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1"/>
  </p:sldMasterIdLst>
  <p:notesMasterIdLst>
    <p:notesMasterId r:id="rId116"/>
  </p:notesMasterIdLst>
  <p:handoutMasterIdLst>
    <p:handoutMasterId r:id="rId117"/>
  </p:handoutMasterIdLst>
  <p:sldIdLst>
    <p:sldId id="660" r:id="rId2"/>
    <p:sldId id="661" r:id="rId3"/>
    <p:sldId id="662" r:id="rId4"/>
    <p:sldId id="663" r:id="rId5"/>
    <p:sldId id="664" r:id="rId6"/>
    <p:sldId id="665" r:id="rId7"/>
    <p:sldId id="742" r:id="rId8"/>
    <p:sldId id="743" r:id="rId9"/>
    <p:sldId id="744" r:id="rId10"/>
    <p:sldId id="685" r:id="rId11"/>
    <p:sldId id="686" r:id="rId12"/>
    <p:sldId id="745" r:id="rId13"/>
    <p:sldId id="687" r:id="rId14"/>
    <p:sldId id="746" r:id="rId15"/>
    <p:sldId id="747" r:id="rId16"/>
    <p:sldId id="748" r:id="rId17"/>
    <p:sldId id="835" r:id="rId18"/>
    <p:sldId id="836" r:id="rId19"/>
    <p:sldId id="688" r:id="rId20"/>
    <p:sldId id="749" r:id="rId21"/>
    <p:sldId id="750" r:id="rId22"/>
    <p:sldId id="751" r:id="rId23"/>
    <p:sldId id="753" r:id="rId24"/>
    <p:sldId id="755" r:id="rId25"/>
    <p:sldId id="689" r:id="rId26"/>
    <p:sldId id="690" r:id="rId27"/>
    <p:sldId id="832" r:id="rId28"/>
    <p:sldId id="833" r:id="rId29"/>
    <p:sldId id="756" r:id="rId30"/>
    <p:sldId id="708" r:id="rId31"/>
    <p:sldId id="709" r:id="rId32"/>
    <p:sldId id="710" r:id="rId33"/>
    <p:sldId id="711" r:id="rId34"/>
    <p:sldId id="712" r:id="rId35"/>
    <p:sldId id="757" r:id="rId36"/>
    <p:sldId id="758" r:id="rId37"/>
    <p:sldId id="713" r:id="rId38"/>
    <p:sldId id="714" r:id="rId39"/>
    <p:sldId id="715" r:id="rId40"/>
    <p:sldId id="716" r:id="rId41"/>
    <p:sldId id="717" r:id="rId42"/>
    <p:sldId id="759" r:id="rId43"/>
    <p:sldId id="760" r:id="rId44"/>
    <p:sldId id="761" r:id="rId45"/>
    <p:sldId id="762" r:id="rId46"/>
    <p:sldId id="763" r:id="rId47"/>
    <p:sldId id="764" r:id="rId48"/>
    <p:sldId id="765" r:id="rId49"/>
    <p:sldId id="766" r:id="rId50"/>
    <p:sldId id="767" r:id="rId51"/>
    <p:sldId id="768" r:id="rId52"/>
    <p:sldId id="769" r:id="rId53"/>
    <p:sldId id="770" r:id="rId54"/>
    <p:sldId id="771" r:id="rId55"/>
    <p:sldId id="772" r:id="rId56"/>
    <p:sldId id="775" r:id="rId57"/>
    <p:sldId id="776" r:id="rId58"/>
    <p:sldId id="777" r:id="rId59"/>
    <p:sldId id="778" r:id="rId60"/>
    <p:sldId id="779" r:id="rId61"/>
    <p:sldId id="780" r:id="rId62"/>
    <p:sldId id="781" r:id="rId63"/>
    <p:sldId id="782" r:id="rId64"/>
    <p:sldId id="783" r:id="rId65"/>
    <p:sldId id="784" r:id="rId66"/>
    <p:sldId id="834" r:id="rId67"/>
    <p:sldId id="785" r:id="rId68"/>
    <p:sldId id="786" r:id="rId69"/>
    <p:sldId id="787" r:id="rId70"/>
    <p:sldId id="788" r:id="rId71"/>
    <p:sldId id="789" r:id="rId72"/>
    <p:sldId id="790" r:id="rId73"/>
    <p:sldId id="791" r:id="rId74"/>
    <p:sldId id="792" r:id="rId75"/>
    <p:sldId id="793" r:id="rId76"/>
    <p:sldId id="794" r:id="rId77"/>
    <p:sldId id="795" r:id="rId78"/>
    <p:sldId id="796" r:id="rId79"/>
    <p:sldId id="797" r:id="rId80"/>
    <p:sldId id="798" r:id="rId81"/>
    <p:sldId id="799" r:id="rId82"/>
    <p:sldId id="800" r:id="rId83"/>
    <p:sldId id="801" r:id="rId84"/>
    <p:sldId id="802" r:id="rId85"/>
    <p:sldId id="803" r:id="rId86"/>
    <p:sldId id="804" r:id="rId87"/>
    <p:sldId id="805" r:id="rId88"/>
    <p:sldId id="806" r:id="rId89"/>
    <p:sldId id="807" r:id="rId90"/>
    <p:sldId id="808" r:id="rId91"/>
    <p:sldId id="809" r:id="rId92"/>
    <p:sldId id="810" r:id="rId93"/>
    <p:sldId id="811" r:id="rId94"/>
    <p:sldId id="812" r:id="rId95"/>
    <p:sldId id="813" r:id="rId96"/>
    <p:sldId id="814" r:id="rId97"/>
    <p:sldId id="815" r:id="rId98"/>
    <p:sldId id="816" r:id="rId99"/>
    <p:sldId id="817" r:id="rId100"/>
    <p:sldId id="818" r:id="rId101"/>
    <p:sldId id="819" r:id="rId102"/>
    <p:sldId id="820" r:id="rId103"/>
    <p:sldId id="821" r:id="rId104"/>
    <p:sldId id="822" r:id="rId105"/>
    <p:sldId id="823" r:id="rId106"/>
    <p:sldId id="824" r:id="rId107"/>
    <p:sldId id="825" r:id="rId108"/>
    <p:sldId id="826" r:id="rId109"/>
    <p:sldId id="827" r:id="rId110"/>
    <p:sldId id="828" r:id="rId111"/>
    <p:sldId id="829" r:id="rId112"/>
    <p:sldId id="830" r:id="rId113"/>
    <p:sldId id="831" r:id="rId114"/>
    <p:sldId id="345" r:id="rId115"/>
  </p:sldIdLst>
  <p:sldSz cx="9144000" cy="6858000" type="screen4x3"/>
  <p:notesSz cx="6797675" cy="9926638"/>
  <p:custDataLst>
    <p:tags r:id="rId118"/>
  </p:custDataLst>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00"/>
    <a:srgbClr val="FF0066"/>
    <a:srgbClr val="666699"/>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188C3B-016D-4782-BCF9-CD5A7C5B2AE6}" v="1" dt="2026-06-08T09:26:29.884"/>
  </p1510:revLst>
</p1510:revInfo>
</file>

<file path=ppt/tableStyles.xml><?xml version="1.0" encoding="utf-8"?>
<a:tblStyleLst xmlns:a="http://schemas.openxmlformats.org/drawingml/2006/main" def="{5C22544A-7EE6-4342-B048-85BDC9FD1C3A}">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8" autoAdjust="0"/>
    <p:restoredTop sz="83314" autoAdjust="0"/>
  </p:normalViewPr>
  <p:slideViewPr>
    <p:cSldViewPr>
      <p:cViewPr varScale="1">
        <p:scale>
          <a:sx n="68" d="100"/>
          <a:sy n="68" d="100"/>
        </p:scale>
        <p:origin x="1819"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gs" Target="tags/tag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microsoft.com/office/2015/10/relationships/revisionInfo" Target="revisionInfo.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e NOZZI" userId="a518a7c1-9a98-4a59-8193-2657c4dd6003" providerId="ADAL" clId="{1ADF4F2D-2CEB-44D9-816A-C0D933B78DDB}"/>
    <pc:docChg chg="undo custSel addSld delSld modSld">
      <pc:chgData name="Alexandre NOZZI" userId="a518a7c1-9a98-4a59-8193-2657c4dd6003" providerId="ADAL" clId="{1ADF4F2D-2CEB-44D9-816A-C0D933B78DDB}" dt="2026-06-08T19:22:06.106" v="28" actId="1036"/>
      <pc:docMkLst>
        <pc:docMk/>
      </pc:docMkLst>
      <pc:sldChg chg="del">
        <pc:chgData name="Alexandre NOZZI" userId="a518a7c1-9a98-4a59-8193-2657c4dd6003" providerId="ADAL" clId="{1ADF4F2D-2CEB-44D9-816A-C0D933B78DDB}" dt="2026-06-07T18:41:23.825" v="25" actId="47"/>
        <pc:sldMkLst>
          <pc:docMk/>
          <pc:sldMk cId="2435471908" sldId="752"/>
        </pc:sldMkLst>
      </pc:sldChg>
      <pc:sldChg chg="del">
        <pc:chgData name="Alexandre NOZZI" userId="a518a7c1-9a98-4a59-8193-2657c4dd6003" providerId="ADAL" clId="{1ADF4F2D-2CEB-44D9-816A-C0D933B78DDB}" dt="2026-06-08T09:26:45.754" v="27" actId="47"/>
        <pc:sldMkLst>
          <pc:docMk/>
          <pc:sldMk cId="1905500753" sldId="754"/>
        </pc:sldMkLst>
      </pc:sldChg>
      <pc:sldChg chg="modSp mod">
        <pc:chgData name="Alexandre NOZZI" userId="a518a7c1-9a98-4a59-8193-2657c4dd6003" providerId="ADAL" clId="{1ADF4F2D-2CEB-44D9-816A-C0D933B78DDB}" dt="2026-06-05T07:47:00.700" v="1" actId="1076"/>
        <pc:sldMkLst>
          <pc:docMk/>
          <pc:sldMk cId="3479467103" sldId="784"/>
        </pc:sldMkLst>
        <pc:picChg chg="mod">
          <ac:chgData name="Alexandre NOZZI" userId="a518a7c1-9a98-4a59-8193-2657c4dd6003" providerId="ADAL" clId="{1ADF4F2D-2CEB-44D9-816A-C0D933B78DDB}" dt="2026-06-05T07:47:00.700" v="1" actId="1076"/>
          <ac:picMkLst>
            <pc:docMk/>
            <pc:sldMk cId="3479467103" sldId="784"/>
            <ac:picMk id="8" creationId="{AC6A1AF8-0EA7-1085-0DEA-A26673AADC49}"/>
          </ac:picMkLst>
        </pc:picChg>
      </pc:sldChg>
      <pc:sldChg chg="addSp delSp modSp add mod modAnim">
        <pc:chgData name="Alexandre NOZZI" userId="a518a7c1-9a98-4a59-8193-2657c4dd6003" providerId="ADAL" clId="{1ADF4F2D-2CEB-44D9-816A-C0D933B78DDB}" dt="2026-06-08T19:22:06.106" v="28" actId="1036"/>
        <pc:sldMkLst>
          <pc:docMk/>
          <pc:sldMk cId="4200332884" sldId="834"/>
        </pc:sldMkLst>
        <pc:picChg chg="add mod">
          <ac:chgData name="Alexandre NOZZI" userId="a518a7c1-9a98-4a59-8193-2657c4dd6003" providerId="ADAL" clId="{1ADF4F2D-2CEB-44D9-816A-C0D933B78DDB}" dt="2026-06-08T19:22:06.106" v="28" actId="1036"/>
          <ac:picMkLst>
            <pc:docMk/>
            <pc:sldMk cId="4200332884" sldId="834"/>
            <ac:picMk id="4" creationId="{8ABA46BD-E0F6-8BF4-3876-58BC75FE7CB2}"/>
          </ac:picMkLst>
        </pc:picChg>
      </pc:sldChg>
      <pc:sldChg chg="add">
        <pc:chgData name="Alexandre NOZZI" userId="a518a7c1-9a98-4a59-8193-2657c4dd6003" providerId="ADAL" clId="{1ADF4F2D-2CEB-44D9-816A-C0D933B78DDB}" dt="2026-06-08T09:26:29.871" v="26"/>
        <pc:sldMkLst>
          <pc:docMk/>
          <pc:sldMk cId="3685719663" sldId="835"/>
        </pc:sldMkLst>
      </pc:sldChg>
      <pc:sldChg chg="add">
        <pc:chgData name="Alexandre NOZZI" userId="a518a7c1-9a98-4a59-8193-2657c4dd6003" providerId="ADAL" clId="{1ADF4F2D-2CEB-44D9-816A-C0D933B78DDB}" dt="2026-06-08T09:26:29.871" v="26"/>
        <pc:sldMkLst>
          <pc:docMk/>
          <pc:sldMk cId="1937985363" sldId="83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8055"/>
          </a:xfrm>
          <a:prstGeom prst="rect">
            <a:avLst/>
          </a:prstGeom>
        </p:spPr>
        <p:txBody>
          <a:bodyPr vert="horz" lIns="91385" tIns="45693" rIns="91385" bIns="45693"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5"/>
          </a:xfrm>
          <a:prstGeom prst="rect">
            <a:avLst/>
          </a:prstGeom>
        </p:spPr>
        <p:txBody>
          <a:bodyPr vert="horz" lIns="91385" tIns="45693" rIns="91385" bIns="45693" rtlCol="0"/>
          <a:lstStyle>
            <a:lvl1pPr algn="r">
              <a:defRPr sz="1200"/>
            </a:lvl1pPr>
          </a:lstStyle>
          <a:p>
            <a:fld id="{435831EE-CE9C-43EE-8D8B-6ED6F4AE53E0}" type="datetimeFigureOut">
              <a:rPr lang="fr-FR" smtClean="0"/>
              <a:t>08/06/2026</a:t>
            </a:fld>
            <a:endParaRPr lang="fr-FR"/>
          </a:p>
        </p:txBody>
      </p:sp>
      <p:sp>
        <p:nvSpPr>
          <p:cNvPr id="4" name="Espace réservé du pied de page 3"/>
          <p:cNvSpPr>
            <a:spLocks noGrp="1"/>
          </p:cNvSpPr>
          <p:nvPr>
            <p:ph type="ftr" sz="quarter" idx="2"/>
          </p:nvPr>
        </p:nvSpPr>
        <p:spPr>
          <a:xfrm>
            <a:off x="1" y="9428584"/>
            <a:ext cx="2945659" cy="498054"/>
          </a:xfrm>
          <a:prstGeom prst="rect">
            <a:avLst/>
          </a:prstGeom>
        </p:spPr>
        <p:txBody>
          <a:bodyPr vert="horz" lIns="91385" tIns="45693" rIns="91385" bIns="45693"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4"/>
            <a:ext cx="2945659" cy="498054"/>
          </a:xfrm>
          <a:prstGeom prst="rect">
            <a:avLst/>
          </a:prstGeom>
        </p:spPr>
        <p:txBody>
          <a:bodyPr vert="horz" lIns="91385" tIns="45693" rIns="91385" bIns="45693" rtlCol="0" anchor="b"/>
          <a:lstStyle>
            <a:lvl1pPr algn="r">
              <a:defRPr sz="1200"/>
            </a:lvl1pPr>
          </a:lstStyle>
          <a:p>
            <a:fld id="{FE0262F9-7160-4B3F-B170-0C3606BE404B}" type="slidenum">
              <a:rPr lang="fr-FR" smtClean="0"/>
              <a:t>‹N°›</a:t>
            </a:fld>
            <a:endParaRPr lang="fr-FR"/>
          </a:p>
        </p:txBody>
      </p:sp>
    </p:spTree>
    <p:extLst>
      <p:ext uri="{BB962C8B-B14F-4D97-AF65-F5344CB8AC3E}">
        <p14:creationId xmlns:p14="http://schemas.microsoft.com/office/powerpoint/2010/main" val="980987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5659" cy="496332"/>
          </a:xfrm>
          <a:prstGeom prst="rect">
            <a:avLst/>
          </a:prstGeom>
        </p:spPr>
        <p:txBody>
          <a:bodyPr vert="horz" lIns="91385" tIns="45693" rIns="91385" bIns="45693"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385" tIns="45693" rIns="91385" bIns="45693" rtlCol="0"/>
          <a:lstStyle>
            <a:lvl1pPr algn="r" fontAlgn="auto">
              <a:spcBef>
                <a:spcPts val="0"/>
              </a:spcBef>
              <a:spcAft>
                <a:spcPts val="0"/>
              </a:spcAft>
              <a:defRPr sz="1200">
                <a:latin typeface="+mn-lt"/>
              </a:defRPr>
            </a:lvl1pPr>
          </a:lstStyle>
          <a:p>
            <a:pPr>
              <a:defRPr/>
            </a:pPr>
            <a:fld id="{02B0A04D-BB7C-4D95-9B0E-D2D157673367}" type="datetimeFigureOut">
              <a:rPr lang="fr-FR"/>
              <a:pPr>
                <a:defRPr/>
              </a:pPr>
              <a:t>08/06/2026</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385" tIns="45693" rIns="91385" bIns="45693" rtlCol="0" anchor="ctr"/>
          <a:lstStyle/>
          <a:p>
            <a:pPr lvl="0"/>
            <a:endParaRPr lang="fr-FR" noProof="0"/>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385" tIns="45693" rIns="91385" bIns="45693"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1" y="9428584"/>
            <a:ext cx="2945659" cy="496332"/>
          </a:xfrm>
          <a:prstGeom prst="rect">
            <a:avLst/>
          </a:prstGeom>
        </p:spPr>
        <p:txBody>
          <a:bodyPr vert="horz" lIns="91385" tIns="45693" rIns="91385" bIns="45693"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50443" y="9428584"/>
            <a:ext cx="2945659" cy="496332"/>
          </a:xfrm>
          <a:prstGeom prst="rect">
            <a:avLst/>
          </a:prstGeom>
        </p:spPr>
        <p:txBody>
          <a:bodyPr vert="horz" lIns="91385" tIns="45693" rIns="91385" bIns="45693" rtlCol="0" anchor="b"/>
          <a:lstStyle>
            <a:lvl1pPr algn="r" fontAlgn="auto">
              <a:spcBef>
                <a:spcPts val="0"/>
              </a:spcBef>
              <a:spcAft>
                <a:spcPts val="0"/>
              </a:spcAft>
              <a:defRPr sz="1200">
                <a:latin typeface="+mn-lt"/>
              </a:defRPr>
            </a:lvl1pPr>
          </a:lstStyle>
          <a:p>
            <a:pPr>
              <a:defRPr/>
            </a:pPr>
            <a:fld id="{EAF0505E-FE05-4C21-8F17-FF2679D9AC2B}" type="slidenum">
              <a:rPr lang="fr-FR"/>
              <a:pPr>
                <a:defRPr/>
              </a:pPr>
              <a:t>‹N°›</a:t>
            </a:fld>
            <a:endParaRPr lang="fr-FR"/>
          </a:p>
        </p:txBody>
      </p:sp>
    </p:spTree>
    <p:extLst>
      <p:ext uri="{BB962C8B-B14F-4D97-AF65-F5344CB8AC3E}">
        <p14:creationId xmlns:p14="http://schemas.microsoft.com/office/powerpoint/2010/main" val="23812944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7F892-FDAD-F325-4732-9D65E50A7EF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76F350-58A5-E60D-58BB-0607498748FF}"/>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0768E2C8-0317-8F63-47F8-F0732B7786F1}"/>
              </a:ext>
            </a:extLst>
          </p:cNvPr>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2521056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C1178-51E4-B74C-A859-51B01521EC0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5F2E693-F83E-53F3-D1DD-6D52E3A0F501}"/>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9467E400-E462-B29F-6D7D-65F98F6461D4}"/>
              </a:ext>
            </a:extLst>
          </p:cNvPr>
          <p:cNvSpPr>
            <a:spLocks noGrp="1"/>
          </p:cNvSpPr>
          <p:nvPr>
            <p:ph type="body" idx="1"/>
          </p:nvPr>
        </p:nvSpPr>
        <p:spPr/>
        <p:txBody>
          <a:bodyPr/>
          <a:lstStyle/>
          <a:p>
            <a:r>
              <a:rPr lang="fr-FR" sz="1100" b="0" i="0" u="none" strike="noStrike" cap="none" dirty="0">
                <a:solidFill>
                  <a:srgbClr val="000000"/>
                </a:solidFill>
                <a:effectLst/>
                <a:latin typeface="Arial"/>
                <a:ea typeface="Arial"/>
                <a:cs typeface="Arial"/>
                <a:sym typeface="Arial"/>
              </a:rPr>
              <a:t>« La promotion de la santé est le processus qui confère aux populations les moyens d’assurer un plus grand contrôle sur leur propre santé, et d’améliorer celle-ci. Cette démarche relève d’un concept définissant la « santé » comme la mesure dans laquelle un groupe ou un individu peut d’une part, réaliser ses ambitions et satisfaire ses besoins et, d’autre part, évoluer avec le milieu ou s’adapter à celui-ci. La santé est donc perçue comme une ressource de la vie quotidienne, et non comme le but de la vie ; il s’agit d’un concept positif mettant en valeur les ressources sociales et individuelles, ainsi que les capacités physiques. Ainsi donc, la promotion de la santé ne relève pas seulement du secteur sanitaire : elle dépasse les modes de vie sains pour viser le bien-être.</a:t>
            </a:r>
          </a:p>
          <a:p>
            <a:r>
              <a:rPr lang="fr-FR" sz="1100" b="0" i="0" u="none" strike="noStrike" cap="none" dirty="0">
                <a:solidFill>
                  <a:srgbClr val="000000"/>
                </a:solidFill>
                <a:effectLst/>
                <a:latin typeface="Arial"/>
                <a:ea typeface="Arial"/>
                <a:cs typeface="Arial"/>
                <a:sym typeface="Arial"/>
              </a:rPr>
              <a:t>La Charte d’Ottawa définit cinq domaines d’action prioritaires :</a:t>
            </a:r>
          </a:p>
          <a:p>
            <a:r>
              <a:rPr lang="fr-FR" sz="1100" b="0" i="0" u="none" strike="noStrike" cap="none" dirty="0">
                <a:solidFill>
                  <a:srgbClr val="000000"/>
                </a:solidFill>
                <a:effectLst/>
                <a:latin typeface="Arial"/>
                <a:ea typeface="Arial"/>
                <a:cs typeface="Arial"/>
                <a:sym typeface="Arial"/>
              </a:rPr>
              <a:t>Élaborer une politique publique saine</a:t>
            </a:r>
          </a:p>
          <a:p>
            <a:r>
              <a:rPr lang="fr-FR" sz="1100" b="0" i="0" u="none" strike="noStrike" cap="none" dirty="0">
                <a:solidFill>
                  <a:srgbClr val="000000"/>
                </a:solidFill>
                <a:effectLst/>
                <a:latin typeface="Arial"/>
                <a:ea typeface="Arial"/>
                <a:cs typeface="Arial"/>
                <a:sym typeface="Arial"/>
              </a:rPr>
              <a:t>Créer des milieux favorables</a:t>
            </a:r>
          </a:p>
          <a:p>
            <a:r>
              <a:rPr lang="fr-FR" sz="1100" b="0" i="0" u="none" strike="noStrike" cap="none" dirty="0">
                <a:solidFill>
                  <a:srgbClr val="000000"/>
                </a:solidFill>
                <a:effectLst/>
                <a:latin typeface="Arial"/>
                <a:ea typeface="Arial"/>
                <a:cs typeface="Arial"/>
                <a:sym typeface="Arial"/>
              </a:rPr>
              <a:t>Renforcer l’action communautaire</a:t>
            </a:r>
          </a:p>
          <a:p>
            <a:r>
              <a:rPr lang="fr-FR" sz="1100" b="0" i="0" u="none" strike="noStrike" cap="none" dirty="0">
                <a:solidFill>
                  <a:srgbClr val="000000"/>
                </a:solidFill>
                <a:effectLst/>
                <a:latin typeface="Arial"/>
                <a:ea typeface="Arial"/>
                <a:cs typeface="Arial"/>
                <a:sym typeface="Arial"/>
              </a:rPr>
              <a:t>Acquérir des aptitudes individuelles</a:t>
            </a:r>
          </a:p>
          <a:p>
            <a:r>
              <a:rPr lang="fr-FR" sz="1100" b="0" i="0" u="none" strike="noStrike" cap="none" dirty="0">
                <a:solidFill>
                  <a:srgbClr val="000000"/>
                </a:solidFill>
                <a:effectLst/>
                <a:latin typeface="Arial"/>
                <a:ea typeface="Arial"/>
                <a:cs typeface="Arial"/>
                <a:sym typeface="Arial"/>
              </a:rPr>
              <a:t>Réorienter les services de santé »</a:t>
            </a:r>
          </a:p>
          <a:p>
            <a:pPr marL="158750" indent="0">
              <a:buNone/>
            </a:pPr>
            <a:endParaRPr lang="fr-FR" dirty="0"/>
          </a:p>
          <a:p>
            <a:pPr marL="158750" indent="0">
              <a:buNone/>
            </a:pPr>
            <a:r>
              <a:rPr lang="fr-FR" sz="1100" b="0" i="0" u="none" strike="noStrike" cap="none" dirty="0">
                <a:solidFill>
                  <a:srgbClr val="000000"/>
                </a:solidFill>
                <a:effectLst/>
                <a:latin typeface="Arial"/>
                <a:ea typeface="Arial"/>
                <a:cs typeface="Arial"/>
                <a:sym typeface="Arial"/>
              </a:rPr>
              <a:t>Cette définition « peu spécifique, où les aspects d’orientations philosophiques sont dominants » (O’Neill, 2004), rend peu compte du caractère éminemment opérationnel de la promotion de la santé. C’est pourquoi il semble préférable d’en adopter la définition suivante : un ensemble de pratiques spécialisées de santé publique visant le renforcement du pouvoir d’agir des personnes et des groupes sur leurs conditions de vie et de santé, à l’aide de stratégies d’interventions telles que l’éducation pour la santé, l’organisation communautaire, l’action sur les environnements, le plaidoyer politique, et la réorientation du secteur du soin.</a:t>
            </a:r>
            <a:endParaRPr lang="fr-FR" dirty="0"/>
          </a:p>
        </p:txBody>
      </p:sp>
    </p:spTree>
    <p:extLst>
      <p:ext uri="{BB962C8B-B14F-4D97-AF65-F5344CB8AC3E}">
        <p14:creationId xmlns:p14="http://schemas.microsoft.com/office/powerpoint/2010/main" val="3528020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B6F72-FF75-14E7-C0C2-AB2F468282B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B1012E-4ACF-1BA1-A509-F2591EA57386}"/>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BE289D37-BA4F-FB7F-9D7C-C2058ACBD287}"/>
              </a:ext>
            </a:extLst>
          </p:cNvPr>
          <p:cNvSpPr>
            <a:spLocks noGrp="1"/>
          </p:cNvSpPr>
          <p:nvPr>
            <p:ph type="body" idx="1"/>
          </p:nvPr>
        </p:nvSpPr>
        <p:spPr/>
        <p:txBody>
          <a:bodyPr/>
          <a:lstStyle/>
          <a:p>
            <a:r>
              <a:rPr lang="fr-FR" sz="1100" b="0" i="0" u="none" strike="noStrike" cap="none" dirty="0">
                <a:solidFill>
                  <a:srgbClr val="000000"/>
                </a:solidFill>
                <a:effectLst/>
                <a:latin typeface="Arial"/>
                <a:ea typeface="Arial"/>
                <a:cs typeface="Arial"/>
                <a:sym typeface="Arial"/>
              </a:rPr>
              <a:t>« La promotion de la santé est le processus qui confère aux populations les moyens d’assurer un plus grand contrôle sur leur propre santé, et d’améliorer celle-ci. Cette démarche relève d’un concept définissant la « santé » comme la mesure dans laquelle un groupe ou un individu peut d’une part, réaliser ses ambitions et satisfaire ses besoins et, d’autre part, évoluer avec le milieu ou s’adapter à celui-ci. La santé est donc perçue comme une ressource de la vie quotidienne, et non comme le but de la vie ; il s’agit d’un concept positif mettant en valeur les ressources sociales et individuelles, ainsi que les capacités physiques. Ainsi donc, la promotion de la santé ne relève pas seulement du secteur sanitaire : elle dépasse les modes de vie sains pour viser le bien-être.</a:t>
            </a:r>
          </a:p>
          <a:p>
            <a:r>
              <a:rPr lang="fr-FR" sz="1100" b="0" i="0" u="none" strike="noStrike" cap="none" dirty="0">
                <a:solidFill>
                  <a:srgbClr val="000000"/>
                </a:solidFill>
                <a:effectLst/>
                <a:latin typeface="Arial"/>
                <a:ea typeface="Arial"/>
                <a:cs typeface="Arial"/>
                <a:sym typeface="Arial"/>
              </a:rPr>
              <a:t>La Charte d’Ottawa définit cinq domaines d’action prioritaires :</a:t>
            </a:r>
          </a:p>
          <a:p>
            <a:r>
              <a:rPr lang="fr-FR" sz="1100" b="0" i="0" u="none" strike="noStrike" cap="none" dirty="0">
                <a:solidFill>
                  <a:srgbClr val="000000"/>
                </a:solidFill>
                <a:effectLst/>
                <a:latin typeface="Arial"/>
                <a:ea typeface="Arial"/>
                <a:cs typeface="Arial"/>
                <a:sym typeface="Arial"/>
              </a:rPr>
              <a:t>Élaborer une politique publique saine</a:t>
            </a:r>
          </a:p>
          <a:p>
            <a:r>
              <a:rPr lang="fr-FR" sz="1100" b="0" i="0" u="none" strike="noStrike" cap="none" dirty="0">
                <a:solidFill>
                  <a:srgbClr val="000000"/>
                </a:solidFill>
                <a:effectLst/>
                <a:latin typeface="Arial"/>
                <a:ea typeface="Arial"/>
                <a:cs typeface="Arial"/>
                <a:sym typeface="Arial"/>
              </a:rPr>
              <a:t>Créer des milieux favorables</a:t>
            </a:r>
          </a:p>
          <a:p>
            <a:r>
              <a:rPr lang="fr-FR" sz="1100" b="0" i="0" u="none" strike="noStrike" cap="none" dirty="0">
                <a:solidFill>
                  <a:srgbClr val="000000"/>
                </a:solidFill>
                <a:effectLst/>
                <a:latin typeface="Arial"/>
                <a:ea typeface="Arial"/>
                <a:cs typeface="Arial"/>
                <a:sym typeface="Arial"/>
              </a:rPr>
              <a:t>Renforcer l’action communautaire</a:t>
            </a:r>
          </a:p>
          <a:p>
            <a:r>
              <a:rPr lang="fr-FR" sz="1100" b="0" i="0" u="none" strike="noStrike" cap="none" dirty="0">
                <a:solidFill>
                  <a:srgbClr val="000000"/>
                </a:solidFill>
                <a:effectLst/>
                <a:latin typeface="Arial"/>
                <a:ea typeface="Arial"/>
                <a:cs typeface="Arial"/>
                <a:sym typeface="Arial"/>
              </a:rPr>
              <a:t>Acquérir des aptitudes individuelles</a:t>
            </a:r>
          </a:p>
          <a:p>
            <a:r>
              <a:rPr lang="fr-FR" sz="1100" b="0" i="0" u="none" strike="noStrike" cap="none" dirty="0">
                <a:solidFill>
                  <a:srgbClr val="000000"/>
                </a:solidFill>
                <a:effectLst/>
                <a:latin typeface="Arial"/>
                <a:ea typeface="Arial"/>
                <a:cs typeface="Arial"/>
                <a:sym typeface="Arial"/>
              </a:rPr>
              <a:t>Réorienter les services de santé »</a:t>
            </a:r>
          </a:p>
          <a:p>
            <a:pPr marL="158750" indent="0">
              <a:buNone/>
            </a:pPr>
            <a:endParaRPr lang="fr-FR" dirty="0"/>
          </a:p>
          <a:p>
            <a:pPr marL="158750" indent="0">
              <a:buNone/>
            </a:pPr>
            <a:r>
              <a:rPr lang="fr-FR" sz="1100" b="0" i="0" u="none" strike="noStrike" cap="none" dirty="0">
                <a:solidFill>
                  <a:srgbClr val="000000"/>
                </a:solidFill>
                <a:effectLst/>
                <a:latin typeface="Arial"/>
                <a:ea typeface="Arial"/>
                <a:cs typeface="Arial"/>
                <a:sym typeface="Arial"/>
              </a:rPr>
              <a:t>Cette définition « peu spécifique, où les aspects d’orientations philosophiques sont dominants » (O’Neill, 2004), rend peu compte du caractère éminemment opérationnel de la promotion de la santé. C’est pourquoi il semble préférable d’en adopter la définition suivante : un ensemble de pratiques spécialisées de santé publique visant le renforcement du pouvoir d’agir des personnes et des groupes sur leurs conditions de vie et de santé, à l’aide de stratégies d’interventions telles que l’éducation pour la santé, l’organisation communautaire, l’action sur les environnements, le plaidoyer politique, et la réorientation du secteur du soin.</a:t>
            </a:r>
            <a:endParaRPr lang="fr-FR" dirty="0"/>
          </a:p>
        </p:txBody>
      </p:sp>
    </p:spTree>
    <p:extLst>
      <p:ext uri="{BB962C8B-B14F-4D97-AF65-F5344CB8AC3E}">
        <p14:creationId xmlns:p14="http://schemas.microsoft.com/office/powerpoint/2010/main" val="1519293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0268B-210E-1ACD-7213-588F4FDB9CE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63493FC-B5B7-082E-77E6-5DD134BB95FE}"/>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A737F90D-3436-CE78-72EA-A85C513D5AC6}"/>
              </a:ext>
            </a:extLst>
          </p:cNvPr>
          <p:cNvSpPr>
            <a:spLocks noGrp="1"/>
          </p:cNvSpPr>
          <p:nvPr>
            <p:ph type="body" idx="1"/>
          </p:nvPr>
        </p:nvSpPr>
        <p:spPr/>
        <p:txBody>
          <a:bodyPr/>
          <a:lstStyle/>
          <a:p>
            <a:r>
              <a:rPr lang="fr-FR" sz="1100" b="0" i="0" u="none" strike="noStrike" cap="none" dirty="0">
                <a:solidFill>
                  <a:srgbClr val="000000"/>
                </a:solidFill>
                <a:effectLst/>
                <a:latin typeface="Arial"/>
                <a:ea typeface="Arial"/>
                <a:cs typeface="Arial"/>
                <a:sym typeface="Arial"/>
              </a:rPr>
              <a:t>« La promotion de la santé est le processus qui confère aux populations les moyens d’assurer un plus grand contrôle sur leur propre santé, et d’améliorer celle-ci. Cette démarche relève d’un concept définissant la « santé » comme la mesure dans laquelle un groupe ou un individu peut d’une part, réaliser ses ambitions et satisfaire ses besoins et, d’autre part, évoluer avec le milieu ou s’adapter à celui-ci. La santé est donc perçue comme une ressource de la vie quotidienne, et non comme le but de la vie ; il s’agit d’un concept positif mettant en valeur les ressources sociales et individuelles, ainsi que les capacités physiques. Ainsi donc, la promotion de la santé ne relève pas seulement du secteur sanitaire : elle dépasse les modes de vie sains pour viser le bien-être.</a:t>
            </a:r>
          </a:p>
          <a:p>
            <a:r>
              <a:rPr lang="fr-FR" sz="1100" b="0" i="0" u="none" strike="noStrike" cap="none" dirty="0">
                <a:solidFill>
                  <a:srgbClr val="000000"/>
                </a:solidFill>
                <a:effectLst/>
                <a:latin typeface="Arial"/>
                <a:ea typeface="Arial"/>
                <a:cs typeface="Arial"/>
                <a:sym typeface="Arial"/>
              </a:rPr>
              <a:t>La Charte d’Ottawa définit cinq domaines d’action prioritaires :</a:t>
            </a:r>
          </a:p>
          <a:p>
            <a:r>
              <a:rPr lang="fr-FR" sz="1100" b="0" i="0" u="none" strike="noStrike" cap="none" dirty="0">
                <a:solidFill>
                  <a:srgbClr val="000000"/>
                </a:solidFill>
                <a:effectLst/>
                <a:latin typeface="Arial"/>
                <a:ea typeface="Arial"/>
                <a:cs typeface="Arial"/>
                <a:sym typeface="Arial"/>
              </a:rPr>
              <a:t>Élaborer une politique publique saine</a:t>
            </a:r>
          </a:p>
          <a:p>
            <a:r>
              <a:rPr lang="fr-FR" sz="1100" b="0" i="0" u="none" strike="noStrike" cap="none" dirty="0">
                <a:solidFill>
                  <a:srgbClr val="000000"/>
                </a:solidFill>
                <a:effectLst/>
                <a:latin typeface="Arial"/>
                <a:ea typeface="Arial"/>
                <a:cs typeface="Arial"/>
                <a:sym typeface="Arial"/>
              </a:rPr>
              <a:t>Créer des milieux favorables</a:t>
            </a:r>
          </a:p>
          <a:p>
            <a:r>
              <a:rPr lang="fr-FR" sz="1100" b="0" i="0" u="none" strike="noStrike" cap="none" dirty="0">
                <a:solidFill>
                  <a:srgbClr val="000000"/>
                </a:solidFill>
                <a:effectLst/>
                <a:latin typeface="Arial"/>
                <a:ea typeface="Arial"/>
                <a:cs typeface="Arial"/>
                <a:sym typeface="Arial"/>
              </a:rPr>
              <a:t>Renforcer l’action communautaire</a:t>
            </a:r>
          </a:p>
          <a:p>
            <a:r>
              <a:rPr lang="fr-FR" sz="1100" b="0" i="0" u="none" strike="noStrike" cap="none" dirty="0">
                <a:solidFill>
                  <a:srgbClr val="000000"/>
                </a:solidFill>
                <a:effectLst/>
                <a:latin typeface="Arial"/>
                <a:ea typeface="Arial"/>
                <a:cs typeface="Arial"/>
                <a:sym typeface="Arial"/>
              </a:rPr>
              <a:t>Acquérir des aptitudes individuelles</a:t>
            </a:r>
          </a:p>
          <a:p>
            <a:r>
              <a:rPr lang="fr-FR" sz="1100" b="0" i="0" u="none" strike="noStrike" cap="none" dirty="0">
                <a:solidFill>
                  <a:srgbClr val="000000"/>
                </a:solidFill>
                <a:effectLst/>
                <a:latin typeface="Arial"/>
                <a:ea typeface="Arial"/>
                <a:cs typeface="Arial"/>
                <a:sym typeface="Arial"/>
              </a:rPr>
              <a:t>Réorienter les services de santé »</a:t>
            </a:r>
          </a:p>
          <a:p>
            <a:pPr marL="158750" indent="0">
              <a:buNone/>
            </a:pPr>
            <a:endParaRPr lang="fr-FR" dirty="0"/>
          </a:p>
          <a:p>
            <a:pPr marL="158750" indent="0">
              <a:buNone/>
            </a:pPr>
            <a:r>
              <a:rPr lang="fr-FR" sz="1100" b="0" i="0" u="none" strike="noStrike" cap="none" dirty="0">
                <a:solidFill>
                  <a:srgbClr val="000000"/>
                </a:solidFill>
                <a:effectLst/>
                <a:latin typeface="Arial"/>
                <a:ea typeface="Arial"/>
                <a:cs typeface="Arial"/>
                <a:sym typeface="Arial"/>
              </a:rPr>
              <a:t>Cette définition « peu spécifique, où les aspects d’orientations philosophiques sont dominants » (O’Neill, 2004), rend peu compte du caractère éminemment opérationnel de la promotion de la santé. C’est pourquoi il semble préférable d’en adopter la définition suivante : un ensemble de pratiques spécialisées de santé publique visant le renforcement du pouvoir d’agir des personnes et des groupes sur leurs conditions de vie et de santé, à l’aide de stratégies d’interventions telles que l’éducation pour la santé, l’organisation communautaire, l’action sur les environnements, le plaidoyer politique, et la réorientation du secteur du soin.</a:t>
            </a:r>
            <a:endParaRPr lang="fr-FR" dirty="0"/>
          </a:p>
        </p:txBody>
      </p:sp>
    </p:spTree>
    <p:extLst>
      <p:ext uri="{BB962C8B-B14F-4D97-AF65-F5344CB8AC3E}">
        <p14:creationId xmlns:p14="http://schemas.microsoft.com/office/powerpoint/2010/main" val="265213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85777-75C6-BA50-C950-79E213FF6D9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3101856-3057-3DFB-CF67-5AA006B806E1}"/>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294758C9-28AE-6794-A836-88C48C5C6A11}"/>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507876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0CA8D-8B68-C4E4-4FA3-EE76A78F3F8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C88DB3-695F-CA8F-5022-B63428E47DF7}"/>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37972724-9EB1-282F-0C8E-EBA748277014}"/>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931051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0E3D2-4E18-1EDE-853A-483810E0543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A621E9E-365F-F59C-53F5-93FEC6C077AC}"/>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5FCA1F99-5406-470B-679D-D97E3A9EFC32}"/>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754652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0FF49-6671-F726-3BF6-ABFB45BFA1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D2AAFA1-8A79-5898-7BAE-A17827121423}"/>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70D20455-BF52-5EFD-B5B0-B631DA7FF1F0}"/>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647841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48F4C-2CAD-C4B8-C6BA-A5E3E20147D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27286C6-D7EF-0EB2-7641-3A9B7663C28A}"/>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1D313DD4-6E62-6BFD-E09C-6F6B0F605D14}"/>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76070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E6F20-FFCB-ED8B-23B5-CFADA9EB09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70688DF-F9BE-1BB3-DC5C-4B01400A590F}"/>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DA85EAE4-B13F-F035-AFCE-2BE686662A07}"/>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244382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541DF-9B05-05D8-0537-A05D4DAB1D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262552C-C714-9C6A-250B-2A3499B78043}"/>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9C50DAED-8986-2776-D4C8-ABAFA88CF0EC}"/>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200440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579CB-050E-9D29-1639-86E62DC1338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3807ED9-771C-665E-C032-AE26139A8355}"/>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6EBBE602-711F-1ADA-E289-8B67B5FD1A61}"/>
              </a:ext>
            </a:extLst>
          </p:cNvPr>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2108897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7B08E-B640-873E-C022-72A13E17347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D8B67C7-0073-CEC1-052B-8141EFFF5ECA}"/>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8E885492-9AC1-8CBF-D5BA-B472BF94FF6A}"/>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583970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DC1C0-4494-4B35-98AF-D74B7D8A318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01749C1-9898-90CE-981E-41261932EFBA}"/>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1FC06A31-21DE-DF19-3908-B2025F438208}"/>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rgbClr val="000000"/>
                </a:solidFill>
                <a:effectLst/>
                <a:latin typeface="Arial"/>
                <a:ea typeface="Arial"/>
                <a:cs typeface="Arial"/>
                <a:sym typeface="Arial"/>
              </a:rPr>
              <a:t>« L’éducation pour la santé comprend la création délibérée de possibilités d’apprendre grâce à une forme de communication visant à améliorer les compétences en matière de santé, ce qui comprend l’amélioration des connaissances et la transmission d’aptitudes utiles dans la vie, qui favorisent la santé des individus et des communautés.</a:t>
            </a:r>
            <a:br>
              <a:rPr lang="fr-FR" dirty="0"/>
            </a:br>
            <a:r>
              <a:rPr lang="fr-FR" sz="1100" b="0" i="0" u="none" strike="noStrike" cap="none" dirty="0">
                <a:solidFill>
                  <a:srgbClr val="000000"/>
                </a:solidFill>
                <a:effectLst/>
                <a:latin typeface="Arial"/>
                <a:ea typeface="Arial"/>
                <a:cs typeface="Arial"/>
                <a:sym typeface="Arial"/>
              </a:rPr>
              <a:t>L’éducation pour la santé concerne non seulement la communication d’informations, mais également le développement de la motivation, des compétences et de la confiance en soi nécessaires pour agir en vue d’améliorer sa santé.</a:t>
            </a:r>
            <a:br>
              <a:rPr lang="fr-FR" dirty="0"/>
            </a:br>
            <a:r>
              <a:rPr lang="fr-FR" sz="1100" b="0" i="0" u="none" strike="noStrike" cap="none" dirty="0">
                <a:solidFill>
                  <a:srgbClr val="000000"/>
                </a:solidFill>
                <a:effectLst/>
                <a:latin typeface="Arial"/>
                <a:ea typeface="Arial"/>
                <a:cs typeface="Arial"/>
                <a:sym typeface="Arial"/>
              </a:rPr>
              <a:t>L’éducation pour la santé comprend la communication d’informations concernant les conditions sociales, économiques et environnementales de base qui ont des effets sur la santé, ainsi que sur les différents facteurs de risque et comportements à risque, et sur l’utilisation du système de santé.</a:t>
            </a:r>
            <a:br>
              <a:rPr lang="fr-FR" dirty="0"/>
            </a:br>
            <a:r>
              <a:rPr lang="fr-FR" sz="1100" b="0" i="0" u="none" strike="noStrike" cap="none" dirty="0">
                <a:solidFill>
                  <a:srgbClr val="000000"/>
                </a:solidFill>
                <a:effectLst/>
                <a:latin typeface="Arial"/>
                <a:ea typeface="Arial"/>
                <a:cs typeface="Arial"/>
                <a:sym typeface="Arial"/>
              </a:rPr>
              <a:t>En conséquence, l’éducation pour la santé peut consister à communiquer des informations et à transmettre des aptitudes, ce qui démontre la faisabilité politique et les possibilités organisationnelles de différentes formes d’action visant à agir sur les déterminants sociaux, économiques et environnementaux de la santé. »</a:t>
            </a:r>
            <a:endParaRPr lang="fr-FR" dirty="0"/>
          </a:p>
          <a:p>
            <a:pPr marL="158750" indent="0">
              <a:buNone/>
            </a:pPr>
            <a:endParaRPr lang="fr-FR" dirty="0"/>
          </a:p>
        </p:txBody>
      </p:sp>
    </p:spTree>
    <p:extLst>
      <p:ext uri="{BB962C8B-B14F-4D97-AF65-F5344CB8AC3E}">
        <p14:creationId xmlns:p14="http://schemas.microsoft.com/office/powerpoint/2010/main" val="2564059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E6FEC-BE14-C15E-F8A4-5B5605BF42D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E16954A-766C-28F8-150B-2A423B67B7D4}"/>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22DDE93C-C4BD-E888-54CE-814405F4C4A9}"/>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0" i="0" u="none" strike="noStrike" cap="none" dirty="0">
                <a:solidFill>
                  <a:srgbClr val="000000"/>
                </a:solidFill>
                <a:effectLst/>
                <a:latin typeface="Arial"/>
                <a:ea typeface="Arial"/>
                <a:cs typeface="Arial"/>
                <a:sym typeface="Arial"/>
              </a:rPr>
              <a:t>« L’éducation pour la santé comprend la création délibérée de possibilités d’apprendre grâce à une forme de communication visant à améliorer les compétences en matière de santé, ce qui comprend l’amélioration des connaissances et la transmission d’aptitudes utiles dans la vie, qui favorisent la santé des individus et des communautés.</a:t>
            </a:r>
            <a:br>
              <a:rPr lang="fr-FR" dirty="0"/>
            </a:br>
            <a:r>
              <a:rPr lang="fr-FR" sz="1100" b="0" i="0" u="none" strike="noStrike" cap="none" dirty="0">
                <a:solidFill>
                  <a:srgbClr val="000000"/>
                </a:solidFill>
                <a:effectLst/>
                <a:latin typeface="Arial"/>
                <a:ea typeface="Arial"/>
                <a:cs typeface="Arial"/>
                <a:sym typeface="Arial"/>
              </a:rPr>
              <a:t>L’éducation pour la santé concerne non seulement la communication d’informations, mais également le développement de la motivation, des compétences et de la confiance en soi nécessaires pour agir en vue d’améliorer sa santé.</a:t>
            </a:r>
            <a:br>
              <a:rPr lang="fr-FR" dirty="0"/>
            </a:br>
            <a:r>
              <a:rPr lang="fr-FR" sz="1100" b="0" i="0" u="none" strike="noStrike" cap="none" dirty="0">
                <a:solidFill>
                  <a:srgbClr val="000000"/>
                </a:solidFill>
                <a:effectLst/>
                <a:latin typeface="Arial"/>
                <a:ea typeface="Arial"/>
                <a:cs typeface="Arial"/>
                <a:sym typeface="Arial"/>
              </a:rPr>
              <a:t>L’éducation pour la santé comprend la communication d’informations concernant les conditions sociales, économiques et environnementales de base qui ont des effets sur la santé, ainsi que sur les différents facteurs de risque et comportements à risque, et sur l’utilisation du système de santé.</a:t>
            </a:r>
            <a:br>
              <a:rPr lang="fr-FR" dirty="0"/>
            </a:br>
            <a:r>
              <a:rPr lang="fr-FR" sz="1100" b="0" i="0" u="none" strike="noStrike" cap="none" dirty="0">
                <a:solidFill>
                  <a:srgbClr val="000000"/>
                </a:solidFill>
                <a:effectLst/>
                <a:latin typeface="Arial"/>
                <a:ea typeface="Arial"/>
                <a:cs typeface="Arial"/>
                <a:sym typeface="Arial"/>
              </a:rPr>
              <a:t>En conséquence, l’éducation pour la santé peut consister à communiquer des informations et à transmettre des aptitudes, ce qui démontre la faisabilité politique et les possibilités organisationnelles de différentes formes d’action visant à agir sur les déterminants sociaux, économiques et environnementaux de la santé. »</a:t>
            </a:r>
            <a:endParaRPr lang="fr-FR" dirty="0"/>
          </a:p>
          <a:p>
            <a:pPr marL="158750" indent="0">
              <a:buNone/>
            </a:pPr>
            <a:endParaRPr lang="fr-FR" dirty="0"/>
          </a:p>
        </p:txBody>
      </p:sp>
    </p:spTree>
    <p:extLst>
      <p:ext uri="{BB962C8B-B14F-4D97-AF65-F5344CB8AC3E}">
        <p14:creationId xmlns:p14="http://schemas.microsoft.com/office/powerpoint/2010/main" val="3295353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94F46-2FD4-6D16-7A23-9551EA1A5E0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AE3FE65-D7B4-9098-EB56-3D993EF635FF}"/>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EF8451DB-6447-6EE7-5A0F-CF87E93C1812}"/>
              </a:ext>
            </a:extLst>
          </p:cNvPr>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2613597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C01F9-A735-E752-880D-68BC5A8B5EB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91FE928-C439-F381-9C05-6DC9E8DB69A5}"/>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A7ADE1D4-4AF1-4008-C48E-00BD9465E2D8}"/>
              </a:ext>
            </a:extLst>
          </p:cNvPr>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1398639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426E5-2A54-716A-EBEB-ED7AB74ADDE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69A8EEE-7A7E-4565-202B-5C3C7D1DA51E}"/>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C52DF2BC-A1B9-EFFF-709D-2B5DFE011B54}"/>
              </a:ext>
            </a:extLst>
          </p:cNvPr>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76540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C99B3-5693-D9C7-B05C-A858201FFE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C73B3D0-1CF3-D158-3A4F-08FDEF8C32FD}"/>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C717B91A-6CAC-2CEC-C371-4C8EB272BEEB}"/>
              </a:ext>
            </a:extLst>
          </p:cNvPr>
          <p:cNvSpPr>
            <a:spLocks noGrp="1"/>
          </p:cNvSpPr>
          <p:nvPr>
            <p:ph type="body" idx="1"/>
          </p:nvPr>
        </p:nvSpPr>
        <p:spPr/>
        <p:txBody>
          <a:bodyPr/>
          <a:lstStyle/>
          <a:p>
            <a:pPr eaLnBrk="1" hangingPunct="1">
              <a:spcBef>
                <a:spcPct val="0"/>
              </a:spcBef>
            </a:pPr>
            <a:r>
              <a:rPr lang="fr-FR" dirty="0"/>
              <a:t>Éthique. Il est essentiel de respecter les choix et libertés individuelles, de porter sur les personnes et les groupes un regard et un accueil exempt de critique ou de jugement. Ceci suppose de ne pas utiliser certains leviers d’action tels que la stigmatisation, l’injonction, la culpabilisation, l’infantilisation ou la menace. </a:t>
            </a:r>
          </a:p>
          <a:p>
            <a:pPr eaLnBrk="1" hangingPunct="1">
              <a:spcBef>
                <a:spcPct val="0"/>
              </a:spcBef>
            </a:pPr>
            <a:r>
              <a:rPr lang="fr-FR" dirty="0"/>
              <a:t> </a:t>
            </a:r>
          </a:p>
          <a:p>
            <a:pPr eaLnBrk="1" hangingPunct="1">
              <a:spcBef>
                <a:spcPct val="0"/>
              </a:spcBef>
            </a:pPr>
            <a:r>
              <a:rPr lang="fr-FR" dirty="0"/>
              <a:t>Équité. Il est nécessaire de choisir des interventions ou des stratégies qui ont été conçues pour contribuer à la réduction des inégalités sociales de santé. Il s’agit en général d’adapter la quantité et l’intensité des interventions en fonction des besoins ou des difficultés des différentes populations. Michael Marmot a proposé les termes d’universalisme proportionné (36), c’est-à-dire qu’il existe une offre de prévention pour tous mais qu’elle est proportionnée aux besoins des populations. Sur ce dernier point, la littérature sur les solutions existantes est encore émergente, mais cela doit être néanmoins une préoccupation de premier plan. Les effets sur la réduction des inégalités de</a:t>
            </a:r>
            <a:r>
              <a:rPr lang="fr-FR" baseline="0" dirty="0"/>
              <a:t> </a:t>
            </a:r>
            <a:r>
              <a:rPr lang="fr-FR" dirty="0"/>
              <a:t>différentes interventions de lutte contre le tabagisme ont fait l’objet de nombreux travaux (36-43), mais c’est l’un des rares domaines. </a:t>
            </a:r>
          </a:p>
          <a:p>
            <a:pPr eaLnBrk="1" hangingPunct="1">
              <a:spcBef>
                <a:spcPct val="0"/>
              </a:spcBef>
            </a:pPr>
            <a:r>
              <a:rPr lang="fr-FR" dirty="0"/>
              <a:t> </a:t>
            </a:r>
          </a:p>
          <a:p>
            <a:pPr eaLnBrk="1" hangingPunct="1">
              <a:spcBef>
                <a:spcPct val="0"/>
              </a:spcBef>
            </a:pPr>
            <a:r>
              <a:rPr lang="fr-FR" dirty="0"/>
              <a:t>Efficacité. Il est nécessaire de prendre la prévention dans le domaine de la santé aussi sérieusement que les soins, pour des raisons éthiques et économiques. La littérature scientifique a montré qu’une proportion</a:t>
            </a:r>
            <a:r>
              <a:rPr lang="fr-FR" baseline="0" dirty="0"/>
              <a:t> </a:t>
            </a:r>
            <a:r>
              <a:rPr lang="fr-FR" dirty="0"/>
              <a:t>importante d’interventions de prévention et de promotion de la santé n’avait pas d’efficacité et qu’une minorité avait des effets inverses à ceux espérés, ou des effets secondaires indésirables (44-46). Il est donc indispensable de s’appuyer sur des approches robustes. Il n’est pas non plus souhaitable d’utiliser l’argent public pour conduire des actions de prévention sans effet. Il est donc nécessaire de s’appuyer sur les données probantes et sur le patrimoine de près de cinquante ans de travaux de recherche dans l’évaluation des interventions en prévention et en promotion de la santé, publiés dans des revues scientifiques. Le nombre de travaux d’évaluation est considérable. Par exemple, il y a eu 134 essais de prévention du tabagisme en milieu scolaire conduits en quarante ans et impliquant en tout près de 430 000 élèves (46). Il est</a:t>
            </a:r>
            <a:r>
              <a:rPr lang="fr-FR" baseline="0" dirty="0"/>
              <a:t> </a:t>
            </a:r>
            <a:r>
              <a:rPr lang="fr-FR" dirty="0"/>
              <a:t>donc important de partir des résultats des recherches déjà menées, certaines sur une très longue durée (47-49), pour utiliser le savoir accumulé, éviter de repartir de zéro et ainsi gagner en temps et en qualité. </a:t>
            </a:r>
          </a:p>
          <a:p>
            <a:pPr eaLnBrk="1" hangingPunct="1">
              <a:spcBef>
                <a:spcPct val="0"/>
              </a:spcBef>
            </a:pPr>
            <a:r>
              <a:rPr lang="fr-FR" dirty="0"/>
              <a:t> </a:t>
            </a:r>
          </a:p>
          <a:p>
            <a:pPr eaLnBrk="1" hangingPunct="1">
              <a:spcBef>
                <a:spcPct val="0"/>
              </a:spcBef>
            </a:pPr>
            <a:r>
              <a:rPr lang="fr-FR" dirty="0"/>
              <a:t>Efficience. La recherche de l’efficience consiste à choisir les interventions efficaces qui sont les moins coûteuses par rapport aux résultats attendus comparativement à d’autres</a:t>
            </a:r>
            <a:r>
              <a:rPr lang="fr-FR" baseline="0" dirty="0"/>
              <a:t> </a:t>
            </a:r>
            <a:r>
              <a:rPr lang="fr-FR" dirty="0"/>
              <a:t>interventions poursuivant le même objectif (efficience). Des sites étrangers ont commencé à comparer l’efficience de différentes interventions. </a:t>
            </a:r>
          </a:p>
          <a:p>
            <a:pPr marL="158750" indent="0">
              <a:buNone/>
            </a:pPr>
            <a:endParaRPr lang="fr-FR" dirty="0"/>
          </a:p>
        </p:txBody>
      </p:sp>
    </p:spTree>
    <p:extLst>
      <p:ext uri="{BB962C8B-B14F-4D97-AF65-F5344CB8AC3E}">
        <p14:creationId xmlns:p14="http://schemas.microsoft.com/office/powerpoint/2010/main" val="316344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pPr marL="158750" indent="0" rtl="0">
              <a:buNone/>
            </a:pPr>
            <a:r>
              <a:rPr lang="fr-FR" sz="1100" b="0" i="0" u="none" strike="noStrike" cap="none" dirty="0">
                <a:solidFill>
                  <a:srgbClr val="000000"/>
                </a:solidFill>
                <a:effectLst/>
                <a:latin typeface="Arial"/>
                <a:ea typeface="Arial"/>
                <a:cs typeface="Arial"/>
                <a:sym typeface="Arial"/>
              </a:rPr>
              <a:t>Cette nouvelle définition met en avant une </a:t>
            </a:r>
            <a:r>
              <a:rPr lang="fr-FR" sz="1100" b="1" i="0" u="none" strike="noStrike" cap="none" dirty="0">
                <a:solidFill>
                  <a:srgbClr val="000000"/>
                </a:solidFill>
                <a:effectLst/>
                <a:latin typeface="Arial"/>
                <a:ea typeface="Arial"/>
                <a:cs typeface="Arial"/>
                <a:sym typeface="Arial"/>
              </a:rPr>
              <a:t>approche plus systémique et intégrée </a:t>
            </a:r>
            <a:r>
              <a:rPr lang="fr-FR" sz="1100" b="0" i="0" u="none" strike="noStrike" cap="none" dirty="0">
                <a:solidFill>
                  <a:srgbClr val="000000"/>
                </a:solidFill>
                <a:effectLst/>
                <a:latin typeface="Arial"/>
                <a:ea typeface="Arial"/>
                <a:cs typeface="Arial"/>
                <a:sym typeface="Arial"/>
              </a:rPr>
              <a:t>des compétences psychosociales, en les définissant comme un ensemble cohérent de capacités cognitives, émotionnelles et sociales, mobilisant à la fois des savoirs, des processus internes et des comportements observables. </a:t>
            </a:r>
          </a:p>
          <a:p>
            <a:pPr rtl="0"/>
            <a:endParaRPr lang="fr-FR" sz="1100" b="0" i="0" u="none" strike="noStrike" cap="none" dirty="0">
              <a:solidFill>
                <a:srgbClr val="000000"/>
              </a:solidFill>
              <a:effectLst/>
              <a:latin typeface="Arial"/>
              <a:ea typeface="Arial"/>
              <a:cs typeface="Arial"/>
              <a:sym typeface="Arial"/>
            </a:endParaRPr>
          </a:p>
          <a:p>
            <a:pPr marL="158750" indent="0" rtl="0">
              <a:buNone/>
            </a:pPr>
            <a:r>
              <a:rPr lang="fr-FR" sz="1100" b="0" i="0" u="none" strike="noStrike" cap="none" dirty="0">
                <a:solidFill>
                  <a:srgbClr val="000000"/>
                </a:solidFill>
                <a:effectLst/>
                <a:latin typeface="Arial"/>
                <a:ea typeface="Arial"/>
                <a:cs typeface="Arial"/>
                <a:sym typeface="Arial"/>
              </a:rPr>
              <a:t>Cette définition récente insiste particulièrement sur leur rôle dans l’autonomisation des individus, le développement de leur pouvoir d’agir (</a:t>
            </a:r>
            <a:r>
              <a:rPr lang="fr-FR" sz="1100" b="0" i="1" u="none" strike="noStrike" cap="none" dirty="0" err="1">
                <a:solidFill>
                  <a:srgbClr val="000000"/>
                </a:solidFill>
                <a:effectLst/>
                <a:latin typeface="Arial"/>
                <a:ea typeface="Arial"/>
                <a:cs typeface="Arial"/>
                <a:sym typeface="Arial"/>
              </a:rPr>
              <a:t>empowerment</a:t>
            </a:r>
            <a:r>
              <a:rPr lang="fr-FR" sz="1100" b="0" i="0" u="none" strike="noStrike" cap="none" dirty="0">
                <a:solidFill>
                  <a:srgbClr val="000000"/>
                </a:solidFill>
                <a:effectLst/>
                <a:latin typeface="Arial"/>
                <a:ea typeface="Arial"/>
                <a:cs typeface="Arial"/>
                <a:sym typeface="Arial"/>
              </a:rPr>
              <a:t>), et la construction d’interactions sociales positives, tout en soulignant leur contribution à un fonctionnement optimal et durable du bien-être psychique. Ainsi, elle reflète les évolutions des connaissances scientifiques et des approches en santé mentale et en promotion de la santé.</a:t>
            </a:r>
          </a:p>
          <a:p>
            <a:pPr marL="158750" indent="0" rtl="0">
              <a:buNone/>
            </a:pPr>
            <a:endParaRPr lang="fr-FR" sz="1100" b="0" i="0" u="none" strike="noStrike" cap="none" dirty="0">
              <a:solidFill>
                <a:srgbClr val="000000"/>
              </a:solidFill>
              <a:effectLst/>
              <a:latin typeface="Arial"/>
              <a:ea typeface="Arial"/>
              <a:cs typeface="Arial"/>
              <a:sym typeface="Arial"/>
            </a:endParaRPr>
          </a:p>
          <a:p>
            <a:pPr marL="158750" indent="0" rtl="0">
              <a:buNone/>
            </a:pPr>
            <a:r>
              <a:rPr lang="fr-FR" sz="1100" b="0" i="0" u="none" strike="noStrike" cap="none" dirty="0">
                <a:solidFill>
                  <a:srgbClr val="000000"/>
                </a:solidFill>
                <a:effectLst/>
                <a:latin typeface="Arial"/>
                <a:ea typeface="Arial"/>
                <a:cs typeface="Arial"/>
                <a:sym typeface="Arial"/>
              </a:rPr>
              <a:t>De plus, il est important de souligner que les compétences psychosociales sont influencées par : </a:t>
            </a:r>
          </a:p>
          <a:p>
            <a:pPr rtl="0"/>
            <a:r>
              <a:rPr lang="fr-FR" sz="1100" b="0" i="0" u="none" strike="noStrike" cap="none" dirty="0">
                <a:solidFill>
                  <a:srgbClr val="000000"/>
                </a:solidFill>
                <a:effectLst/>
                <a:latin typeface="Arial"/>
                <a:ea typeface="Arial"/>
                <a:cs typeface="Arial"/>
                <a:sym typeface="Arial"/>
              </a:rPr>
              <a:t>des </a:t>
            </a:r>
            <a:r>
              <a:rPr lang="fr-FR" sz="1100" b="1" i="0" u="none" strike="noStrike" cap="none" dirty="0">
                <a:solidFill>
                  <a:srgbClr val="000000"/>
                </a:solidFill>
                <a:effectLst/>
                <a:latin typeface="Arial"/>
                <a:ea typeface="Arial"/>
                <a:cs typeface="Arial"/>
                <a:sym typeface="Arial"/>
              </a:rPr>
              <a:t>facteurs individuels </a:t>
            </a:r>
            <a:r>
              <a:rPr lang="fr-FR" sz="1100" b="0" i="0" u="none" strike="noStrike" cap="none" dirty="0">
                <a:solidFill>
                  <a:srgbClr val="000000"/>
                </a:solidFill>
                <a:effectLst/>
                <a:latin typeface="Arial"/>
                <a:ea typeface="Arial"/>
                <a:cs typeface="Arial"/>
                <a:sym typeface="Arial"/>
              </a:rPr>
              <a:t>comme les fonctions exécutives ou les compétences langagières,</a:t>
            </a:r>
          </a:p>
          <a:p>
            <a:pPr rtl="0"/>
            <a:r>
              <a:rPr lang="fr-FR" sz="1100" b="0" i="0" u="none" strike="noStrike" cap="none" dirty="0">
                <a:solidFill>
                  <a:srgbClr val="000000"/>
                </a:solidFill>
                <a:effectLst/>
                <a:latin typeface="Arial"/>
                <a:ea typeface="Arial"/>
                <a:cs typeface="Arial"/>
                <a:sym typeface="Arial"/>
              </a:rPr>
              <a:t>des</a:t>
            </a:r>
            <a:r>
              <a:rPr lang="fr-FR" sz="1100" b="1" i="0" u="none" strike="noStrike" cap="none" dirty="0">
                <a:solidFill>
                  <a:srgbClr val="000000"/>
                </a:solidFill>
                <a:effectLst/>
                <a:latin typeface="Arial"/>
                <a:ea typeface="Arial"/>
                <a:cs typeface="Arial"/>
                <a:sym typeface="Arial"/>
              </a:rPr>
              <a:t> facteurs sociaux</a:t>
            </a:r>
            <a:r>
              <a:rPr lang="fr-FR" sz="1100" b="0" i="0" u="none" strike="noStrike" cap="none" dirty="0">
                <a:solidFill>
                  <a:srgbClr val="000000"/>
                </a:solidFill>
                <a:effectLst/>
                <a:latin typeface="Arial"/>
                <a:ea typeface="Arial"/>
                <a:cs typeface="Arial"/>
                <a:sym typeface="Arial"/>
              </a:rPr>
              <a:t> comme les interactions avec la famille, les amis et les adultes en position d’éducation, les environnements économiques et culturels.</a:t>
            </a:r>
          </a:p>
          <a:p>
            <a:pPr rtl="0"/>
            <a:endParaRPr lang="fr-FR" sz="1100" b="0" i="0" u="none" strike="noStrike" cap="none" dirty="0">
              <a:solidFill>
                <a:srgbClr val="000000"/>
              </a:solidFill>
              <a:effectLst/>
              <a:latin typeface="Arial"/>
              <a:ea typeface="Arial"/>
              <a:cs typeface="Arial"/>
              <a:sym typeface="Arial"/>
            </a:endParaRPr>
          </a:p>
          <a:p>
            <a:pPr marL="158750" indent="0" rtl="0">
              <a:buNone/>
            </a:pPr>
            <a:r>
              <a:rPr lang="fr-FR" sz="1100" b="0" i="0" u="none" strike="noStrike" cap="none" dirty="0">
                <a:solidFill>
                  <a:srgbClr val="000000"/>
                </a:solidFill>
                <a:effectLst/>
                <a:latin typeface="Arial"/>
                <a:ea typeface="Arial"/>
                <a:cs typeface="Arial"/>
                <a:sym typeface="Arial"/>
              </a:rPr>
              <a:t>Ces compétences peuvent aussi être acquises par des </a:t>
            </a:r>
            <a:r>
              <a:rPr lang="fr-FR" sz="1100" b="1" i="0" u="none" strike="noStrike" cap="none" dirty="0">
                <a:solidFill>
                  <a:srgbClr val="000000"/>
                </a:solidFill>
                <a:effectLst/>
                <a:latin typeface="Arial"/>
                <a:ea typeface="Arial"/>
                <a:cs typeface="Arial"/>
                <a:sym typeface="Arial"/>
              </a:rPr>
              <a:t>apprentissages formels et informels</a:t>
            </a:r>
            <a:r>
              <a:rPr lang="fr-FR" sz="1100" b="0" i="0" u="none" strike="noStrike" cap="none" dirty="0">
                <a:solidFill>
                  <a:srgbClr val="000000"/>
                </a:solidFill>
                <a:effectLst/>
                <a:latin typeface="Arial"/>
                <a:ea typeface="Arial"/>
                <a:cs typeface="Arial"/>
                <a:sym typeface="Arial"/>
              </a:rPr>
              <a:t> et évoluer au fil  de ces différentes acquisitions.</a:t>
            </a:r>
          </a:p>
          <a:p>
            <a:endParaRPr lang="fr-FR" dirty="0"/>
          </a:p>
        </p:txBody>
      </p:sp>
    </p:spTree>
    <p:extLst>
      <p:ext uri="{BB962C8B-B14F-4D97-AF65-F5344CB8AC3E}">
        <p14:creationId xmlns:p14="http://schemas.microsoft.com/office/powerpoint/2010/main" val="1327105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AE84D-D573-AA1B-6C49-17B5E59B9F9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49A7BB-C13A-4AB5-9E50-FB2890272540}"/>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F9BBEA40-8AAA-4F14-2610-386C5E495E04}"/>
              </a:ext>
            </a:extLst>
          </p:cNvPr>
          <p:cNvSpPr>
            <a:spLocks noGrp="1"/>
          </p:cNvSpPr>
          <p:nvPr>
            <p:ph type="body" idx="1"/>
          </p:nvPr>
        </p:nvSpPr>
        <p:spPr/>
        <p:txBody>
          <a:bodyPr/>
          <a:lstStyle/>
          <a:p>
            <a:pPr marL="158750" indent="0" rtl="0">
              <a:buNone/>
            </a:pPr>
            <a:r>
              <a:rPr lang="fr-FR" sz="1100" b="0" i="0" u="none" strike="noStrike" cap="none" dirty="0">
                <a:solidFill>
                  <a:srgbClr val="000000"/>
                </a:solidFill>
                <a:effectLst/>
                <a:latin typeface="Arial"/>
                <a:ea typeface="Arial"/>
                <a:cs typeface="Arial"/>
                <a:sym typeface="Arial"/>
              </a:rPr>
              <a:t>Cette nouvelle définition met en avant une </a:t>
            </a:r>
            <a:r>
              <a:rPr lang="fr-FR" sz="1100" b="1" i="0" u="none" strike="noStrike" cap="none" dirty="0">
                <a:solidFill>
                  <a:srgbClr val="000000"/>
                </a:solidFill>
                <a:effectLst/>
                <a:latin typeface="Arial"/>
                <a:ea typeface="Arial"/>
                <a:cs typeface="Arial"/>
                <a:sym typeface="Arial"/>
              </a:rPr>
              <a:t>approche plus systémique et intégrée </a:t>
            </a:r>
            <a:r>
              <a:rPr lang="fr-FR" sz="1100" b="0" i="0" u="none" strike="noStrike" cap="none" dirty="0">
                <a:solidFill>
                  <a:srgbClr val="000000"/>
                </a:solidFill>
                <a:effectLst/>
                <a:latin typeface="Arial"/>
                <a:ea typeface="Arial"/>
                <a:cs typeface="Arial"/>
                <a:sym typeface="Arial"/>
              </a:rPr>
              <a:t>des compétences psychosociales, en les définissant comme un ensemble cohérent de capacités cognitives, émotionnelles et sociales, mobilisant à la fois des savoirs, des processus internes et des comportements observables. </a:t>
            </a:r>
          </a:p>
          <a:p>
            <a:pPr rtl="0"/>
            <a:endParaRPr lang="fr-FR" sz="1100" b="0" i="0" u="none" strike="noStrike" cap="none" dirty="0">
              <a:solidFill>
                <a:srgbClr val="000000"/>
              </a:solidFill>
              <a:effectLst/>
              <a:latin typeface="Arial"/>
              <a:ea typeface="Arial"/>
              <a:cs typeface="Arial"/>
              <a:sym typeface="Arial"/>
            </a:endParaRPr>
          </a:p>
          <a:p>
            <a:pPr marL="158750" indent="0" rtl="0">
              <a:buNone/>
            </a:pPr>
            <a:r>
              <a:rPr lang="fr-FR" sz="1100" b="0" i="0" u="none" strike="noStrike" cap="none" dirty="0">
                <a:solidFill>
                  <a:srgbClr val="000000"/>
                </a:solidFill>
                <a:effectLst/>
                <a:latin typeface="Arial"/>
                <a:ea typeface="Arial"/>
                <a:cs typeface="Arial"/>
                <a:sym typeface="Arial"/>
              </a:rPr>
              <a:t>Cette définition récente insiste particulièrement sur leur rôle dans l’autonomisation des individus, le développement de leur pouvoir d’agir (</a:t>
            </a:r>
            <a:r>
              <a:rPr lang="fr-FR" sz="1100" b="0" i="1" u="none" strike="noStrike" cap="none" dirty="0" err="1">
                <a:solidFill>
                  <a:srgbClr val="000000"/>
                </a:solidFill>
                <a:effectLst/>
                <a:latin typeface="Arial"/>
                <a:ea typeface="Arial"/>
                <a:cs typeface="Arial"/>
                <a:sym typeface="Arial"/>
              </a:rPr>
              <a:t>empowerment</a:t>
            </a:r>
            <a:r>
              <a:rPr lang="fr-FR" sz="1100" b="0" i="0" u="none" strike="noStrike" cap="none" dirty="0">
                <a:solidFill>
                  <a:srgbClr val="000000"/>
                </a:solidFill>
                <a:effectLst/>
                <a:latin typeface="Arial"/>
                <a:ea typeface="Arial"/>
                <a:cs typeface="Arial"/>
                <a:sym typeface="Arial"/>
              </a:rPr>
              <a:t>), et la construction d’interactions sociales positives, tout en soulignant leur contribution à un fonctionnement optimal et durable du bien-être psychique. Ainsi, elle reflète les évolutions des connaissances scientifiques et des approches en santé mentale et en promotion de la santé.</a:t>
            </a:r>
          </a:p>
          <a:p>
            <a:pPr marL="158750" indent="0" rtl="0">
              <a:buNone/>
            </a:pPr>
            <a:endParaRPr lang="fr-FR" sz="1100" b="0" i="0" u="none" strike="noStrike" cap="none" dirty="0">
              <a:solidFill>
                <a:srgbClr val="000000"/>
              </a:solidFill>
              <a:effectLst/>
              <a:latin typeface="Arial"/>
              <a:ea typeface="Arial"/>
              <a:cs typeface="Arial"/>
              <a:sym typeface="Arial"/>
            </a:endParaRPr>
          </a:p>
          <a:p>
            <a:pPr marL="158750" indent="0" rtl="0">
              <a:buNone/>
            </a:pPr>
            <a:r>
              <a:rPr lang="fr-FR" sz="1100" b="0" i="0" u="none" strike="noStrike" cap="none" dirty="0">
                <a:solidFill>
                  <a:srgbClr val="000000"/>
                </a:solidFill>
                <a:effectLst/>
                <a:latin typeface="Arial"/>
                <a:ea typeface="Arial"/>
                <a:cs typeface="Arial"/>
                <a:sym typeface="Arial"/>
              </a:rPr>
              <a:t>De plus, il est important de souligner que les compétences psychosociales sont influencées par : </a:t>
            </a:r>
          </a:p>
          <a:p>
            <a:pPr rtl="0"/>
            <a:r>
              <a:rPr lang="fr-FR" sz="1100" b="0" i="0" u="none" strike="noStrike" cap="none" dirty="0">
                <a:solidFill>
                  <a:srgbClr val="000000"/>
                </a:solidFill>
                <a:effectLst/>
                <a:latin typeface="Arial"/>
                <a:ea typeface="Arial"/>
                <a:cs typeface="Arial"/>
                <a:sym typeface="Arial"/>
              </a:rPr>
              <a:t>des </a:t>
            </a:r>
            <a:r>
              <a:rPr lang="fr-FR" sz="1100" b="1" i="0" u="none" strike="noStrike" cap="none" dirty="0">
                <a:solidFill>
                  <a:srgbClr val="000000"/>
                </a:solidFill>
                <a:effectLst/>
                <a:latin typeface="Arial"/>
                <a:ea typeface="Arial"/>
                <a:cs typeface="Arial"/>
                <a:sym typeface="Arial"/>
              </a:rPr>
              <a:t>facteurs individuels </a:t>
            </a:r>
            <a:r>
              <a:rPr lang="fr-FR" sz="1100" b="0" i="0" u="none" strike="noStrike" cap="none" dirty="0">
                <a:solidFill>
                  <a:srgbClr val="000000"/>
                </a:solidFill>
                <a:effectLst/>
                <a:latin typeface="Arial"/>
                <a:ea typeface="Arial"/>
                <a:cs typeface="Arial"/>
                <a:sym typeface="Arial"/>
              </a:rPr>
              <a:t>comme les fonctions exécutives ou les compétences langagières,</a:t>
            </a:r>
          </a:p>
          <a:p>
            <a:pPr rtl="0"/>
            <a:r>
              <a:rPr lang="fr-FR" sz="1100" b="0" i="0" u="none" strike="noStrike" cap="none" dirty="0">
                <a:solidFill>
                  <a:srgbClr val="000000"/>
                </a:solidFill>
                <a:effectLst/>
                <a:latin typeface="Arial"/>
                <a:ea typeface="Arial"/>
                <a:cs typeface="Arial"/>
                <a:sym typeface="Arial"/>
              </a:rPr>
              <a:t>des</a:t>
            </a:r>
            <a:r>
              <a:rPr lang="fr-FR" sz="1100" b="1" i="0" u="none" strike="noStrike" cap="none" dirty="0">
                <a:solidFill>
                  <a:srgbClr val="000000"/>
                </a:solidFill>
                <a:effectLst/>
                <a:latin typeface="Arial"/>
                <a:ea typeface="Arial"/>
                <a:cs typeface="Arial"/>
                <a:sym typeface="Arial"/>
              </a:rPr>
              <a:t> facteurs sociaux</a:t>
            </a:r>
            <a:r>
              <a:rPr lang="fr-FR" sz="1100" b="0" i="0" u="none" strike="noStrike" cap="none" dirty="0">
                <a:solidFill>
                  <a:srgbClr val="000000"/>
                </a:solidFill>
                <a:effectLst/>
                <a:latin typeface="Arial"/>
                <a:ea typeface="Arial"/>
                <a:cs typeface="Arial"/>
                <a:sym typeface="Arial"/>
              </a:rPr>
              <a:t> comme les interactions avec la famille, les amis et les adultes en position d’éducation, les environnements économiques et culturels.</a:t>
            </a:r>
          </a:p>
          <a:p>
            <a:pPr rtl="0"/>
            <a:endParaRPr lang="fr-FR" sz="1100" b="0" i="0" u="none" strike="noStrike" cap="none" dirty="0">
              <a:solidFill>
                <a:srgbClr val="000000"/>
              </a:solidFill>
              <a:effectLst/>
              <a:latin typeface="Arial"/>
              <a:ea typeface="Arial"/>
              <a:cs typeface="Arial"/>
              <a:sym typeface="Arial"/>
            </a:endParaRPr>
          </a:p>
          <a:p>
            <a:pPr marL="158750" indent="0" rtl="0">
              <a:buNone/>
            </a:pPr>
            <a:r>
              <a:rPr lang="fr-FR" sz="1100" b="0" i="0" u="none" strike="noStrike" cap="none" dirty="0">
                <a:solidFill>
                  <a:srgbClr val="000000"/>
                </a:solidFill>
                <a:effectLst/>
                <a:latin typeface="Arial"/>
                <a:ea typeface="Arial"/>
                <a:cs typeface="Arial"/>
                <a:sym typeface="Arial"/>
              </a:rPr>
              <a:t>Ces compétences peuvent aussi être acquises par des </a:t>
            </a:r>
            <a:r>
              <a:rPr lang="fr-FR" sz="1100" b="1" i="0" u="none" strike="noStrike" cap="none" dirty="0">
                <a:solidFill>
                  <a:srgbClr val="000000"/>
                </a:solidFill>
                <a:effectLst/>
                <a:latin typeface="Arial"/>
                <a:ea typeface="Arial"/>
                <a:cs typeface="Arial"/>
                <a:sym typeface="Arial"/>
              </a:rPr>
              <a:t>apprentissages formels et informels</a:t>
            </a:r>
            <a:r>
              <a:rPr lang="fr-FR" sz="1100" b="0" i="0" u="none" strike="noStrike" cap="none" dirty="0">
                <a:solidFill>
                  <a:srgbClr val="000000"/>
                </a:solidFill>
                <a:effectLst/>
                <a:latin typeface="Arial"/>
                <a:ea typeface="Arial"/>
                <a:cs typeface="Arial"/>
                <a:sym typeface="Arial"/>
              </a:rPr>
              <a:t> et évoluer au fil  de ces différentes acquisitions.</a:t>
            </a:r>
          </a:p>
          <a:p>
            <a:endParaRPr lang="fr-FR" dirty="0"/>
          </a:p>
        </p:txBody>
      </p:sp>
    </p:spTree>
    <p:extLst>
      <p:ext uri="{BB962C8B-B14F-4D97-AF65-F5344CB8AC3E}">
        <p14:creationId xmlns:p14="http://schemas.microsoft.com/office/powerpoint/2010/main" val="3641621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C729A-AEE4-422A-2F38-F0A1D6CDFAF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848CD7C-5AD7-DBC7-0D48-4E86BA7D7281}"/>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5942F0A0-4305-A665-D2F8-2B6A168FF90B}"/>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413531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r>
              <a:rPr lang="fr-FR" sz="1100" b="0" i="0" u="none" strike="noStrike" kern="1200" cap="none" dirty="0">
                <a:solidFill>
                  <a:schemeClr val="tx1"/>
                </a:solidFill>
                <a:latin typeface="Arial" charset="0"/>
                <a:ea typeface="Arial"/>
                <a:cs typeface="Arial"/>
                <a:sym typeface="Arial"/>
              </a:rPr>
              <a:t>Cette définition propose une approche de la santé selon une conception positive, dynamique, responsabilisante et globale. Ce sont aussi ces qualificatifs qui sous-tendent le concept de la promotion de la santé.</a:t>
            </a:r>
          </a:p>
          <a:p>
            <a:r>
              <a:rPr lang="fr-FR" sz="1100" b="1" i="0" u="none" strike="noStrike" kern="1200" cap="none" dirty="0">
                <a:solidFill>
                  <a:schemeClr val="tx1"/>
                </a:solidFill>
                <a:latin typeface="Arial" charset="0"/>
                <a:ea typeface="Arial"/>
                <a:cs typeface="Arial"/>
                <a:sym typeface="Arial"/>
              </a:rPr>
              <a:t>Il s’agit ici d’une santé « observée » mais d’une santé « vécue » dans toutes ses dimensions, non plus un état mais une dynamique, un processus qui évalue tout au long de la vie. </a:t>
            </a:r>
            <a:endParaRPr lang="fr-FR" sz="1100" b="0" i="0" u="none" strike="noStrike" kern="1200" cap="none" dirty="0">
              <a:solidFill>
                <a:schemeClr val="tx1"/>
              </a:solidFill>
              <a:latin typeface="Arial" charset="0"/>
              <a:ea typeface="Arial"/>
              <a:cs typeface="Arial"/>
              <a:sym typeface="Arial"/>
            </a:endParaRPr>
          </a:p>
          <a:p>
            <a:r>
              <a:rPr lang="fr-FR" sz="1100" b="1" i="0" u="none" strike="noStrike" kern="1200" cap="none" dirty="0">
                <a:solidFill>
                  <a:schemeClr val="tx1"/>
                </a:solidFill>
                <a:latin typeface="Arial" charset="0"/>
                <a:ea typeface="Arial"/>
                <a:cs typeface="Arial"/>
                <a:sym typeface="Arial"/>
              </a:rPr>
              <a:t>En fait, plus qu’un état, la santé est une ressource et un processus dynamique et global qui doit permettre à chaque individu « d’identifier et de réaliser ses ambitions, satisfaire ses besoins et évoluer avec son milieu ou s’y adapter.  La santé est donc perçue comme une ressource de la vie quotidienne, et non comme le but de la vie</a:t>
            </a:r>
            <a:endParaRPr lang="fr-FR" sz="1100" b="0" i="0" u="none" strike="noStrike" kern="1200" cap="none" dirty="0">
              <a:solidFill>
                <a:schemeClr val="tx1"/>
              </a:solidFill>
              <a:latin typeface="Arial" charset="0"/>
              <a:ea typeface="Arial"/>
              <a:cs typeface="Arial"/>
              <a:sym typeface="Arial"/>
            </a:endParaRPr>
          </a:p>
          <a:p>
            <a:r>
              <a:rPr lang="fr-FR" sz="1100" b="1" i="0" u="none" strike="noStrike" kern="1200" cap="none" dirty="0">
                <a:solidFill>
                  <a:schemeClr val="tx1"/>
                </a:solidFill>
                <a:latin typeface="Arial" charset="0"/>
                <a:ea typeface="Arial"/>
                <a:cs typeface="Arial"/>
                <a:sym typeface="Arial"/>
              </a:rPr>
              <a:t>• Une approche globale de la santé…</a:t>
            </a:r>
            <a:endParaRPr lang="fr-FR" sz="1100" b="0" i="0" u="none" strike="noStrike" kern="1200" cap="none" dirty="0">
              <a:solidFill>
                <a:schemeClr val="tx1"/>
              </a:solidFill>
              <a:latin typeface="Arial" charset="0"/>
              <a:ea typeface="Arial"/>
              <a:cs typeface="Arial"/>
              <a:sym typeface="Arial"/>
            </a:endParaRPr>
          </a:p>
          <a:p>
            <a:r>
              <a:rPr lang="fr-FR" sz="1100" b="1" i="0" u="none" strike="noStrike" kern="1200" cap="none" dirty="0">
                <a:solidFill>
                  <a:schemeClr val="tx1"/>
                </a:solidFill>
                <a:latin typeface="Arial" charset="0"/>
                <a:ea typeface="Arial"/>
                <a:cs typeface="Arial"/>
                <a:sym typeface="Arial"/>
              </a:rPr>
              <a:t>La santé ne se réduit donc ni aux déterminants biologiques ni à l’accès à l’offre de soin : elle doit être envisagée dans toutes ses dimensions qu’elles soient sociale, économique ou environnementale. </a:t>
            </a:r>
            <a:endParaRPr lang="fr-FR" sz="1100" b="0" i="0" u="none" strike="noStrike" kern="1200" cap="none" dirty="0">
              <a:solidFill>
                <a:schemeClr val="tx1"/>
              </a:solidFill>
              <a:latin typeface="Arial" charset="0"/>
              <a:ea typeface="Arial"/>
              <a:cs typeface="Arial"/>
              <a:sym typeface="Arial"/>
            </a:endParaRPr>
          </a:p>
          <a:p>
            <a:r>
              <a:rPr lang="fr-FR" sz="1100" b="0" i="0" u="none" strike="noStrike" kern="1200" cap="none" dirty="0">
                <a:solidFill>
                  <a:schemeClr val="tx1"/>
                </a:solidFill>
                <a:latin typeface="Arial" charset="0"/>
                <a:ea typeface="Arial"/>
                <a:cs typeface="Arial"/>
                <a:sym typeface="Arial"/>
              </a:rPr>
              <a:t>Ressource de la vie quotidienne – et non un but en soi – qui donne à la personne « le pouvoir d’identifier et de réaliser ses ambitions, satisfaire ses besoins, et évoluer avec son milieu ou s’y adapter »</a:t>
            </a:r>
          </a:p>
          <a:p>
            <a:r>
              <a:rPr lang="fr-FR" sz="1100" b="0" i="0" u="none" strike="noStrike" kern="1200" cap="none" dirty="0">
                <a:solidFill>
                  <a:schemeClr val="tx1"/>
                </a:solidFill>
                <a:latin typeface="Arial" charset="0"/>
                <a:ea typeface="Arial"/>
                <a:cs typeface="Arial"/>
                <a:sym typeface="Arial"/>
              </a:rPr>
              <a:t>La santé apparaît comme une </a:t>
            </a:r>
            <a:r>
              <a:rPr lang="fr-FR" sz="1100" b="1" i="0" u="none" strike="noStrike" kern="1200" cap="none" dirty="0">
                <a:solidFill>
                  <a:schemeClr val="tx1"/>
                </a:solidFill>
                <a:latin typeface="Arial" charset="0"/>
                <a:ea typeface="Arial"/>
                <a:cs typeface="Arial"/>
                <a:sym typeface="Arial"/>
              </a:rPr>
              <a:t>richesse </a:t>
            </a:r>
            <a:r>
              <a:rPr lang="fr-FR" sz="1100" b="0" i="0" u="none" strike="noStrike" kern="1200" cap="none" dirty="0">
                <a:solidFill>
                  <a:schemeClr val="tx1"/>
                </a:solidFill>
                <a:latin typeface="Arial" charset="0"/>
                <a:ea typeface="Arial"/>
                <a:cs typeface="Arial"/>
                <a:sym typeface="Arial"/>
              </a:rPr>
              <a:t>essentielle, qu’il faut </a:t>
            </a:r>
            <a:r>
              <a:rPr lang="fr-FR" sz="1100" b="1" i="0" u="none" strike="noStrike" kern="1200" cap="none" dirty="0">
                <a:solidFill>
                  <a:schemeClr val="tx1"/>
                </a:solidFill>
                <a:latin typeface="Arial" charset="0"/>
                <a:ea typeface="Arial"/>
                <a:cs typeface="Arial"/>
                <a:sym typeface="Arial"/>
              </a:rPr>
              <a:t>entretenir</a:t>
            </a:r>
            <a:r>
              <a:rPr lang="fr-FR" sz="1100" b="0" i="0" u="none" strike="noStrike" kern="1200" cap="none" dirty="0">
                <a:solidFill>
                  <a:schemeClr val="tx1"/>
                </a:solidFill>
                <a:latin typeface="Arial" charset="0"/>
                <a:ea typeface="Arial"/>
                <a:cs typeface="Arial"/>
                <a:sym typeface="Arial"/>
              </a:rPr>
              <a:t>, et si nécessaire, </a:t>
            </a:r>
            <a:r>
              <a:rPr lang="fr-FR" sz="1100" b="1" i="0" u="none" strike="noStrike" kern="1200" cap="none" dirty="0">
                <a:solidFill>
                  <a:schemeClr val="tx1"/>
                </a:solidFill>
                <a:latin typeface="Arial" charset="0"/>
                <a:ea typeface="Arial"/>
                <a:cs typeface="Arial"/>
                <a:sym typeface="Arial"/>
              </a:rPr>
              <a:t>restaurer.</a:t>
            </a:r>
            <a:r>
              <a:rPr lang="fr-FR" sz="1100" b="0" i="0" u="none" strike="noStrike" kern="1200" cap="none" dirty="0">
                <a:solidFill>
                  <a:schemeClr val="tx1"/>
                </a:solidFill>
                <a:latin typeface="Arial" charset="0"/>
                <a:ea typeface="Arial"/>
                <a:cs typeface="Arial"/>
                <a:sym typeface="Arial"/>
              </a:rPr>
              <a:t> </a:t>
            </a:r>
          </a:p>
          <a:p>
            <a:pPr marL="158750" indent="0">
              <a:buNone/>
            </a:pPr>
            <a:endParaRPr lang="fr-FR" sz="1100" b="0" i="0" u="none" strike="noStrike" kern="1200" cap="none" dirty="0">
              <a:solidFill>
                <a:schemeClr val="tx1"/>
              </a:solidFill>
              <a:latin typeface="Arial" charset="0"/>
              <a:ea typeface="Arial"/>
              <a:cs typeface="Arial"/>
              <a:sym typeface="Arial"/>
            </a:endParaRPr>
          </a:p>
          <a:p>
            <a:r>
              <a:rPr lang="fr-FR" sz="1100" b="0" i="0" u="none" strike="noStrike" kern="1200" cap="none" dirty="0">
                <a:solidFill>
                  <a:schemeClr val="tx1"/>
                </a:solidFill>
                <a:latin typeface="Arial" charset="0"/>
                <a:ea typeface="Arial"/>
                <a:cs typeface="Arial"/>
                <a:sym typeface="Arial"/>
              </a:rPr>
              <a:t>Au final la santé est un phénomène multifactoriel qui dépend aussi de la perception subjective de chacun influencée par les représentations de la santé et de la maladie, du corps, des normes des groupes, de la culture… (Exemple de l’obésité)</a:t>
            </a:r>
          </a:p>
          <a:p>
            <a:r>
              <a:rPr lang="fr-FR" sz="1100" b="0" i="0" u="none" strike="noStrike" kern="1200" cap="none" dirty="0">
                <a:solidFill>
                  <a:schemeClr val="tx1"/>
                </a:solidFill>
                <a:latin typeface="Arial" charset="0"/>
                <a:ea typeface="Arial"/>
                <a:cs typeface="Arial"/>
                <a:sym typeface="Arial"/>
              </a:rPr>
              <a:t>Cette définition propose une approche de la santé selon une conception positive, dynamique, responsabilisante et globale. Ce sont aussi ces qualificatifs qui sous-tendent le concept de la promotion de la santé.</a:t>
            </a:r>
          </a:p>
          <a:p>
            <a:r>
              <a:rPr lang="fr-FR" sz="1100" b="1" i="0" u="none" strike="noStrike" kern="1200" cap="none" dirty="0">
                <a:solidFill>
                  <a:schemeClr val="tx1"/>
                </a:solidFill>
                <a:latin typeface="Arial" charset="0"/>
                <a:ea typeface="Arial"/>
                <a:cs typeface="Arial"/>
                <a:sym typeface="Arial"/>
              </a:rPr>
              <a:t>Il s’agit ici d’une santé « observée » mais d’une santé « vécue » dans toutes ses dimensions, non plus un état mais une dynamique, un processus qui évalue tout au long de la vie. </a:t>
            </a:r>
          </a:p>
          <a:p>
            <a:endParaRPr lang="fr-FR" sz="1100" b="1" i="0" u="none" strike="noStrike" kern="1200" cap="none" dirty="0">
              <a:solidFill>
                <a:schemeClr val="tx1"/>
              </a:solidFill>
              <a:latin typeface="Arial" charset="0"/>
              <a:ea typeface="Arial"/>
              <a:cs typeface="Arial"/>
              <a:sym typeface="Arial"/>
            </a:endParaRPr>
          </a:p>
          <a:p>
            <a:r>
              <a:rPr lang="fr-FR" sz="1100" b="1" i="0" u="none" strike="noStrike" kern="1200" cap="none" dirty="0">
                <a:solidFill>
                  <a:schemeClr val="tx1"/>
                </a:solidFill>
                <a:latin typeface="Arial" charset="0"/>
                <a:ea typeface="Arial"/>
                <a:cs typeface="Arial"/>
                <a:sym typeface="Arial"/>
              </a:rPr>
              <a:t>La santé ne se réduit donc ni aux déterminants biologiques ni à l’accès à l’offre de soin  : elle doit être envisagée dans toutes ses dimensions qu’elles soient sociale, économique ou environnementale.</a:t>
            </a:r>
          </a:p>
          <a:p>
            <a:pPr marL="158750" indent="0">
              <a:buNone/>
            </a:pPr>
            <a:endParaRPr lang="fr-FR" dirty="0"/>
          </a:p>
        </p:txBody>
      </p:sp>
    </p:spTree>
    <p:extLst>
      <p:ext uri="{BB962C8B-B14F-4D97-AF65-F5344CB8AC3E}">
        <p14:creationId xmlns:p14="http://schemas.microsoft.com/office/powerpoint/2010/main" val="472694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88CF1-2C83-B0D2-B2EB-2ACF6CCB7E5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8CCDAE-2688-7ACF-EFF3-69E33760DED0}"/>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D74614D7-CCCA-077C-A21C-2BCE7C371C33}"/>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76645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29B47-7B35-AEED-E07F-86E02FC1628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6F13287-B9E2-E9E1-85E7-3813A64B2E82}"/>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314F2BD2-225D-B0CD-FD40-03C17669F139}"/>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648356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CFE11-A6C2-3C75-6A82-EFF1A2AF34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4B9856-D098-A0B0-907D-777D126AF183}"/>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1B47EA51-975E-84E2-2215-7E7099421FE4}"/>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931138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35F32-8C07-825F-7D2F-C4A9F949E19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C8DBD6C-B1FD-8A88-FF6E-984888B5FD0F}"/>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A79DEB90-9F91-C8A8-B373-7006533FA929}"/>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990491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9A4D9-670E-60E0-87E2-E5AFCDDBE4C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053DE37-3C55-9C3E-92C8-A6D83D87F8FC}"/>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0F988F1E-6467-9479-37A1-21D3101C71CE}"/>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805188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7199D-D74C-A1E7-6722-A14335B8C5D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D31A15F-748B-6616-1D6C-8DCC591DA1FC}"/>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049D2B70-70EA-9FED-3F63-52B69F9ED4C2}"/>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507842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404CA-79CB-A02B-453F-B29D1BC55F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B99777-890F-C3EE-373F-7ED3D894F998}"/>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9D4298C6-6AD7-4494-BD4F-B38A60BFF522}"/>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136863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15FA5-DC05-BC4E-9F39-ADAB0D0C9F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F227B0-ADF9-9510-F3C3-E8D8EEC80B83}"/>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3EB2E99C-44A6-2DF7-39F3-6717CE149396}"/>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02441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BCA56-A838-85A3-2EB1-AB0749DA99C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30B08F5-7AAD-B714-ABA3-3DED330067B5}"/>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62D63AF9-7328-15E3-7F28-98768396E13A}"/>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2549415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C44CA-D8D3-5CC7-5858-08DC2BEC32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2B137A-D70C-C85E-A528-46A59BCA6A08}"/>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B0623983-1A6D-1076-E79E-80A6A9421A3B}"/>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39945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A46D0-52B5-40E9-BA53-812A7F9ACBD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1725481-689B-0D51-65DA-D122EBC8A620}"/>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C358B7E4-2710-19E4-4AA1-1306266319FF}"/>
              </a:ext>
            </a:extLst>
          </p:cNvPr>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1843179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1F3CE-F9A9-3295-5178-79C41F90B87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AC0A9BC-B093-2355-FA81-CBCABC47F0CD}"/>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386913D7-64AC-3025-9878-7D8EB770F435}"/>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76710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02595-8A16-0495-9F41-10863F8B97B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8FC3944-C552-227A-731C-83279CC9F7C7}"/>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EBAE25C0-F58B-830F-AA9D-7420B259E8FC}"/>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732987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15CF1-2166-8D50-513C-BD114380B0D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E957248-D47D-FD49-0D29-432B79580C7C}"/>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31BD6D02-C349-92A9-1F57-89C23946512B}"/>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78606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9AFE1-1504-215D-368C-DD9A4EC2104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A3D9465-BD8D-A67F-3271-5887718B0097}"/>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E7B861EF-2ABD-38D7-862C-882B742B9A33}"/>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2219911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BFF3C-88B1-5A88-9D7B-959C9F177CF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89A3E22-BD5E-6B57-67D4-FFCFCAC0F9D5}"/>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5D834EEF-3251-835B-54BF-119F497D37EC}"/>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8344146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96224-9F48-B453-96FA-F1AF28232B4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CB1AC9E-0891-855E-B660-1C36ED441565}"/>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CCF609B4-AC19-32CA-CB59-10AFE07EEAE8}"/>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635064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50F5E-E73B-A7AD-3229-7ABCA0A8C88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6B4BF3B-EE0C-9B8D-9696-11E91865710E}"/>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224A875A-68B0-B1F0-D474-4BBF96B56443}"/>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dirty="0"/>
              <a:t>Age, sexe, lieu d’habitation, composition familiale, niveau socio économique, handicap, barrière de la langue, ses représentations, ses attentes, ses besoins…</a:t>
            </a:r>
          </a:p>
          <a:p>
            <a:endParaRPr lang="fr-FR" dirty="0"/>
          </a:p>
        </p:txBody>
      </p:sp>
    </p:spTree>
    <p:extLst>
      <p:ext uri="{BB962C8B-B14F-4D97-AF65-F5344CB8AC3E}">
        <p14:creationId xmlns:p14="http://schemas.microsoft.com/office/powerpoint/2010/main" val="9551503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861C2-43E6-356A-C32D-202EB5E879B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B3F136-D574-9E7E-7FE8-3E3DF16CF33E}"/>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27EE58D6-5A24-BBC3-2439-95927952615D}"/>
              </a:ext>
            </a:extLst>
          </p:cNvPr>
          <p:cNvSpPr>
            <a:spLocks noGrp="1"/>
          </p:cNvSpPr>
          <p:nvPr>
            <p:ph type="body" idx="1"/>
          </p:nvPr>
        </p:nvSpPr>
        <p:spPr/>
        <p:txBody>
          <a:bodyPr/>
          <a:lstStyle/>
          <a:p>
            <a:r>
              <a:rPr lang="fr-FR" sz="1200" dirty="0"/>
              <a:t>Teach Back : </a:t>
            </a:r>
          </a:p>
          <a:p>
            <a:r>
              <a:rPr lang="fr-FR" sz="1200" dirty="0"/>
              <a:t>Consiste à demander au groupe de reformuler l’information « Pouvez-vous me réexpliquer avec vos mots ce que je viens de vous dire pour voir si je me suis bien exprimé ? ». </a:t>
            </a:r>
          </a:p>
          <a:p>
            <a:r>
              <a:rPr lang="fr-FR" sz="1200" dirty="0"/>
              <a:t>Cette technique est souvent utilisée en relation individuelle mais elle peut être adaptée au contexte de groupe. </a:t>
            </a:r>
          </a:p>
          <a:p>
            <a:r>
              <a:rPr lang="fr-FR" sz="1200" dirty="0"/>
              <a:t>En fin d’animation, vous pouvez aussi demander aux participants de choisir une information qui les a marqués et de la réexpliquer au groupe.</a:t>
            </a:r>
          </a:p>
        </p:txBody>
      </p:sp>
    </p:spTree>
    <p:extLst>
      <p:ext uri="{BB962C8B-B14F-4D97-AF65-F5344CB8AC3E}">
        <p14:creationId xmlns:p14="http://schemas.microsoft.com/office/powerpoint/2010/main" val="39693025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8D8A3-7B74-2E81-4E18-6FC0BFE894D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6BB0E9F-BC64-409D-D696-C47AD80FB839}"/>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642D372B-B461-19BC-EF7B-0AFE3524D795}"/>
              </a:ext>
            </a:extLst>
          </p:cNvPr>
          <p:cNvSpPr>
            <a:spLocks noGrp="1"/>
          </p:cNvSpPr>
          <p:nvPr>
            <p:ph type="body" idx="1"/>
          </p:nvPr>
        </p:nvSpPr>
        <p:spPr/>
        <p:txBody>
          <a:bodyPr/>
          <a:lstStyle/>
          <a:p>
            <a:r>
              <a:rPr lang="fr-FR" sz="1200" dirty="0"/>
              <a:t>Littératie</a:t>
            </a:r>
            <a:r>
              <a:rPr lang="fr-FR" sz="1200" baseline="0" dirty="0"/>
              <a:t> : </a:t>
            </a:r>
          </a:p>
          <a:p>
            <a:r>
              <a:rPr lang="fr-FR" sz="1200" b="0" i="0" kern="1200" dirty="0">
                <a:solidFill>
                  <a:schemeClr val="tx1"/>
                </a:solidFill>
                <a:effectLst/>
                <a:latin typeface="+mn-lt"/>
                <a:ea typeface="+mn-ea"/>
                <a:cs typeface="+mn-cs"/>
              </a:rPr>
              <a:t>La motivation et les compétences des individus à accéder, comprendre, évaluer et utiliser l'information en vue de prendre des décisions concernant leur santé. </a:t>
            </a:r>
          </a:p>
          <a:p>
            <a:endParaRPr lang="fr-FR" sz="1200" b="0" i="0" kern="1200" dirty="0">
              <a:solidFill>
                <a:schemeClr val="tx1"/>
              </a:solidFill>
              <a:effectLst/>
              <a:latin typeface="+mn-lt"/>
              <a:ea typeface="+mn-ea"/>
              <a:cs typeface="+mn-cs"/>
            </a:endParaRPr>
          </a:p>
          <a:p>
            <a:r>
              <a:rPr lang="fr-FR" sz="1200" dirty="0"/>
              <a:t>https://www.promosante-idf.fr/dossier/litteratie</a:t>
            </a:r>
          </a:p>
          <a:p>
            <a:endParaRPr lang="fr-FR" dirty="0"/>
          </a:p>
        </p:txBody>
      </p:sp>
    </p:spTree>
    <p:extLst>
      <p:ext uri="{BB962C8B-B14F-4D97-AF65-F5344CB8AC3E}">
        <p14:creationId xmlns:p14="http://schemas.microsoft.com/office/powerpoint/2010/main" val="3640541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64A83-6F1F-7A76-08A8-7B36CB0EBEA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94F22FF-ECC4-0960-7159-E775DCE876A0}"/>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3FA7B08D-09D6-707B-E229-E0D2CF7704E9}"/>
              </a:ext>
            </a:extLst>
          </p:cNvPr>
          <p:cNvSpPr>
            <a:spLocks noGrp="1"/>
          </p:cNvSpPr>
          <p:nvPr>
            <p:ph type="body" idx="1"/>
          </p:nvPr>
        </p:nvSpPr>
        <p:spPr/>
        <p:txBody>
          <a:bodyPr/>
          <a:lstStyle/>
          <a:p>
            <a:r>
              <a:rPr lang="fr-FR" altLang="fr-FR" sz="1200" dirty="0">
                <a:solidFill>
                  <a:srgbClr val="1A1A1A"/>
                </a:solidFill>
                <a:latin typeface="FrutigerLTStd-Light"/>
              </a:rPr>
              <a:t>Deux types d’efficacités sont envisagés :</a:t>
            </a:r>
          </a:p>
          <a:p>
            <a:endParaRPr lang="fr-FR" altLang="fr-FR" sz="1200" dirty="0">
              <a:solidFill>
                <a:srgbClr val="1A1A1A"/>
              </a:solidFill>
              <a:latin typeface="FrutigerLTStd-Light"/>
            </a:endParaRPr>
          </a:p>
          <a:p>
            <a:r>
              <a:rPr lang="fr-FR" altLang="fr-FR" sz="1200" dirty="0">
                <a:solidFill>
                  <a:srgbClr val="1A1A1A"/>
                </a:solidFill>
                <a:latin typeface="FrutigerLTStd-Light"/>
              </a:rPr>
              <a:t>L’efficacité de la réponse : les individus ont besoin de croire que les changements de comportement prônés par les campagnes</a:t>
            </a:r>
          </a:p>
          <a:p>
            <a:r>
              <a:rPr lang="fr-FR" altLang="fr-FR" sz="1200" dirty="0">
                <a:solidFill>
                  <a:srgbClr val="1A1A1A"/>
                </a:solidFill>
                <a:latin typeface="FrutigerLTStd-Light"/>
              </a:rPr>
              <a:t>ou politiques publiques permettent vraiment d’atteindre les résultats annoncés au niveau collectif ou individuel ;</a:t>
            </a:r>
          </a:p>
          <a:p>
            <a:endParaRPr lang="fr-FR" altLang="fr-FR" sz="1200" dirty="0">
              <a:solidFill>
                <a:srgbClr val="1A1A1A"/>
              </a:solidFill>
              <a:latin typeface="Wingdings-Regular"/>
            </a:endParaRPr>
          </a:p>
          <a:p>
            <a:r>
              <a:rPr lang="fr-FR" altLang="fr-FR" sz="1200" dirty="0">
                <a:solidFill>
                  <a:srgbClr val="1A1A1A"/>
                </a:solidFill>
                <a:latin typeface="FrutigerLTStd-Light"/>
              </a:rPr>
              <a:t>Auto-efficacité : chacun a aussi besoin de croire qu’il est personnellement capable d’adopter un comportement donné</a:t>
            </a:r>
          </a:p>
          <a:p>
            <a:r>
              <a:rPr lang="fr-FR" altLang="fr-FR" sz="1200" dirty="0">
                <a:solidFill>
                  <a:srgbClr val="1A1A1A"/>
                </a:solidFill>
                <a:latin typeface="FrutigerLTStd-Light"/>
              </a:rPr>
              <a:t>(entreprendre un programme d’exercice physique, arrêter de fumer, etc.).</a:t>
            </a:r>
          </a:p>
          <a:p>
            <a:endParaRPr lang="fr-FR" altLang="fr-FR" sz="1200" dirty="0">
              <a:solidFill>
                <a:srgbClr val="1A1A1A"/>
              </a:solidFill>
              <a:latin typeface="FrutigerLTStd-Light"/>
            </a:endParaRPr>
          </a:p>
          <a:p>
            <a:r>
              <a:rPr lang="fr-FR" altLang="fr-FR" sz="1200" dirty="0"/>
              <a:t>https://ireps-ors-paysdelaloire.centredoc.fr/index.php?lvl=notice_display&amp;id=22932 </a:t>
            </a:r>
          </a:p>
          <a:p>
            <a:endParaRPr lang="fr-FR" dirty="0"/>
          </a:p>
        </p:txBody>
      </p:sp>
    </p:spTree>
    <p:extLst>
      <p:ext uri="{BB962C8B-B14F-4D97-AF65-F5344CB8AC3E}">
        <p14:creationId xmlns:p14="http://schemas.microsoft.com/office/powerpoint/2010/main" val="807790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4D58D-6BCC-4076-2E75-293CA289801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5D9393-EF29-5A66-6FC1-09C7028B2A2E}"/>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85E307B2-C1FE-E5DF-CE40-5228C7882246}"/>
              </a:ext>
            </a:extLst>
          </p:cNvPr>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31290478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E9356-EF24-6F67-3CFB-142DAA1F10D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3047975-F7C3-FFCC-C9CA-DCA6EF64B3BD}"/>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0BF44968-43B9-1CA9-2F26-EB1BE136924C}"/>
              </a:ext>
            </a:extLst>
          </p:cNvPr>
          <p:cNvSpPr>
            <a:spLocks noGrp="1"/>
          </p:cNvSpPr>
          <p:nvPr>
            <p:ph type="body" idx="1"/>
          </p:nvPr>
        </p:nvSpPr>
        <p:spPr/>
        <p:txBody>
          <a:bodyPr/>
          <a:lstStyle/>
          <a:p>
            <a:r>
              <a:rPr lang="fr-FR" altLang="fr-FR" sz="1200" dirty="0">
                <a:solidFill>
                  <a:srgbClr val="1A1A1A"/>
                </a:solidFill>
                <a:latin typeface="FrutigerLTStd-Light"/>
              </a:rPr>
              <a:t>Deux types d’efficacités sont envisagés :</a:t>
            </a:r>
          </a:p>
          <a:p>
            <a:endParaRPr lang="fr-FR" altLang="fr-FR" sz="1200" dirty="0">
              <a:solidFill>
                <a:srgbClr val="1A1A1A"/>
              </a:solidFill>
              <a:latin typeface="FrutigerLTStd-Light"/>
            </a:endParaRPr>
          </a:p>
          <a:p>
            <a:r>
              <a:rPr lang="fr-FR" altLang="fr-FR" sz="1200" dirty="0">
                <a:solidFill>
                  <a:srgbClr val="1A1A1A"/>
                </a:solidFill>
                <a:latin typeface="FrutigerLTStd-Light"/>
              </a:rPr>
              <a:t>L’efficacité de la réponse : les individus ont besoin de croire que les changements de comportement prônés par les campagnes</a:t>
            </a:r>
          </a:p>
          <a:p>
            <a:r>
              <a:rPr lang="fr-FR" altLang="fr-FR" sz="1200" dirty="0">
                <a:solidFill>
                  <a:srgbClr val="1A1A1A"/>
                </a:solidFill>
                <a:latin typeface="FrutigerLTStd-Light"/>
              </a:rPr>
              <a:t>ou politiques publiques permettent vraiment d’atteindre les résultats annoncés au niveau collectif ou individuel ;</a:t>
            </a:r>
          </a:p>
          <a:p>
            <a:endParaRPr lang="fr-FR" altLang="fr-FR" sz="1200" dirty="0">
              <a:solidFill>
                <a:srgbClr val="1A1A1A"/>
              </a:solidFill>
              <a:latin typeface="Wingdings-Regular"/>
            </a:endParaRPr>
          </a:p>
          <a:p>
            <a:r>
              <a:rPr lang="fr-FR" altLang="fr-FR" sz="1200" dirty="0">
                <a:solidFill>
                  <a:srgbClr val="1A1A1A"/>
                </a:solidFill>
                <a:latin typeface="FrutigerLTStd-Light"/>
              </a:rPr>
              <a:t>Auto-efficacité : chacun a aussi besoin de croire qu’il est personnellement capable d’adopter un comportement donné</a:t>
            </a:r>
          </a:p>
          <a:p>
            <a:r>
              <a:rPr lang="fr-FR" altLang="fr-FR" sz="1200" dirty="0">
                <a:solidFill>
                  <a:srgbClr val="1A1A1A"/>
                </a:solidFill>
                <a:latin typeface="FrutigerLTStd-Light"/>
              </a:rPr>
              <a:t>(entreprendre un programme d’exercice physique, arrêter de fumer, etc.).</a:t>
            </a:r>
          </a:p>
          <a:p>
            <a:endParaRPr lang="fr-FR" altLang="fr-FR" sz="1200" dirty="0">
              <a:solidFill>
                <a:srgbClr val="1A1A1A"/>
              </a:solidFill>
              <a:latin typeface="FrutigerLTStd-Light"/>
            </a:endParaRPr>
          </a:p>
          <a:p>
            <a:r>
              <a:rPr lang="fr-FR" altLang="fr-FR" sz="1200" dirty="0"/>
              <a:t>https://ireps-ors-paysdelaloire.centredoc.fr/index.php?lvl=notice_display&amp;id=22932 </a:t>
            </a:r>
          </a:p>
          <a:p>
            <a:endParaRPr lang="fr-FR" dirty="0"/>
          </a:p>
        </p:txBody>
      </p:sp>
    </p:spTree>
    <p:extLst>
      <p:ext uri="{BB962C8B-B14F-4D97-AF65-F5344CB8AC3E}">
        <p14:creationId xmlns:p14="http://schemas.microsoft.com/office/powerpoint/2010/main" val="6775055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8CB20-7F86-A40F-0743-7A259100CFA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D787AD-E340-541D-6E58-85EBF19BE651}"/>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647EBC55-2D51-BD0F-0A12-F6ABB64BC44F}"/>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9886901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AB709-228D-8FBC-683A-960F81092B7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816CE96-2530-0CFA-6D04-D1A51CB12BDA}"/>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4141B028-183B-FBA1-0B0C-CAA1716C5109}"/>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6163892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29CEF-4C72-AACF-177E-6BC7E28C00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285CCC9-A434-1D72-0D2E-829352EA26DB}"/>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D655C871-9F37-0170-7B6D-FEEC370EA973}"/>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814438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27A64-E180-A5C3-C51E-E70DE962F4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CA56B7-D7E6-6D22-D8A4-1BAB00FA27D4}"/>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A6B4EE08-2456-A295-7A67-BF2B10A03726}"/>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7674490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C6270-8DBC-D103-A630-AC0BD7D54E0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607D48-DCDC-AF4E-A859-D441C7CBB516}"/>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EDFCB5B5-055D-8BB4-4E4C-BA503CDB87D1}"/>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058627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21183-7674-D435-8070-CBE9AC550F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47DE308-2177-C3DC-4115-C9024A538DFC}"/>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0386115B-1FF5-05A6-D7D2-9B9AACF2F93A}"/>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685204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67EE7-08B9-517A-F2C3-389EF6E99C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1D8BF70-2200-91CA-3DB7-E8120E3C4E14}"/>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F37ED359-9496-327B-9DFE-4410630086C6}"/>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5271808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9378C-5704-BE69-B456-C0C83E680F7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9DC3F7B-7544-DA96-20A6-5C4AB30CF151}"/>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90431407-38A3-FE1B-AA47-B49BAB2BBBE8}"/>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0601818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B173A-AA1D-C93D-B9F7-5346B3BB280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2CE44B5-66CF-ABF6-60FA-8CE8973B2FF1}"/>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F8935CB5-9F7E-8254-A4EC-2CE1C65211D2}"/>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59247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41EC4-D7D4-B9D4-918D-FE5CF7D9FD2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1332852-2737-3575-5E65-ECE5612E8EA5}"/>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19A7BA86-D0DA-FE21-F5C6-E39DD91843D0}"/>
              </a:ext>
            </a:extLst>
          </p:cNvPr>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6006712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665E0-400D-13F0-DF4B-41C5FEF1FD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34978A6-30E4-01A8-76DD-DF18C8879835}"/>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F04AFF31-3361-1D78-2629-0185700DD5B3}"/>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3867640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E7317-0A6A-70F6-1C2C-453AA452D5B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D378EDD-0C44-ED7F-3B10-406EF19E349F}"/>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93BE8874-FBD8-EDBA-E46C-D54DDC575C2F}"/>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342261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81C6E-D254-4568-4F3B-AE92B34B6FF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4760AC7-283F-EA77-47D3-6595B93F12D0}"/>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1379CF6E-90A1-C559-8A63-7271E87B4B27}"/>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8275485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B4AD4-0E0A-C5A9-F8BE-6CD0F7AAF0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D234BFF-21DF-3D23-3A9A-1E0452088125}"/>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3585343F-20DB-D1B8-C213-654ABBFB7D63}"/>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7961526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72899-BCAB-D0D5-D926-CD16020B2DD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1B1C32D-F814-2DAA-5B84-13F578F8E72C}"/>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13B80324-9867-D9BF-6F1D-9EB2C7CB6A1B}"/>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7744273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BC348-9F47-5F44-EF24-1F8CE307A1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1394D5C-DD0D-9D19-3877-8DBB94F4A3FD}"/>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B4EBBCF6-B58A-8101-B013-26E0E8F0FADB}"/>
              </a:ext>
            </a:extLst>
          </p:cNvPr>
          <p:cNvSpPr>
            <a:spLocks noGrp="1"/>
          </p:cNvSpPr>
          <p:nvPr>
            <p:ph type="body" idx="1"/>
          </p:nvPr>
        </p:nvSpPr>
        <p:spPr/>
        <p:txBody>
          <a:bodyPr/>
          <a:lstStyle/>
          <a:p>
            <a:pPr algn="just"/>
            <a:r>
              <a:rPr lang="fr-FR" sz="1200" dirty="0"/>
              <a:t>Après le retour en plénière</a:t>
            </a:r>
          </a:p>
          <a:p>
            <a:pPr algn="just"/>
            <a:r>
              <a:rPr lang="fr-FR" sz="1200" dirty="0"/>
              <a:t>Faire référence à la fiche activité vierge (n°8)</a:t>
            </a:r>
          </a:p>
          <a:p>
            <a:endParaRPr lang="fr-FR" dirty="0"/>
          </a:p>
        </p:txBody>
      </p:sp>
    </p:spTree>
    <p:extLst>
      <p:ext uri="{BB962C8B-B14F-4D97-AF65-F5344CB8AC3E}">
        <p14:creationId xmlns:p14="http://schemas.microsoft.com/office/powerpoint/2010/main" val="16429959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BA49B-0189-4DA3-7736-7C93B891F6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7A27869-4CC1-2D2E-E3B7-25C2B56943E5}"/>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947F8960-5145-5C21-C0B9-720BAC3DDFB6}"/>
              </a:ext>
            </a:extLst>
          </p:cNvPr>
          <p:cNvSpPr>
            <a:spLocks noGrp="1"/>
          </p:cNvSpPr>
          <p:nvPr>
            <p:ph type="body" idx="1"/>
          </p:nvPr>
        </p:nvSpPr>
        <p:spPr/>
        <p:txBody>
          <a:bodyPr/>
          <a:lstStyle/>
          <a:p>
            <a:pPr algn="just"/>
            <a:r>
              <a:rPr lang="fr-FR" sz="1200" dirty="0"/>
              <a:t>Après le retour en plénière</a:t>
            </a:r>
          </a:p>
          <a:p>
            <a:pPr algn="just"/>
            <a:r>
              <a:rPr lang="fr-FR" sz="1200" dirty="0"/>
              <a:t>Faire référence à la fiche activité vierge (n°8)</a:t>
            </a:r>
          </a:p>
          <a:p>
            <a:endParaRPr lang="fr-FR" dirty="0"/>
          </a:p>
        </p:txBody>
      </p:sp>
    </p:spTree>
    <p:extLst>
      <p:ext uri="{BB962C8B-B14F-4D97-AF65-F5344CB8AC3E}">
        <p14:creationId xmlns:p14="http://schemas.microsoft.com/office/powerpoint/2010/main" val="40635371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166B4-1243-0BE4-EE64-B591F282722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B3C3821-70A4-0D25-08C9-DAB5907D1C4F}"/>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C5C4CF13-8EEC-714A-0A8A-7035CCF2DCB7}"/>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8346066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BA5D6-D098-A51E-33D0-62FF24EE94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869E1A3-7272-15BE-6B9B-78304FD3B9AB}"/>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A4DD30D4-33D1-25D9-CC8C-09E3E7AE8788}"/>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8314372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37395-C1D4-1F51-3523-39E5ED4609B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DD10E9C-3B65-13FC-8EAB-AE96B432AA35}"/>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CB205763-8A7F-2C90-543C-CD3716F25B0C}"/>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596027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B3222-6A48-EA3D-E114-487DAFC7389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B6CF476-5232-311E-8489-74CBF5DE5C5C}"/>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C44B5E79-DD6E-6273-C7F5-44902AE68B8A}"/>
              </a:ext>
            </a:extLst>
          </p:cNvPr>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8233009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944A3-8FC6-A7BB-E94C-8973743AC37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7E92FAB-A28F-D87A-E77C-8B01F4632A1A}"/>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75BD4AF1-8DEB-2323-9D3A-ECB4C9C489D6}"/>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4758777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52F2D-C952-282B-361E-59ECFE44B3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3E4FB6-9177-CA0B-52D6-2FE6E0F57229}"/>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F94D8B67-C177-E9CE-7D46-7B9362ACB229}"/>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615622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5BAC9-3315-27CC-E656-F8703341DC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840D731-AFC3-9091-5431-40A0F593959A}"/>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468EBBDC-D642-72F2-2363-87D03464BD22}"/>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0000534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4C659-2630-D501-1770-F0478039E39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7D66A2E-355C-8B31-ABFD-6095F62FDAFB}"/>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F0695893-D096-D615-E237-9A9D2DD37E18}"/>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8060753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E7C0E-ACAA-04B4-8EBC-65491968FC5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E028C5-DF71-4603-4F33-5B69F520BFB6}"/>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BB9B684E-0227-4D99-8FCF-B2D619332CC6}"/>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348905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8AAB2-42BC-BC5D-30BA-022B1E5C9A8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E31594E-48C8-E67A-C63C-448582D3E50C}"/>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6F098AE4-6E1F-E590-9713-17A2DE31055C}"/>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6197267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22066-8DAF-32CA-3E40-D977AF9141D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39841F-A44E-5EC8-1587-1B96E33DE674}"/>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C14C341B-B2B8-B45A-10B1-D65C7A2107A5}"/>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9001286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A452C-7BB7-4608-B233-12919F29818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BFE033A-4C5D-52CC-303A-AF04055F8D3F}"/>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8A79A82C-740F-BCDE-8F46-51E20CD530F0}"/>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7727592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A6F6D-5779-44C4-9663-3EED048084A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34CA05-08B3-8D6D-76AE-B0BD9779FE98}"/>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F09F339C-BCAA-B1A5-7C5A-AA0E01D7DA4F}"/>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3738198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A655E-2545-43B4-4427-3DDA1041457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ECECD2A-7C10-B1E7-4246-37FD0B8CF12B}"/>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EF67A742-37BD-C45B-3B9E-331D7F2C5CDE}"/>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41657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06581-4757-F407-0EE9-59E650F9375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ADF5959-6CAF-6531-F9D0-8006199F16EB}"/>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5663410F-4920-21D1-C2A9-06604038C116}"/>
              </a:ext>
            </a:extLst>
          </p:cNvPr>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16052284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0BB42-A2CA-1D7F-D71E-1946A51E0E4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B1C8ABA-42BC-2933-6E76-3812104FA280}"/>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4FC4F385-2910-3FBA-1AA3-730F7F28FC40}"/>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21114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F72AB-D13E-84A9-F57A-9B5C720B1A0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E87B3B6-1E7D-D316-5E69-B71BBDF1DD9A}"/>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32DEAF9C-75C9-BFA3-EDC1-C72C928E2284}"/>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463809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F4B3C-BE49-92B2-7CE6-C9F2AEEC3EC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CD84C7-6362-D368-7916-8DD587C9A04D}"/>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6B7C1A13-735B-933E-D244-B86D539C749D}"/>
              </a:ext>
            </a:extLst>
          </p:cNvPr>
          <p:cNvSpPr>
            <a:spLocks noGrp="1"/>
          </p:cNvSpPr>
          <p:nvPr>
            <p:ph type="body" idx="1"/>
          </p:nvPr>
        </p:nvSpPr>
        <p:spPr/>
        <p:txBody>
          <a:bodyPr/>
          <a:lstStyle/>
          <a:p>
            <a:pPr marL="171450" marR="0" lvl="0" indent="-171450" algn="just" defTabSz="685800" rtl="0" eaLnBrk="1" fontAlgn="auto" latinLnBrk="0" hangingPunct="1">
              <a:lnSpc>
                <a:spcPct val="150000"/>
              </a:lnSpc>
              <a:spcBef>
                <a:spcPts val="750"/>
              </a:spcBef>
              <a:spcAft>
                <a:spcPts val="0"/>
              </a:spcAft>
              <a:buClr>
                <a:schemeClr val="accent2"/>
              </a:buClr>
              <a:buSzTx/>
              <a:buFont typeface="Wingdings" panose="05000000000000000000" pitchFamily="2"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Sur quel aspect va porter notre évaluation ?</a:t>
            </a:r>
          </a:p>
          <a:p>
            <a:pPr marL="171450" marR="0" lvl="0" indent="-171450" algn="just" defTabSz="685800" rtl="0" eaLnBrk="1" fontAlgn="auto" latinLnBrk="0" hangingPunct="1">
              <a:lnSpc>
                <a:spcPct val="150000"/>
              </a:lnSpc>
              <a:spcBef>
                <a:spcPts val="750"/>
              </a:spcBef>
              <a:spcAft>
                <a:spcPts val="0"/>
              </a:spcAft>
              <a:buClr>
                <a:schemeClr val="accent2"/>
              </a:buClr>
              <a:buSzTx/>
              <a:buFont typeface="Wingdings" panose="05000000000000000000" pitchFamily="2"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Quelle référence, repère va-t-on comparer avant / après l’action ? </a:t>
            </a:r>
          </a:p>
          <a:p>
            <a:pPr marL="171450" marR="0" lvl="0" indent="-171450" algn="just" defTabSz="685800" rtl="0" eaLnBrk="1" fontAlgn="auto" latinLnBrk="0" hangingPunct="1">
              <a:lnSpc>
                <a:spcPct val="150000"/>
              </a:lnSpc>
              <a:spcBef>
                <a:spcPts val="750"/>
              </a:spcBef>
              <a:spcAft>
                <a:spcPts val="0"/>
              </a:spcAft>
              <a:buClr>
                <a:schemeClr val="accent2"/>
              </a:buClr>
              <a:buSzTx/>
              <a:buFont typeface="Wingdings" panose="05000000000000000000" pitchFamily="2"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Qu’est-ce que je vais observer comme amélioration concrète ?</a:t>
            </a:r>
            <a:endParaRPr lang="fr-FR" dirty="0"/>
          </a:p>
          <a:p>
            <a:endParaRPr lang="fr-FR" dirty="0"/>
          </a:p>
        </p:txBody>
      </p:sp>
    </p:spTree>
    <p:extLst>
      <p:ext uri="{BB962C8B-B14F-4D97-AF65-F5344CB8AC3E}">
        <p14:creationId xmlns:p14="http://schemas.microsoft.com/office/powerpoint/2010/main" val="1873578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2288A-C160-E58F-F78F-43620077C2B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BF171DE-9BA6-436D-8D8F-824656853D25}"/>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4B1D3279-8B7F-0F45-8F9E-F57B480AC672}"/>
              </a:ext>
            </a:extLst>
          </p:cNvPr>
          <p:cNvSpPr>
            <a:spLocks noGrp="1"/>
          </p:cNvSpPr>
          <p:nvPr>
            <p:ph type="body" idx="1"/>
          </p:nvPr>
        </p:nvSpPr>
        <p:spPr/>
        <p:txBody>
          <a:bodyPr/>
          <a:lstStyle/>
          <a:p>
            <a:pPr marL="171450" marR="0" lvl="0" indent="-171450" algn="just" defTabSz="685800" rtl="0" eaLnBrk="1" fontAlgn="auto" latinLnBrk="0" hangingPunct="1">
              <a:lnSpc>
                <a:spcPct val="150000"/>
              </a:lnSpc>
              <a:spcBef>
                <a:spcPts val="750"/>
              </a:spcBef>
              <a:spcAft>
                <a:spcPts val="0"/>
              </a:spcAft>
              <a:buClr>
                <a:schemeClr val="accent2"/>
              </a:buClr>
              <a:buSzTx/>
              <a:buFont typeface="Wingdings" panose="05000000000000000000" pitchFamily="2"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rPr>
              <a:t>Sur quel aspect va porter notre évaluation ?</a:t>
            </a:r>
          </a:p>
          <a:p>
            <a:pPr marL="171450" marR="0" lvl="0" indent="-171450" algn="just" defTabSz="685800" rtl="0" eaLnBrk="1" fontAlgn="auto" latinLnBrk="0" hangingPunct="1">
              <a:lnSpc>
                <a:spcPct val="150000"/>
              </a:lnSpc>
              <a:spcBef>
                <a:spcPts val="750"/>
              </a:spcBef>
              <a:spcAft>
                <a:spcPts val="0"/>
              </a:spcAft>
              <a:buClr>
                <a:schemeClr val="accent2"/>
              </a:buClr>
              <a:buSzTx/>
              <a:buFont typeface="Wingdings" panose="05000000000000000000" pitchFamily="2"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Quelle référence, repère va-t-on comparer avant / après l’action ? </a:t>
            </a:r>
          </a:p>
          <a:p>
            <a:pPr marL="171450" marR="0" lvl="0" indent="-171450" algn="just" defTabSz="685800" rtl="0" eaLnBrk="1" fontAlgn="auto" latinLnBrk="0" hangingPunct="1">
              <a:lnSpc>
                <a:spcPct val="150000"/>
              </a:lnSpc>
              <a:spcBef>
                <a:spcPts val="750"/>
              </a:spcBef>
              <a:spcAft>
                <a:spcPts val="0"/>
              </a:spcAft>
              <a:buClr>
                <a:schemeClr val="accent2"/>
              </a:buClr>
              <a:buSzTx/>
              <a:buFont typeface="Wingdings" panose="05000000000000000000" pitchFamily="2"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Qu’est-ce que je vais observer comme amélioration concrète ?</a:t>
            </a:r>
            <a:endParaRPr lang="fr-FR" dirty="0"/>
          </a:p>
          <a:p>
            <a:endParaRPr lang="fr-FR" dirty="0"/>
          </a:p>
        </p:txBody>
      </p:sp>
    </p:spTree>
    <p:extLst>
      <p:ext uri="{BB962C8B-B14F-4D97-AF65-F5344CB8AC3E}">
        <p14:creationId xmlns:p14="http://schemas.microsoft.com/office/powerpoint/2010/main" val="22071504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7BBE2-083C-2CF2-0BC3-F60EBD51C9C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730EDBD-0C01-F5A9-C1FD-DDEE97144FB4}"/>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7579CD24-2F20-CB14-DAFA-22ACE85C6553}"/>
              </a:ext>
            </a:extLst>
          </p:cNvPr>
          <p:cNvSpPr>
            <a:spLocks noGrp="1"/>
          </p:cNvSpPr>
          <p:nvPr>
            <p:ph type="body" idx="1"/>
          </p:nvPr>
        </p:nvSpPr>
        <p:spPr/>
        <p:txBody>
          <a:bodyPr/>
          <a:lstStyle/>
          <a:p>
            <a:pPr marL="171450" marR="0" lvl="0" indent="-171450" algn="just" defTabSz="685800" rtl="0" eaLnBrk="1" fontAlgn="auto" latinLnBrk="0" hangingPunct="1">
              <a:lnSpc>
                <a:spcPct val="150000"/>
              </a:lnSpc>
              <a:spcBef>
                <a:spcPts val="750"/>
              </a:spcBef>
              <a:spcAft>
                <a:spcPts val="0"/>
              </a:spcAft>
              <a:buClr>
                <a:schemeClr val="accent2"/>
              </a:buClr>
              <a:buSzTx/>
              <a:buFont typeface="Wingdings" panose="05000000000000000000" pitchFamily="2"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rPr>
              <a:t>Sur quel aspect va porter notre évaluation ?</a:t>
            </a:r>
          </a:p>
          <a:p>
            <a:pPr marL="171450" marR="0" lvl="0" indent="-171450" algn="just" defTabSz="685800" rtl="0" eaLnBrk="1" fontAlgn="auto" latinLnBrk="0" hangingPunct="1">
              <a:lnSpc>
                <a:spcPct val="150000"/>
              </a:lnSpc>
              <a:spcBef>
                <a:spcPts val="750"/>
              </a:spcBef>
              <a:spcAft>
                <a:spcPts val="0"/>
              </a:spcAft>
              <a:buClr>
                <a:schemeClr val="accent2"/>
              </a:buClr>
              <a:buSzTx/>
              <a:buFont typeface="Wingdings" panose="05000000000000000000" pitchFamily="2"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Quelle référence, repère va-t-on comparer avant / après l’action ? </a:t>
            </a:r>
          </a:p>
          <a:p>
            <a:pPr marL="171450" marR="0" lvl="0" indent="-171450" algn="just" defTabSz="685800" rtl="0" eaLnBrk="1" fontAlgn="auto" latinLnBrk="0" hangingPunct="1">
              <a:lnSpc>
                <a:spcPct val="150000"/>
              </a:lnSpc>
              <a:spcBef>
                <a:spcPts val="750"/>
              </a:spcBef>
              <a:spcAft>
                <a:spcPts val="0"/>
              </a:spcAft>
              <a:buClr>
                <a:schemeClr val="accent2"/>
              </a:buClr>
              <a:buSzTx/>
              <a:buFont typeface="Wingdings" panose="05000000000000000000" pitchFamily="2"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mn-cs"/>
              </a:rPr>
              <a:t> Qu’est-ce que je vais observer comme amélioration concrète ?</a:t>
            </a:r>
            <a:endParaRPr lang="fr-FR" dirty="0"/>
          </a:p>
          <a:p>
            <a:endParaRPr lang="fr-FR" dirty="0"/>
          </a:p>
        </p:txBody>
      </p:sp>
    </p:spTree>
    <p:extLst>
      <p:ext uri="{BB962C8B-B14F-4D97-AF65-F5344CB8AC3E}">
        <p14:creationId xmlns:p14="http://schemas.microsoft.com/office/powerpoint/2010/main" val="14218176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ABD33-6C5D-13B1-8355-612659A41F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6B69CE-56DB-CCE3-8591-90FD09BFE426}"/>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59730590-ADC0-DFD5-E84E-6140D89591D2}"/>
              </a:ext>
            </a:extLst>
          </p:cNvPr>
          <p:cNvSpPr>
            <a:spLocks noGrp="1"/>
          </p:cNvSpPr>
          <p:nvPr>
            <p:ph type="body" idx="1"/>
          </p:nvPr>
        </p:nvSpPr>
        <p:spPr/>
        <p:txBody>
          <a:bodyPr/>
          <a:lstStyle/>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Va-t-on pouvoir recueillir les données facilement (en termes </a:t>
            </a:r>
            <a:r>
              <a:rPr kumimoji="0" lang="fr-FR" altLang="fr-FR"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de compétences </a:t>
            </a:r>
            <a:r>
              <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pour faire ce recueil, </a:t>
            </a:r>
            <a:r>
              <a:rPr kumimoji="0" lang="fr-FR" altLang="fr-FR"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de temps disponible, de moyens financiers</a:t>
            </a:r>
            <a:r>
              <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 ?</a:t>
            </a: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endPar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Est-ce que recueillir cette information pourrait gêner les personnes ? (acceptable, souhaitable)</a:t>
            </a: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endPar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Pour un même critère, il est possible de retenir plusieurs indicateurs cela permet de réellement dire que le phénomène (critère) s’est réalisé, ce qui contribue à l’atteinte des objectifs.</a:t>
            </a: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endPar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r>
              <a:rPr kumimoji="0" lang="fr-FR" altLang="fr-FR"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Nombre, part, %, évolution… un point de référence</a:t>
            </a:r>
          </a:p>
          <a:p>
            <a:endParaRPr lang="fr-FR" dirty="0"/>
          </a:p>
        </p:txBody>
      </p:sp>
    </p:spTree>
    <p:extLst>
      <p:ext uri="{BB962C8B-B14F-4D97-AF65-F5344CB8AC3E}">
        <p14:creationId xmlns:p14="http://schemas.microsoft.com/office/powerpoint/2010/main" val="13670742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1E942-EF2A-590D-33A5-BCD11B4CF9D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7B7160A-350C-4027-7992-92E3478A3259}"/>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90C3EEE5-311D-76CB-BA11-35A6D77210F7}"/>
              </a:ext>
            </a:extLst>
          </p:cNvPr>
          <p:cNvSpPr>
            <a:spLocks noGrp="1"/>
          </p:cNvSpPr>
          <p:nvPr>
            <p:ph type="body" idx="1"/>
          </p:nvPr>
        </p:nvSpPr>
        <p:spPr/>
        <p:txBody>
          <a:bodyPr/>
          <a:lstStyle/>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Va-t-on pouvoir recueillir les données facilement (en termes </a:t>
            </a:r>
            <a:r>
              <a:rPr kumimoji="0" lang="fr-FR" altLang="fr-FR"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de compétences </a:t>
            </a:r>
            <a:r>
              <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pour faire ce recueil, </a:t>
            </a:r>
            <a:r>
              <a:rPr kumimoji="0" lang="fr-FR" altLang="fr-FR"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de temps disponible, de moyens financiers</a:t>
            </a:r>
            <a:r>
              <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 ?</a:t>
            </a: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endPar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Est-ce que recueillir cette information pourrait gêner les personnes ? (acceptable, souhaitable)</a:t>
            </a: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endPar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Pour un même critère, il est possible de retenir plusieurs indicateurs cela permet de réellement dire que le phénomène (critère) s’est réalisé, ce qui contribue à l’atteinte des objectifs.</a:t>
            </a: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endPar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r>
              <a:rPr kumimoji="0" lang="fr-FR" altLang="fr-FR"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Nombre, part, %, évolution… un point de référence</a:t>
            </a:r>
          </a:p>
          <a:p>
            <a:endParaRPr lang="fr-FR" dirty="0"/>
          </a:p>
        </p:txBody>
      </p:sp>
    </p:spTree>
    <p:extLst>
      <p:ext uri="{BB962C8B-B14F-4D97-AF65-F5344CB8AC3E}">
        <p14:creationId xmlns:p14="http://schemas.microsoft.com/office/powerpoint/2010/main" val="9787530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1A51D-B672-7B72-F844-A5D49480F8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B43F41-ED2E-7318-02F4-404E8581116D}"/>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A9221F5B-11DB-E0E6-A80B-98E29AF82E6A}"/>
              </a:ext>
            </a:extLst>
          </p:cNvPr>
          <p:cNvSpPr>
            <a:spLocks noGrp="1"/>
          </p:cNvSpPr>
          <p:nvPr>
            <p:ph type="body" idx="1"/>
          </p:nvPr>
        </p:nvSpPr>
        <p:spPr/>
        <p:txBody>
          <a:bodyPr/>
          <a:lstStyle/>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Va-t-on pouvoir recueillir les données facilement (en termes </a:t>
            </a:r>
            <a:r>
              <a:rPr kumimoji="0" lang="fr-FR" altLang="fr-FR"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de compétences </a:t>
            </a:r>
            <a:r>
              <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pour faire ce recueil, </a:t>
            </a:r>
            <a:r>
              <a:rPr kumimoji="0" lang="fr-FR" altLang="fr-FR"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de temps disponible, de moyens financiers</a:t>
            </a:r>
            <a:r>
              <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 ?</a:t>
            </a: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endPar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Est-ce que recueillir cette information pourrait gêner les personnes ? (acceptable, souhaitable)</a:t>
            </a: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endPar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r>
              <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Pour un même critère, il est possible de retenir plusieurs indicateurs cela permet de réellement dire que le phénomène (critère) s’est réalisé, ce qui contribue à l’atteinte des objectifs.</a:t>
            </a: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endParaRPr kumimoji="0" lang="fr-FR" altLang="fr-FR"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365125" marR="0" lvl="0" indent="-282575" algn="just" defTabSz="685800" rtl="0" eaLnBrk="1" fontAlgn="auto" latinLnBrk="0" hangingPunct="1">
              <a:lnSpc>
                <a:spcPct val="90000"/>
              </a:lnSpc>
              <a:spcBef>
                <a:spcPts val="750"/>
              </a:spcBef>
              <a:spcAft>
                <a:spcPts val="0"/>
              </a:spcAft>
              <a:buClrTx/>
              <a:buSzTx/>
              <a:buFont typeface="Wingdings 2" panose="05020102010507070707" pitchFamily="18" charset="2"/>
              <a:buChar char=""/>
              <a:tabLst/>
              <a:defRPr/>
            </a:pPr>
            <a:r>
              <a:rPr kumimoji="0" lang="fr-FR" altLang="fr-FR"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Nombre, part, %, évolution… un point de référence</a:t>
            </a:r>
          </a:p>
          <a:p>
            <a:endParaRPr lang="fr-FR" dirty="0"/>
          </a:p>
        </p:txBody>
      </p:sp>
    </p:spTree>
    <p:extLst>
      <p:ext uri="{BB962C8B-B14F-4D97-AF65-F5344CB8AC3E}">
        <p14:creationId xmlns:p14="http://schemas.microsoft.com/office/powerpoint/2010/main" val="17136215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CE6AE-CD32-307D-214E-7C28EEB41E3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CA1620A-DC92-C71B-91E5-54871D54E700}"/>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6C311247-9A55-8065-A65D-84E67E4E14E4}"/>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444188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B7AFB-4DB6-10A9-0DDE-C5CB0A23A47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B10B97D-26B7-6D89-5800-0CABEDEC02A2}"/>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522C1F6E-DA79-509B-53A3-322E9EAC92E7}"/>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901444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7EC77-575F-706E-4E5A-21834C9AE72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71A6AEC-44C9-5D86-C1D2-526B0318C0B5}"/>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DF684F3D-EECD-DB6D-6D24-0DB8830C679F}"/>
              </a:ext>
            </a:extLst>
          </p:cNvPr>
          <p:cNvSpPr>
            <a:spLocks noGrp="1"/>
          </p:cNvSpPr>
          <p:nvPr>
            <p:ph type="body" idx="1"/>
          </p:nvPr>
        </p:nvSpPr>
        <p:spPr/>
        <p:txBody>
          <a:bodyPr/>
          <a:lstStyle/>
          <a:p>
            <a:r>
              <a:rPr lang="fr-FR" sz="1100" b="0" i="0" u="none" strike="noStrike" cap="none" dirty="0">
                <a:solidFill>
                  <a:srgbClr val="000000"/>
                </a:solidFill>
                <a:effectLst/>
                <a:latin typeface="Arial"/>
                <a:ea typeface="Arial"/>
                <a:cs typeface="Arial"/>
                <a:sym typeface="Arial"/>
              </a:rPr>
              <a:t>« La notion de prévention décrit l’ensemble des actions, des attitudes et des comportements qui tendent à éviter la survenue des maladies ou de traumatisme ou à maintenir et à améliorer la santé. Il s’agit donc d’un concept potentiellement très vaste, dont les limites ne font pas l’objet d’un consensus général. […]</a:t>
            </a:r>
          </a:p>
          <a:p>
            <a:r>
              <a:rPr lang="fr-FR" sz="1100" b="0" i="0" u="none" strike="noStrike" cap="none" dirty="0">
                <a:solidFill>
                  <a:srgbClr val="000000"/>
                </a:solidFill>
                <a:effectLst/>
                <a:latin typeface="Arial"/>
                <a:ea typeface="Arial"/>
                <a:cs typeface="Arial"/>
                <a:sym typeface="Arial"/>
              </a:rPr>
              <a:t>Une première approche de la prévention distingue les moments de l’intervention préventive :</a:t>
            </a:r>
          </a:p>
          <a:p>
            <a:r>
              <a:rPr lang="fr-FR" sz="1100" b="0" i="0" u="none" strike="noStrike" cap="none" dirty="0">
                <a:solidFill>
                  <a:srgbClr val="000000"/>
                </a:solidFill>
                <a:effectLst/>
                <a:latin typeface="Arial"/>
                <a:ea typeface="Arial"/>
                <a:cs typeface="Arial"/>
                <a:sym typeface="Arial"/>
              </a:rPr>
              <a:t>La prévention primaire intervient avant l’apparition de la maladie pour empêcher sa survenue ;</a:t>
            </a:r>
          </a:p>
          <a:p>
            <a:r>
              <a:rPr lang="fr-FR" sz="1100" b="0" i="0" u="none" strike="noStrike" cap="none" dirty="0">
                <a:solidFill>
                  <a:srgbClr val="000000"/>
                </a:solidFill>
                <a:effectLst/>
                <a:latin typeface="Arial"/>
                <a:ea typeface="Arial"/>
                <a:cs typeface="Arial"/>
                <a:sym typeface="Arial"/>
              </a:rPr>
              <a:t>La prévention secondaire est mise en </a:t>
            </a:r>
            <a:r>
              <a:rPr lang="fr-FR" sz="1100" b="0" i="0" u="none" strike="noStrike" cap="none" dirty="0" err="1">
                <a:solidFill>
                  <a:srgbClr val="000000"/>
                </a:solidFill>
                <a:effectLst/>
                <a:latin typeface="Arial"/>
                <a:ea typeface="Arial"/>
                <a:cs typeface="Arial"/>
                <a:sym typeface="Arial"/>
              </a:rPr>
              <a:t>oeuvre</a:t>
            </a:r>
            <a:r>
              <a:rPr lang="fr-FR" sz="1100" b="0" i="0" u="none" strike="noStrike" cap="none" dirty="0">
                <a:solidFill>
                  <a:srgbClr val="000000"/>
                </a:solidFill>
                <a:effectLst/>
                <a:latin typeface="Arial"/>
                <a:ea typeface="Arial"/>
                <a:cs typeface="Arial"/>
                <a:sym typeface="Arial"/>
              </a:rPr>
              <a:t> lorsque la survenue de la maladie n’a pu être empêchée : elle permet de gagner du temps sur l’évolution de celle-ci et de rendre le soin plus efficace car plus précoce ;</a:t>
            </a:r>
          </a:p>
          <a:p>
            <a:r>
              <a:rPr lang="fr-FR" sz="1100" b="0" i="0" u="none" strike="noStrike" cap="none" dirty="0">
                <a:solidFill>
                  <a:srgbClr val="000000"/>
                </a:solidFill>
                <a:effectLst/>
                <a:latin typeface="Arial"/>
                <a:ea typeface="Arial"/>
                <a:cs typeface="Arial"/>
                <a:sym typeface="Arial"/>
              </a:rPr>
              <a:t>La prévention tertiaire enfin intervient après la survenue de la maladie et des soins ; elle tend à réduire les conséquences de la maladie.</a:t>
            </a:r>
          </a:p>
          <a:p>
            <a:r>
              <a:rPr lang="fr-FR" sz="1100" b="0" i="0" u="none" strike="noStrike" cap="none" dirty="0">
                <a:solidFill>
                  <a:srgbClr val="000000"/>
                </a:solidFill>
                <a:effectLst/>
                <a:latin typeface="Arial"/>
                <a:ea typeface="Arial"/>
                <a:cs typeface="Arial"/>
                <a:sym typeface="Arial"/>
              </a:rPr>
              <a:t>Ces trois dimensions se rapportent à la maladie, sans faire explicitement référence à la santé, et c’est donc par rapport à la maladie que sont définies les modalités de la prévention.</a:t>
            </a:r>
          </a:p>
          <a:p>
            <a:r>
              <a:rPr lang="fr-FR" sz="1100" b="0" i="0" u="none" strike="noStrike" cap="none" dirty="0">
                <a:solidFill>
                  <a:srgbClr val="000000"/>
                </a:solidFill>
                <a:effectLst/>
                <a:latin typeface="Arial"/>
                <a:ea typeface="Arial"/>
                <a:cs typeface="Arial"/>
                <a:sym typeface="Arial"/>
              </a:rPr>
              <a:t>[…]</a:t>
            </a:r>
          </a:p>
          <a:p>
            <a:r>
              <a:rPr lang="fr-FR" sz="1100" b="0" i="0" u="none" strike="noStrike" cap="none" dirty="0">
                <a:solidFill>
                  <a:srgbClr val="000000"/>
                </a:solidFill>
                <a:effectLst/>
                <a:latin typeface="Arial"/>
                <a:ea typeface="Arial"/>
                <a:cs typeface="Arial"/>
                <a:sym typeface="Arial"/>
              </a:rPr>
              <a:t>L’approche en termes de prévention «globale» ou «positive», plus récente, permet d’autres distinctions, selon la population concernée ou la méthode utilisée, sans se référer à un risque précis ou à une maladie quelconque et conduit à opérer des reclassements… […] On peut ainsi distinguer au sein de la prévention trois sous-ensembles, selon la population ciblée par l’action de prévention :</a:t>
            </a:r>
          </a:p>
          <a:p>
            <a:r>
              <a:rPr lang="fr-FR" sz="1100" b="0" i="0" u="none" strike="noStrike" cap="none" dirty="0">
                <a:solidFill>
                  <a:srgbClr val="000000"/>
                </a:solidFill>
                <a:effectLst/>
                <a:latin typeface="Arial"/>
                <a:ea typeface="Arial"/>
                <a:cs typeface="Arial"/>
                <a:sym typeface="Arial"/>
              </a:rPr>
              <a:t>La prévention universelle dirigée vers l’ensemble de la population, quel que soit son état de santé. Elle tend à permettre par l’instauration d’un environnement culturel favorable, à chacun de maintenir, conserver ou améliorer sa santé ;</a:t>
            </a:r>
          </a:p>
          <a:p>
            <a:r>
              <a:rPr lang="fr-FR" sz="1100" b="0" i="0" u="none" strike="noStrike" cap="none" dirty="0">
                <a:solidFill>
                  <a:srgbClr val="000000"/>
                </a:solidFill>
                <a:effectLst/>
                <a:latin typeface="Arial"/>
                <a:ea typeface="Arial"/>
                <a:cs typeface="Arial"/>
                <a:sym typeface="Arial"/>
              </a:rPr>
              <a:t>La prévention orientée qui porte sur les sujets à risque et tente d’éviter la survenue de la maladie dont ils sont menacés ;</a:t>
            </a:r>
          </a:p>
          <a:p>
            <a:r>
              <a:rPr lang="fr-FR" sz="1100" b="0" i="0" u="none" strike="noStrike" cap="none" dirty="0">
                <a:solidFill>
                  <a:srgbClr val="000000"/>
                </a:solidFill>
                <a:effectLst/>
                <a:latin typeface="Arial"/>
                <a:ea typeface="Arial"/>
                <a:cs typeface="Arial"/>
                <a:sym typeface="Arial"/>
              </a:rPr>
              <a:t>La prévention ciblée est appliquée aux malades, en les aidant à gérer leur traitement de façon à en améliorer le résultat.</a:t>
            </a:r>
          </a:p>
          <a:p>
            <a:r>
              <a:rPr lang="fr-FR" sz="1100" b="0" i="0" u="none" strike="noStrike" cap="none" dirty="0">
                <a:solidFill>
                  <a:srgbClr val="000000"/>
                </a:solidFill>
                <a:effectLst/>
                <a:latin typeface="Arial"/>
                <a:ea typeface="Arial"/>
                <a:cs typeface="Arial"/>
                <a:sym typeface="Arial"/>
              </a:rPr>
              <a:t>La prévention universelle correspond à la notion de promotion de la santé. Elle utilise les différentes méthodes de l’éducation pour la santé. […] Elle vise le sujet, s’appuie sur sa participation active et n’est pas orientée vers un risque spécifique. »</a:t>
            </a:r>
          </a:p>
          <a:p>
            <a:pPr marL="158750" indent="0">
              <a:buNone/>
            </a:pPr>
            <a:endParaRPr lang="fr-FR" dirty="0"/>
          </a:p>
        </p:txBody>
      </p:sp>
    </p:spTree>
    <p:extLst>
      <p:ext uri="{BB962C8B-B14F-4D97-AF65-F5344CB8AC3E}">
        <p14:creationId xmlns:p14="http://schemas.microsoft.com/office/powerpoint/2010/main" val="22880439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5AEE0-88D7-A1EB-AE9D-824341893DD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7E239E-F5A8-5184-3C1A-567C0FF215CB}"/>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EA697563-C6F6-EC0A-365E-8AF973C6C698}"/>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6793010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C58D8-3CF5-0FED-7064-B668E566E1D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309960-6575-5AB6-7F5F-EDBE0F6472EE}"/>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4C7E948F-5016-0554-2DC9-6B35E65832FD}"/>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0631916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3D0CB-EC8E-822C-02C2-9B78C01B11C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105CE70-4740-A1E7-384A-7A0FA874951C}"/>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CBE4D345-DE83-03D1-ACEC-FB972AC4573F}"/>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5800831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40E1A-9610-3490-2688-4DE8D62020D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7F72C86-9E02-87B1-696B-6C2F76AB257F}"/>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3DBDAEF3-C13D-6451-1997-C36D4B7CD23A}"/>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66482075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1949F-D78E-3527-105D-7AE73B52D5C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6FC833B-783F-E32F-2208-8B82105DF835}"/>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F9F66C17-7ECD-315A-0713-4DF796A69FB4}"/>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9201404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D282C-CC56-9A5E-556F-C632A855EEE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4B8149F-1D83-6583-9873-9E4CF036EED1}"/>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AEDB6D25-BB2B-45FF-EC7A-70156605BC2C}"/>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80142089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37656-570D-24B1-5131-0916E74D82B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60F566E-C435-006F-BA4B-A7348D3F6121}"/>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3D4F60CE-DF3C-81DE-9177-1945173EF12B}"/>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655633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FA291-6D61-94D8-7AF7-EF70EB7EEF9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AC0A3A4-9C2F-4BCE-DBC2-3224E5066923}"/>
              </a:ext>
            </a:extLst>
          </p:cNvPr>
          <p:cNvSpPr>
            <a:spLocks noGrp="1" noRot="1" noChangeAspect="1"/>
          </p:cNvSpPr>
          <p:nvPr>
            <p:ph type="sldImg"/>
          </p:nvPr>
        </p:nvSpPr>
        <p:spPr>
          <a:xfrm>
            <a:off x="1143000" y="685800"/>
            <a:ext cx="4572000" cy="3429000"/>
          </a:xfrm>
        </p:spPr>
      </p:sp>
      <p:sp>
        <p:nvSpPr>
          <p:cNvPr id="3" name="Espace réservé des notes 2">
            <a:extLst>
              <a:ext uri="{FF2B5EF4-FFF2-40B4-BE49-F238E27FC236}">
                <a16:creationId xmlns:a16="http://schemas.microsoft.com/office/drawing/2014/main" id="{7713CD41-4492-0AC4-D534-57F608077A4E}"/>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43370836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466789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pPr defTabSz="685800"/>
            <a:fld id="{A58F049F-74B0-4899-8327-5AA1B379AF9E}" type="datetimeFigureOut">
              <a:rPr lang="fr-FR" smtClean="0">
                <a:solidFill>
                  <a:prstClr val="black">
                    <a:tint val="75000"/>
                  </a:prstClr>
                </a:solidFill>
                <a:latin typeface="Calibri"/>
              </a:rPr>
              <a:pPr defTabSz="685800"/>
              <a:t>08/06/2026</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pPr defTabSz="685800"/>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pPr defTabSz="685800"/>
            <a:fld id="{79CC5659-D984-4F6B-86CF-DCE732106E4C}" type="slidenum">
              <a:rPr lang="fr-FR" smtClean="0">
                <a:solidFill>
                  <a:prstClr val="black">
                    <a:tint val="75000"/>
                  </a:prstClr>
                </a:solidFill>
                <a:latin typeface="Calibri"/>
              </a:rPr>
              <a:pPr defTabSz="685800"/>
              <a:t>‹N°›</a:t>
            </a:fld>
            <a:endParaRPr lang="fr-FR">
              <a:solidFill>
                <a:prstClr val="black">
                  <a:tint val="75000"/>
                </a:prstClr>
              </a:solidFill>
              <a:latin typeface="Calibri"/>
            </a:endParaRPr>
          </a:p>
        </p:txBody>
      </p:sp>
    </p:spTree>
    <p:extLst>
      <p:ext uri="{BB962C8B-B14F-4D97-AF65-F5344CB8AC3E}">
        <p14:creationId xmlns:p14="http://schemas.microsoft.com/office/powerpoint/2010/main" val="2201044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defTabSz="685800"/>
            <a:fld id="{A58F049F-74B0-4899-8327-5AA1B379AF9E}" type="datetimeFigureOut">
              <a:rPr lang="fr-FR" smtClean="0">
                <a:solidFill>
                  <a:prstClr val="black">
                    <a:tint val="75000"/>
                  </a:prstClr>
                </a:solidFill>
                <a:latin typeface="Calibri"/>
              </a:rPr>
              <a:pPr defTabSz="685800"/>
              <a:t>08/06/2026</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pPr defTabSz="685800"/>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pPr defTabSz="685800"/>
            <a:fld id="{79CC5659-D984-4F6B-86CF-DCE732106E4C}" type="slidenum">
              <a:rPr lang="fr-FR" smtClean="0">
                <a:solidFill>
                  <a:prstClr val="black">
                    <a:tint val="75000"/>
                  </a:prstClr>
                </a:solidFill>
                <a:latin typeface="Calibri"/>
              </a:rPr>
              <a:pPr defTabSz="685800"/>
              <a:t>‹N°›</a:t>
            </a:fld>
            <a:endParaRPr lang="fr-FR">
              <a:solidFill>
                <a:prstClr val="black">
                  <a:tint val="75000"/>
                </a:prstClr>
              </a:solidFill>
              <a:latin typeface="Calibri"/>
            </a:endParaRPr>
          </a:p>
        </p:txBody>
      </p:sp>
    </p:spTree>
    <p:extLst>
      <p:ext uri="{BB962C8B-B14F-4D97-AF65-F5344CB8AC3E}">
        <p14:creationId xmlns:p14="http://schemas.microsoft.com/office/powerpoint/2010/main" val="2768997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defTabSz="685800"/>
            <a:fld id="{A58F049F-74B0-4899-8327-5AA1B379AF9E}" type="datetimeFigureOut">
              <a:rPr lang="fr-FR" smtClean="0">
                <a:solidFill>
                  <a:prstClr val="black">
                    <a:tint val="75000"/>
                  </a:prstClr>
                </a:solidFill>
                <a:latin typeface="Calibri"/>
              </a:rPr>
              <a:pPr defTabSz="685800"/>
              <a:t>08/06/2026</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pPr defTabSz="685800"/>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pPr defTabSz="685800"/>
            <a:fld id="{79CC5659-D984-4F6B-86CF-DCE732106E4C}" type="slidenum">
              <a:rPr lang="fr-FR" smtClean="0">
                <a:solidFill>
                  <a:prstClr val="black">
                    <a:tint val="75000"/>
                  </a:prstClr>
                </a:solidFill>
                <a:latin typeface="Calibri"/>
              </a:rPr>
              <a:pPr defTabSz="685800"/>
              <a:t>‹N°›</a:t>
            </a:fld>
            <a:endParaRPr lang="fr-FR">
              <a:solidFill>
                <a:prstClr val="black">
                  <a:tint val="75000"/>
                </a:prstClr>
              </a:solidFill>
              <a:latin typeface="Calibri"/>
            </a:endParaRPr>
          </a:p>
        </p:txBody>
      </p:sp>
    </p:spTree>
    <p:extLst>
      <p:ext uri="{BB962C8B-B14F-4D97-AF65-F5344CB8AC3E}">
        <p14:creationId xmlns:p14="http://schemas.microsoft.com/office/powerpoint/2010/main" val="517002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13"/>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342900" lvl="0" indent="-257175" algn="l">
              <a:lnSpc>
                <a:spcPct val="115000"/>
              </a:lnSpc>
              <a:spcBef>
                <a:spcPts val="0"/>
              </a:spcBef>
              <a:spcAft>
                <a:spcPts val="0"/>
              </a:spcAft>
              <a:buSzPts val="1800"/>
              <a:buChar char="●"/>
              <a:defRPr/>
            </a:lvl1pPr>
            <a:lvl2pPr marL="685800" lvl="1" indent="-238125" algn="l">
              <a:lnSpc>
                <a:spcPct val="115000"/>
              </a:lnSpc>
              <a:spcBef>
                <a:spcPts val="0"/>
              </a:spcBef>
              <a:spcAft>
                <a:spcPts val="0"/>
              </a:spcAft>
              <a:buSzPts val="1400"/>
              <a:buChar char="○"/>
              <a:defRPr/>
            </a:lvl2pPr>
            <a:lvl3pPr marL="1028700" lvl="2" indent="-238125" algn="l">
              <a:lnSpc>
                <a:spcPct val="115000"/>
              </a:lnSpc>
              <a:spcBef>
                <a:spcPts val="0"/>
              </a:spcBef>
              <a:spcAft>
                <a:spcPts val="0"/>
              </a:spcAft>
              <a:buSzPts val="1400"/>
              <a:buChar char="■"/>
              <a:defRPr/>
            </a:lvl3pPr>
            <a:lvl4pPr marL="1371600" lvl="3" indent="-238125" algn="l">
              <a:lnSpc>
                <a:spcPct val="115000"/>
              </a:lnSpc>
              <a:spcBef>
                <a:spcPts val="0"/>
              </a:spcBef>
              <a:spcAft>
                <a:spcPts val="0"/>
              </a:spcAft>
              <a:buSzPts val="1400"/>
              <a:buChar char="●"/>
              <a:defRPr/>
            </a:lvl4pPr>
            <a:lvl5pPr marL="1714500" lvl="4" indent="-238125" algn="l">
              <a:lnSpc>
                <a:spcPct val="115000"/>
              </a:lnSpc>
              <a:spcBef>
                <a:spcPts val="0"/>
              </a:spcBef>
              <a:spcAft>
                <a:spcPts val="0"/>
              </a:spcAft>
              <a:buSzPts val="1400"/>
              <a:buChar char="○"/>
              <a:defRPr/>
            </a:lvl5pPr>
            <a:lvl6pPr marL="2057400" lvl="5" indent="-238125" algn="l">
              <a:lnSpc>
                <a:spcPct val="115000"/>
              </a:lnSpc>
              <a:spcBef>
                <a:spcPts val="0"/>
              </a:spcBef>
              <a:spcAft>
                <a:spcPts val="0"/>
              </a:spcAft>
              <a:buSzPts val="1400"/>
              <a:buChar char="■"/>
              <a:defRPr/>
            </a:lvl6pPr>
            <a:lvl7pPr marL="2400300" lvl="6" indent="-238125" algn="l">
              <a:lnSpc>
                <a:spcPct val="115000"/>
              </a:lnSpc>
              <a:spcBef>
                <a:spcPts val="0"/>
              </a:spcBef>
              <a:spcAft>
                <a:spcPts val="0"/>
              </a:spcAft>
              <a:buSzPts val="1400"/>
              <a:buChar char="●"/>
              <a:defRPr/>
            </a:lvl7pPr>
            <a:lvl8pPr marL="2743200" lvl="7" indent="-238125" algn="l">
              <a:lnSpc>
                <a:spcPct val="115000"/>
              </a:lnSpc>
              <a:spcBef>
                <a:spcPts val="0"/>
              </a:spcBef>
              <a:spcAft>
                <a:spcPts val="0"/>
              </a:spcAft>
              <a:buSzPts val="1400"/>
              <a:buChar char="○"/>
              <a:defRPr/>
            </a:lvl8pPr>
            <a:lvl9pPr marL="3086100" lvl="8" indent="-238125" algn="l">
              <a:lnSpc>
                <a:spcPct val="115000"/>
              </a:lnSpc>
              <a:spcBef>
                <a:spcPts val="0"/>
              </a:spcBef>
              <a:spcAft>
                <a:spcPts val="0"/>
              </a:spcAft>
              <a:buSzPts val="1400"/>
              <a:buChar char="■"/>
              <a:defRPr/>
            </a:lvl9pPr>
          </a:lstStyle>
          <a:p>
            <a:endParaRPr/>
          </a:p>
        </p:txBody>
      </p:sp>
      <p:sp>
        <p:nvSpPr>
          <p:cNvPr id="16" name="Google Shape;16;p1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9pPr>
          </a:lstStyle>
          <a:p>
            <a:pPr defTabSz="685800"/>
            <a:fld id="{00000000-1234-1234-1234-123412341234}" type="slidenum">
              <a:rPr lang="fr-FR" smtClean="0">
                <a:solidFill>
                  <a:srgbClr val="1F497D"/>
                </a:solidFill>
              </a:rPr>
              <a:pPr defTabSz="685800"/>
              <a:t>‹N°›</a:t>
            </a:fld>
            <a:endParaRPr lang="fr-FR">
              <a:solidFill>
                <a:srgbClr val="1F497D"/>
              </a:solidFill>
            </a:endParaRPr>
          </a:p>
        </p:txBody>
      </p:sp>
    </p:spTree>
    <p:extLst>
      <p:ext uri="{BB962C8B-B14F-4D97-AF65-F5344CB8AC3E}">
        <p14:creationId xmlns:p14="http://schemas.microsoft.com/office/powerpoint/2010/main" val="1770929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defTabSz="685800"/>
            <a:fld id="{A58F049F-74B0-4899-8327-5AA1B379AF9E}" type="datetimeFigureOut">
              <a:rPr lang="fr-FR" smtClean="0">
                <a:solidFill>
                  <a:prstClr val="black">
                    <a:tint val="75000"/>
                  </a:prstClr>
                </a:solidFill>
                <a:latin typeface="Calibri"/>
              </a:rPr>
              <a:pPr defTabSz="685800"/>
              <a:t>08/06/2026</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pPr defTabSz="685800"/>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pPr defTabSz="685800"/>
            <a:fld id="{79CC5659-D984-4F6B-86CF-DCE732106E4C}" type="slidenum">
              <a:rPr lang="fr-FR" smtClean="0">
                <a:solidFill>
                  <a:prstClr val="black">
                    <a:tint val="75000"/>
                  </a:prstClr>
                </a:solidFill>
                <a:latin typeface="Calibri"/>
              </a:rPr>
              <a:pPr defTabSz="685800"/>
              <a:t>‹N°›</a:t>
            </a:fld>
            <a:endParaRPr lang="fr-FR">
              <a:solidFill>
                <a:prstClr val="black">
                  <a:tint val="75000"/>
                </a:prstClr>
              </a:solidFill>
              <a:latin typeface="Calibri"/>
            </a:endParaRPr>
          </a:p>
        </p:txBody>
      </p:sp>
    </p:spTree>
    <p:extLst>
      <p:ext uri="{BB962C8B-B14F-4D97-AF65-F5344CB8AC3E}">
        <p14:creationId xmlns:p14="http://schemas.microsoft.com/office/powerpoint/2010/main" val="3588695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lstStyle>
            <a:lvl1pPr algn="l">
              <a:defRPr sz="3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pPr defTabSz="685800"/>
            <a:fld id="{A58F049F-74B0-4899-8327-5AA1B379AF9E}" type="datetimeFigureOut">
              <a:rPr lang="fr-FR" smtClean="0">
                <a:solidFill>
                  <a:prstClr val="black">
                    <a:tint val="75000"/>
                  </a:prstClr>
                </a:solidFill>
                <a:latin typeface="Calibri"/>
              </a:rPr>
              <a:pPr defTabSz="685800"/>
              <a:t>08/06/2026</a:t>
            </a:fld>
            <a:endParaRPr lang="fr-FR">
              <a:solidFill>
                <a:prstClr val="black">
                  <a:tint val="75000"/>
                </a:prstClr>
              </a:solidFill>
              <a:latin typeface="Calibri"/>
            </a:endParaRPr>
          </a:p>
        </p:txBody>
      </p:sp>
      <p:sp>
        <p:nvSpPr>
          <p:cNvPr id="5" name="Espace réservé du pied de page 4"/>
          <p:cNvSpPr>
            <a:spLocks noGrp="1"/>
          </p:cNvSpPr>
          <p:nvPr>
            <p:ph type="ftr" sz="quarter" idx="11"/>
          </p:nvPr>
        </p:nvSpPr>
        <p:spPr/>
        <p:txBody>
          <a:bodyPr/>
          <a:lstStyle/>
          <a:p>
            <a:pPr defTabSz="685800"/>
            <a:endParaRPr lang="fr-FR">
              <a:solidFill>
                <a:prstClr val="black">
                  <a:tint val="75000"/>
                </a:prstClr>
              </a:solidFill>
              <a:latin typeface="Calibri"/>
            </a:endParaRPr>
          </a:p>
        </p:txBody>
      </p:sp>
      <p:sp>
        <p:nvSpPr>
          <p:cNvPr id="6" name="Espace réservé du numéro de diapositive 5"/>
          <p:cNvSpPr>
            <a:spLocks noGrp="1"/>
          </p:cNvSpPr>
          <p:nvPr>
            <p:ph type="sldNum" sz="quarter" idx="12"/>
          </p:nvPr>
        </p:nvSpPr>
        <p:spPr/>
        <p:txBody>
          <a:bodyPr/>
          <a:lstStyle/>
          <a:p>
            <a:pPr defTabSz="685800"/>
            <a:fld id="{79CC5659-D984-4F6B-86CF-DCE732106E4C}" type="slidenum">
              <a:rPr lang="fr-FR" smtClean="0">
                <a:solidFill>
                  <a:prstClr val="black">
                    <a:tint val="75000"/>
                  </a:prstClr>
                </a:solidFill>
                <a:latin typeface="Calibri"/>
              </a:rPr>
              <a:pPr defTabSz="685800"/>
              <a:t>‹N°›</a:t>
            </a:fld>
            <a:endParaRPr lang="fr-FR">
              <a:solidFill>
                <a:prstClr val="black">
                  <a:tint val="75000"/>
                </a:prstClr>
              </a:solidFill>
              <a:latin typeface="Calibri"/>
            </a:endParaRPr>
          </a:p>
        </p:txBody>
      </p:sp>
    </p:spTree>
    <p:extLst>
      <p:ext uri="{BB962C8B-B14F-4D97-AF65-F5344CB8AC3E}">
        <p14:creationId xmlns:p14="http://schemas.microsoft.com/office/powerpoint/2010/main" val="1225539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pPr defTabSz="685800"/>
            <a:fld id="{A58F049F-74B0-4899-8327-5AA1B379AF9E}" type="datetimeFigureOut">
              <a:rPr lang="fr-FR" smtClean="0">
                <a:solidFill>
                  <a:prstClr val="black">
                    <a:tint val="75000"/>
                  </a:prstClr>
                </a:solidFill>
                <a:latin typeface="Calibri"/>
              </a:rPr>
              <a:pPr defTabSz="685800"/>
              <a:t>08/06/2026</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pPr defTabSz="685800"/>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pPr defTabSz="685800"/>
            <a:fld id="{79CC5659-D984-4F6B-86CF-DCE732106E4C}" type="slidenum">
              <a:rPr lang="fr-FR" smtClean="0">
                <a:solidFill>
                  <a:prstClr val="black">
                    <a:tint val="75000"/>
                  </a:prstClr>
                </a:solidFill>
                <a:latin typeface="Calibri"/>
              </a:rPr>
              <a:pPr defTabSz="685800"/>
              <a:t>‹N°›</a:t>
            </a:fld>
            <a:endParaRPr lang="fr-FR">
              <a:solidFill>
                <a:prstClr val="black">
                  <a:tint val="75000"/>
                </a:prstClr>
              </a:solidFill>
              <a:latin typeface="Calibri"/>
            </a:endParaRPr>
          </a:p>
        </p:txBody>
      </p:sp>
    </p:spTree>
    <p:extLst>
      <p:ext uri="{BB962C8B-B14F-4D97-AF65-F5344CB8AC3E}">
        <p14:creationId xmlns:p14="http://schemas.microsoft.com/office/powerpoint/2010/main" val="3510907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7"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pPr defTabSz="685800"/>
            <a:fld id="{A58F049F-74B0-4899-8327-5AA1B379AF9E}" type="datetimeFigureOut">
              <a:rPr lang="fr-FR" smtClean="0">
                <a:solidFill>
                  <a:prstClr val="black">
                    <a:tint val="75000"/>
                  </a:prstClr>
                </a:solidFill>
                <a:latin typeface="Calibri"/>
              </a:rPr>
              <a:pPr defTabSz="685800"/>
              <a:t>08/06/2026</a:t>
            </a:fld>
            <a:endParaRPr lang="fr-FR">
              <a:solidFill>
                <a:prstClr val="black">
                  <a:tint val="75000"/>
                </a:prstClr>
              </a:solidFill>
              <a:latin typeface="Calibri"/>
            </a:endParaRPr>
          </a:p>
        </p:txBody>
      </p:sp>
      <p:sp>
        <p:nvSpPr>
          <p:cNvPr id="8" name="Espace réservé du pied de page 7"/>
          <p:cNvSpPr>
            <a:spLocks noGrp="1"/>
          </p:cNvSpPr>
          <p:nvPr>
            <p:ph type="ftr" sz="quarter" idx="11"/>
          </p:nvPr>
        </p:nvSpPr>
        <p:spPr/>
        <p:txBody>
          <a:bodyPr/>
          <a:lstStyle/>
          <a:p>
            <a:pPr defTabSz="685800"/>
            <a:endParaRPr lang="fr-FR">
              <a:solidFill>
                <a:prstClr val="black">
                  <a:tint val="75000"/>
                </a:prstClr>
              </a:solidFill>
              <a:latin typeface="Calibri"/>
            </a:endParaRPr>
          </a:p>
        </p:txBody>
      </p:sp>
      <p:sp>
        <p:nvSpPr>
          <p:cNvPr id="9" name="Espace réservé du numéro de diapositive 8"/>
          <p:cNvSpPr>
            <a:spLocks noGrp="1"/>
          </p:cNvSpPr>
          <p:nvPr>
            <p:ph type="sldNum" sz="quarter" idx="12"/>
          </p:nvPr>
        </p:nvSpPr>
        <p:spPr/>
        <p:txBody>
          <a:bodyPr/>
          <a:lstStyle/>
          <a:p>
            <a:pPr defTabSz="685800"/>
            <a:fld id="{79CC5659-D984-4F6B-86CF-DCE732106E4C}" type="slidenum">
              <a:rPr lang="fr-FR" smtClean="0">
                <a:solidFill>
                  <a:prstClr val="black">
                    <a:tint val="75000"/>
                  </a:prstClr>
                </a:solidFill>
                <a:latin typeface="Calibri"/>
              </a:rPr>
              <a:pPr defTabSz="685800"/>
              <a:t>‹N°›</a:t>
            </a:fld>
            <a:endParaRPr lang="fr-FR">
              <a:solidFill>
                <a:prstClr val="black">
                  <a:tint val="75000"/>
                </a:prstClr>
              </a:solidFill>
              <a:latin typeface="Calibri"/>
            </a:endParaRPr>
          </a:p>
        </p:txBody>
      </p:sp>
    </p:spTree>
    <p:extLst>
      <p:ext uri="{BB962C8B-B14F-4D97-AF65-F5344CB8AC3E}">
        <p14:creationId xmlns:p14="http://schemas.microsoft.com/office/powerpoint/2010/main" val="304920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pPr defTabSz="685800"/>
            <a:fld id="{A58F049F-74B0-4899-8327-5AA1B379AF9E}" type="datetimeFigureOut">
              <a:rPr lang="fr-FR" smtClean="0">
                <a:solidFill>
                  <a:prstClr val="black">
                    <a:tint val="75000"/>
                  </a:prstClr>
                </a:solidFill>
                <a:latin typeface="Calibri"/>
              </a:rPr>
              <a:pPr defTabSz="685800"/>
              <a:t>08/06/2026</a:t>
            </a:fld>
            <a:endParaRPr lang="fr-FR">
              <a:solidFill>
                <a:prstClr val="black">
                  <a:tint val="75000"/>
                </a:prstClr>
              </a:solidFill>
              <a:latin typeface="Calibri"/>
            </a:endParaRPr>
          </a:p>
        </p:txBody>
      </p:sp>
      <p:sp>
        <p:nvSpPr>
          <p:cNvPr id="4" name="Espace réservé du pied de page 3"/>
          <p:cNvSpPr>
            <a:spLocks noGrp="1"/>
          </p:cNvSpPr>
          <p:nvPr>
            <p:ph type="ftr" sz="quarter" idx="11"/>
          </p:nvPr>
        </p:nvSpPr>
        <p:spPr/>
        <p:txBody>
          <a:bodyPr/>
          <a:lstStyle/>
          <a:p>
            <a:pPr defTabSz="685800"/>
            <a:endParaRPr lang="fr-FR">
              <a:solidFill>
                <a:prstClr val="black">
                  <a:tint val="75000"/>
                </a:prstClr>
              </a:solidFill>
              <a:latin typeface="Calibri"/>
            </a:endParaRPr>
          </a:p>
        </p:txBody>
      </p:sp>
      <p:sp>
        <p:nvSpPr>
          <p:cNvPr id="5" name="Espace réservé du numéro de diapositive 4"/>
          <p:cNvSpPr>
            <a:spLocks noGrp="1"/>
          </p:cNvSpPr>
          <p:nvPr>
            <p:ph type="sldNum" sz="quarter" idx="12"/>
          </p:nvPr>
        </p:nvSpPr>
        <p:spPr/>
        <p:txBody>
          <a:bodyPr/>
          <a:lstStyle/>
          <a:p>
            <a:pPr defTabSz="685800"/>
            <a:fld id="{79CC5659-D984-4F6B-86CF-DCE732106E4C}" type="slidenum">
              <a:rPr lang="fr-FR" smtClean="0">
                <a:solidFill>
                  <a:prstClr val="black">
                    <a:tint val="75000"/>
                  </a:prstClr>
                </a:solidFill>
                <a:latin typeface="Calibri"/>
              </a:rPr>
              <a:pPr defTabSz="685800"/>
              <a:t>‹N°›</a:t>
            </a:fld>
            <a:endParaRPr lang="fr-FR">
              <a:solidFill>
                <a:prstClr val="black">
                  <a:tint val="75000"/>
                </a:prstClr>
              </a:solidFill>
              <a:latin typeface="Calibri"/>
            </a:endParaRPr>
          </a:p>
        </p:txBody>
      </p:sp>
    </p:spTree>
    <p:extLst>
      <p:ext uri="{BB962C8B-B14F-4D97-AF65-F5344CB8AC3E}">
        <p14:creationId xmlns:p14="http://schemas.microsoft.com/office/powerpoint/2010/main" val="1590339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defTabSz="685800"/>
            <a:fld id="{A58F049F-74B0-4899-8327-5AA1B379AF9E}" type="datetimeFigureOut">
              <a:rPr lang="fr-FR" smtClean="0">
                <a:solidFill>
                  <a:prstClr val="black">
                    <a:tint val="75000"/>
                  </a:prstClr>
                </a:solidFill>
                <a:latin typeface="Calibri"/>
              </a:rPr>
              <a:pPr defTabSz="685800"/>
              <a:t>08/06/2026</a:t>
            </a:fld>
            <a:endParaRPr lang="fr-FR">
              <a:solidFill>
                <a:prstClr val="black">
                  <a:tint val="75000"/>
                </a:prstClr>
              </a:solidFill>
              <a:latin typeface="Calibri"/>
            </a:endParaRPr>
          </a:p>
        </p:txBody>
      </p:sp>
      <p:sp>
        <p:nvSpPr>
          <p:cNvPr id="3" name="Espace réservé du pied de page 2"/>
          <p:cNvSpPr>
            <a:spLocks noGrp="1"/>
          </p:cNvSpPr>
          <p:nvPr>
            <p:ph type="ftr" sz="quarter" idx="11"/>
          </p:nvPr>
        </p:nvSpPr>
        <p:spPr/>
        <p:txBody>
          <a:bodyPr/>
          <a:lstStyle/>
          <a:p>
            <a:pPr defTabSz="685800"/>
            <a:endParaRPr lang="fr-FR">
              <a:solidFill>
                <a:prstClr val="black">
                  <a:tint val="75000"/>
                </a:prstClr>
              </a:solidFill>
              <a:latin typeface="Calibri"/>
            </a:endParaRPr>
          </a:p>
        </p:txBody>
      </p:sp>
      <p:sp>
        <p:nvSpPr>
          <p:cNvPr id="4" name="Espace réservé du numéro de diapositive 3"/>
          <p:cNvSpPr>
            <a:spLocks noGrp="1"/>
          </p:cNvSpPr>
          <p:nvPr>
            <p:ph type="sldNum" sz="quarter" idx="12"/>
          </p:nvPr>
        </p:nvSpPr>
        <p:spPr/>
        <p:txBody>
          <a:bodyPr/>
          <a:lstStyle/>
          <a:p>
            <a:pPr defTabSz="685800"/>
            <a:fld id="{79CC5659-D984-4F6B-86CF-DCE732106E4C}" type="slidenum">
              <a:rPr lang="fr-FR" smtClean="0">
                <a:solidFill>
                  <a:prstClr val="black">
                    <a:tint val="75000"/>
                  </a:prstClr>
                </a:solidFill>
                <a:latin typeface="Calibri"/>
              </a:rPr>
              <a:pPr defTabSz="685800"/>
              <a:t>‹N°›</a:t>
            </a:fld>
            <a:endParaRPr lang="fr-FR">
              <a:solidFill>
                <a:prstClr val="black">
                  <a:tint val="75000"/>
                </a:prstClr>
              </a:solidFill>
              <a:latin typeface="Calibri"/>
            </a:endParaRPr>
          </a:p>
        </p:txBody>
      </p:sp>
    </p:spTree>
    <p:extLst>
      <p:ext uri="{BB962C8B-B14F-4D97-AF65-F5344CB8AC3E}">
        <p14:creationId xmlns:p14="http://schemas.microsoft.com/office/powerpoint/2010/main" val="3718838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49"/>
            <a:ext cx="3008313" cy="1162051"/>
          </a:xfrm>
        </p:spPr>
        <p:txBody>
          <a:bodyPr anchor="b"/>
          <a:lstStyle>
            <a:lvl1pPr algn="l">
              <a:defRPr sz="1500" b="1"/>
            </a:lvl1pPr>
          </a:lstStyle>
          <a:p>
            <a:r>
              <a:rPr lang="fr-FR"/>
              <a:t>Cliquez pour modifier le style du titre</a:t>
            </a:r>
          </a:p>
        </p:txBody>
      </p:sp>
      <p:sp>
        <p:nvSpPr>
          <p:cNvPr id="3" name="Espace réservé du contenu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2"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defTabSz="685800"/>
            <a:fld id="{A58F049F-74B0-4899-8327-5AA1B379AF9E}" type="datetimeFigureOut">
              <a:rPr lang="fr-FR" smtClean="0">
                <a:solidFill>
                  <a:prstClr val="black">
                    <a:tint val="75000"/>
                  </a:prstClr>
                </a:solidFill>
                <a:latin typeface="Calibri"/>
              </a:rPr>
              <a:pPr defTabSz="685800"/>
              <a:t>08/06/2026</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pPr defTabSz="685800"/>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pPr defTabSz="685800"/>
            <a:fld id="{79CC5659-D984-4F6B-86CF-DCE732106E4C}" type="slidenum">
              <a:rPr lang="fr-FR" smtClean="0">
                <a:solidFill>
                  <a:prstClr val="black">
                    <a:tint val="75000"/>
                  </a:prstClr>
                </a:solidFill>
                <a:latin typeface="Calibri"/>
              </a:rPr>
              <a:pPr defTabSz="685800"/>
              <a:t>‹N°›</a:t>
            </a:fld>
            <a:endParaRPr lang="fr-FR">
              <a:solidFill>
                <a:prstClr val="black">
                  <a:tint val="75000"/>
                </a:prstClr>
              </a:solidFill>
              <a:latin typeface="Calibri"/>
            </a:endParaRPr>
          </a:p>
        </p:txBody>
      </p:sp>
    </p:spTree>
    <p:extLst>
      <p:ext uri="{BB962C8B-B14F-4D97-AF65-F5344CB8AC3E}">
        <p14:creationId xmlns:p14="http://schemas.microsoft.com/office/powerpoint/2010/main" val="1202354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9"/>
          </a:xfrm>
        </p:spPr>
        <p:txBody>
          <a:bodyPr anchor="b"/>
          <a:lstStyle>
            <a:lvl1pPr algn="l">
              <a:defRPr sz="15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1792288" y="5367338"/>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defTabSz="685800"/>
            <a:fld id="{A58F049F-74B0-4899-8327-5AA1B379AF9E}" type="datetimeFigureOut">
              <a:rPr lang="fr-FR" smtClean="0">
                <a:solidFill>
                  <a:prstClr val="black">
                    <a:tint val="75000"/>
                  </a:prstClr>
                </a:solidFill>
                <a:latin typeface="Calibri"/>
              </a:rPr>
              <a:pPr defTabSz="685800"/>
              <a:t>08/06/2026</a:t>
            </a:fld>
            <a:endParaRPr lang="fr-FR">
              <a:solidFill>
                <a:prstClr val="black">
                  <a:tint val="75000"/>
                </a:prstClr>
              </a:solidFill>
              <a:latin typeface="Calibri"/>
            </a:endParaRPr>
          </a:p>
        </p:txBody>
      </p:sp>
      <p:sp>
        <p:nvSpPr>
          <p:cNvPr id="6" name="Espace réservé du pied de page 5"/>
          <p:cNvSpPr>
            <a:spLocks noGrp="1"/>
          </p:cNvSpPr>
          <p:nvPr>
            <p:ph type="ftr" sz="quarter" idx="11"/>
          </p:nvPr>
        </p:nvSpPr>
        <p:spPr/>
        <p:txBody>
          <a:bodyPr/>
          <a:lstStyle/>
          <a:p>
            <a:pPr defTabSz="685800"/>
            <a:endParaRPr lang="fr-FR">
              <a:solidFill>
                <a:prstClr val="black">
                  <a:tint val="75000"/>
                </a:prstClr>
              </a:solidFill>
              <a:latin typeface="Calibri"/>
            </a:endParaRPr>
          </a:p>
        </p:txBody>
      </p:sp>
      <p:sp>
        <p:nvSpPr>
          <p:cNvPr id="7" name="Espace réservé du numéro de diapositive 6"/>
          <p:cNvSpPr>
            <a:spLocks noGrp="1"/>
          </p:cNvSpPr>
          <p:nvPr>
            <p:ph type="sldNum" sz="quarter" idx="12"/>
          </p:nvPr>
        </p:nvSpPr>
        <p:spPr/>
        <p:txBody>
          <a:bodyPr/>
          <a:lstStyle/>
          <a:p>
            <a:pPr defTabSz="685800"/>
            <a:fld id="{79CC5659-D984-4F6B-86CF-DCE732106E4C}" type="slidenum">
              <a:rPr lang="fr-FR" smtClean="0">
                <a:solidFill>
                  <a:prstClr val="black">
                    <a:tint val="75000"/>
                  </a:prstClr>
                </a:solidFill>
                <a:latin typeface="Calibri"/>
              </a:rPr>
              <a:pPr defTabSz="685800"/>
              <a:t>‹N°›</a:t>
            </a:fld>
            <a:endParaRPr lang="fr-FR">
              <a:solidFill>
                <a:prstClr val="black">
                  <a:tint val="75000"/>
                </a:prstClr>
              </a:solidFill>
              <a:latin typeface="Calibri"/>
            </a:endParaRPr>
          </a:p>
        </p:txBody>
      </p:sp>
    </p:spTree>
    <p:extLst>
      <p:ext uri="{BB962C8B-B14F-4D97-AF65-F5344CB8AC3E}">
        <p14:creationId xmlns:p14="http://schemas.microsoft.com/office/powerpoint/2010/main" val="1272909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A58F049F-74B0-4899-8327-5AA1B379AF9E}" type="datetimeFigureOut">
              <a:rPr lang="fr-FR" smtClean="0">
                <a:solidFill>
                  <a:prstClr val="black">
                    <a:tint val="75000"/>
                  </a:prstClr>
                </a:solidFill>
                <a:latin typeface="Calibri"/>
              </a:rPr>
              <a:pPr defTabSz="685800"/>
              <a:t>08/06/2026</a:t>
            </a:fld>
            <a:endParaRPr lang="fr-FR">
              <a:solidFill>
                <a:prstClr val="black">
                  <a:tint val="75000"/>
                </a:prstClr>
              </a:solidFill>
              <a:latin typeface="Calibri"/>
            </a:endParaRPr>
          </a:p>
        </p:txBody>
      </p:sp>
      <p:sp>
        <p:nvSpPr>
          <p:cNvPr id="5" name="Espace réservé du pied de page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fr-FR">
              <a:solidFill>
                <a:prstClr val="black">
                  <a:tint val="75000"/>
                </a:prstClr>
              </a:solidFill>
              <a:latin typeface="Calibri"/>
            </a:endParaRPr>
          </a:p>
        </p:txBody>
      </p:sp>
      <p:sp>
        <p:nvSpPr>
          <p:cNvPr id="6" name="Espace réservé du numéro de diapositive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9CC5659-D984-4F6B-86CF-DCE732106E4C}" type="slidenum">
              <a:rPr lang="fr-FR" smtClean="0">
                <a:solidFill>
                  <a:prstClr val="black">
                    <a:tint val="75000"/>
                  </a:prstClr>
                </a:solidFill>
                <a:latin typeface="Calibri"/>
              </a:rPr>
              <a:pPr defTabSz="685800"/>
              <a:t>‹N°›</a:t>
            </a:fld>
            <a:endParaRPr lang="fr-FR">
              <a:solidFill>
                <a:prstClr val="black">
                  <a:tint val="75000"/>
                </a:prstClr>
              </a:solidFill>
              <a:latin typeface="Calibri"/>
            </a:endParaRPr>
          </a:p>
        </p:txBody>
      </p:sp>
    </p:spTree>
    <p:extLst>
      <p:ext uri="{BB962C8B-B14F-4D97-AF65-F5344CB8AC3E}">
        <p14:creationId xmlns:p14="http://schemas.microsoft.com/office/powerpoint/2010/main" val="396363982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8.png"/></Relationships>
</file>

<file path=ppt/slides/_rels/slide10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10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0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88.png"/></Relationships>
</file>

<file path=ppt/slides/_rels/slide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88.png"/></Relationships>
</file>

<file path=ppt/slides/_rels/slide1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10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88.png"/></Relationships>
</file>

<file path=ppt/slides/_rels/slide10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88.png"/></Relationships>
</file>

<file path=ppt/slides/_rels/slide10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88.png"/></Relationships>
</file>

<file path=ppt/slides/_rels/slide10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1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1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2.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emf"/></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emf"/></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s://bib-bop.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emf"/></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2.emf"/></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emf"/></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2.emf"/></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emf"/></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2.emf"/></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s://www.codes05.org/documentation/centre-de-diffusion/consulter-le-catalogue-difenligne?arko_default_66f175e0ed59b--ficheFocu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2.emf"/></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2.emf"/></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2.emf"/></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2.emf"/></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2.emf"/></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2.emf"/></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2.emf"/></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2.emf"/></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s://www.codes05.org/formation/presentation-du-service-formation-du-codes-05" TargetMode="Externa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2.emf"/></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2.emf"/></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2.emf"/></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emf"/></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3.png"/><Relationship Id="rId4" Type="http://schemas.openxmlformats.org/officeDocument/2006/relationships/image" Target="../media/image2.emf"/></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2.emf"/></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2.emf"/></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58.jpg"/><Relationship Id="rId4" Type="http://schemas.openxmlformats.org/officeDocument/2006/relationships/image" Target="../media/image2.emf"/></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2.emf"/></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https://www.codes05.org/actualites/dernieres-actualites/assemblee-generale-du-codes-05-et-inauguration-des-locaux" TargetMode="Externa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2.emf"/></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2.emf"/></Relationships>
</file>

<file path=ppt/slides/_rels/slide7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7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7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hyperlink" Target="https://www.codes05.org/actualites/dernieres-actualites/notre-rapport-dactivites-2025-est-disponible-"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8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8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8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8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8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2.emf"/><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8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8" Type="http://schemas.openxmlformats.org/officeDocument/2006/relationships/hyperlink" Target="https://www.facebook.com/codes05" TargetMode="External"/><Relationship Id="rId3" Type="http://schemas.openxmlformats.org/officeDocument/2006/relationships/image" Target="../media/image2.emf"/><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www.linkedin.com/company/codes-05-comit%c3%a9-d%c3%a9partemental-d-education-%c3%a0-la-sant%c3%a9/" TargetMode="External"/><Relationship Id="rId5" Type="http://schemas.openxmlformats.org/officeDocument/2006/relationships/image" Target="../media/image13.png"/><Relationship Id="rId4" Type="http://schemas.openxmlformats.org/officeDocument/2006/relationships/hyperlink" Target="https://www.codes05.org/" TargetMode="External"/><Relationship Id="rId9"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9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9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9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9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9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9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9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9366F91B-CFC9-E9D5-89B5-8AA3FEA5CB9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5640B3F-C05E-41D3-9E65-C070520998F1}"/>
              </a:ext>
            </a:extLst>
          </p:cNvPr>
          <p:cNvPicPr>
            <a:picLocks noChangeAspect="1"/>
          </p:cNvPicPr>
          <p:nvPr/>
        </p:nvPicPr>
        <p:blipFill>
          <a:blip r:embed="rId4"/>
          <a:stretch>
            <a:fillRect/>
          </a:stretch>
        </p:blipFill>
        <p:spPr>
          <a:xfrm>
            <a:off x="7707" y="0"/>
            <a:ext cx="1285875" cy="857250"/>
          </a:xfrm>
          <a:prstGeom prst="rect">
            <a:avLst/>
          </a:prstGeom>
        </p:spPr>
      </p:pic>
      <p:sp>
        <p:nvSpPr>
          <p:cNvPr id="6" name="Rectangle 2">
            <a:extLst>
              <a:ext uri="{FF2B5EF4-FFF2-40B4-BE49-F238E27FC236}">
                <a16:creationId xmlns:a16="http://schemas.microsoft.com/office/drawing/2014/main" id="{24221A6A-A55B-CA60-D84A-36108B5FA252}"/>
              </a:ext>
            </a:extLst>
          </p:cNvPr>
          <p:cNvSpPr txBox="1">
            <a:spLocks noChangeArrowheads="1"/>
          </p:cNvSpPr>
          <p:nvPr>
            <p:custDataLst>
              <p:tags r:id="rId1"/>
            </p:custDataLst>
          </p:nvPr>
        </p:nvSpPr>
        <p:spPr>
          <a:xfrm>
            <a:off x="0" y="1057950"/>
            <a:ext cx="9032240" cy="4173141"/>
          </a:xfrm>
          <a:prstGeom prst="rect">
            <a:avLst/>
          </a:prstGeom>
        </p:spPr>
        <p:txBody>
          <a:bodyPr vert="horz" wrap="square" lIns="68580" tIns="34290" rIns="68580" bIns="34290" numCol="1" rtlCol="0" anchor="ctr" anchorCtr="0" compatLnSpc="1">
            <a:prstTxWarp prst="textNoShape">
              <a:avLst/>
            </a:prstTxWarp>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fontAlgn="auto">
              <a:lnSpc>
                <a:spcPct val="125000"/>
              </a:lnSpc>
              <a:spcAft>
                <a:spcPts val="0"/>
              </a:spcAft>
              <a:defRPr/>
            </a:pPr>
            <a:r>
              <a:rPr lang="fr-FR" b="1" dirty="0">
                <a:solidFill>
                  <a:srgbClr val="1F497D">
                    <a:lumMod val="75000"/>
                  </a:srgbClr>
                </a:solidFill>
                <a:latin typeface="Calibri" pitchFamily="34" charset="0"/>
                <a:sym typeface="Arial"/>
              </a:rPr>
              <a:t>Formation </a:t>
            </a:r>
          </a:p>
          <a:p>
            <a:pPr fontAlgn="auto">
              <a:lnSpc>
                <a:spcPct val="125000"/>
              </a:lnSpc>
              <a:spcAft>
                <a:spcPts val="0"/>
              </a:spcAft>
              <a:defRPr/>
            </a:pPr>
            <a:r>
              <a:rPr lang="fr-FR" b="1" dirty="0">
                <a:solidFill>
                  <a:srgbClr val="1F497D">
                    <a:lumMod val="75000"/>
                  </a:srgbClr>
                </a:solidFill>
                <a:latin typeface="Calibri" pitchFamily="34" charset="0"/>
                <a:sym typeface="Arial"/>
              </a:rPr>
              <a:t>Concevoir, animer, évaluer des séances d’animation collective</a:t>
            </a:r>
          </a:p>
          <a:p>
            <a:pPr fontAlgn="auto">
              <a:lnSpc>
                <a:spcPct val="125000"/>
              </a:lnSpc>
              <a:spcAft>
                <a:spcPts val="0"/>
              </a:spcAft>
              <a:defRPr/>
            </a:pPr>
            <a:r>
              <a:rPr lang="fr-FR" sz="2800" b="1" i="1" dirty="0">
                <a:solidFill>
                  <a:srgbClr val="1F497D">
                    <a:lumMod val="60000"/>
                    <a:lumOff val="40000"/>
                  </a:srgbClr>
                </a:solidFill>
                <a:effectLst>
                  <a:outerShdw blurRad="38100" dist="38100" dir="2700000" algn="tl">
                    <a:srgbClr val="C0C0C0"/>
                  </a:outerShdw>
                </a:effectLst>
                <a:latin typeface="Calibri" pitchFamily="34" charset="0"/>
                <a:sym typeface="Arial"/>
              </a:rPr>
              <a:t>LUNDI 8</a:t>
            </a:r>
            <a:r>
              <a:rPr lang="fr-FR" sz="2800" b="1" i="1" baseline="30000" dirty="0">
                <a:solidFill>
                  <a:srgbClr val="1F497D">
                    <a:lumMod val="60000"/>
                    <a:lumOff val="40000"/>
                  </a:srgbClr>
                </a:solidFill>
                <a:effectLst>
                  <a:outerShdw blurRad="38100" dist="38100" dir="2700000" algn="tl">
                    <a:srgbClr val="C0C0C0"/>
                  </a:outerShdw>
                </a:effectLst>
                <a:latin typeface="Calibri" pitchFamily="34" charset="0"/>
                <a:sym typeface="Arial"/>
              </a:rPr>
              <a:t> </a:t>
            </a:r>
            <a:r>
              <a:rPr lang="fr-FR" sz="2800" b="1" i="1" dirty="0">
                <a:solidFill>
                  <a:srgbClr val="1F497D">
                    <a:lumMod val="60000"/>
                    <a:lumOff val="40000"/>
                  </a:srgbClr>
                </a:solidFill>
                <a:effectLst>
                  <a:outerShdw blurRad="38100" dist="38100" dir="2700000" algn="tl">
                    <a:srgbClr val="C0C0C0"/>
                  </a:outerShdw>
                </a:effectLst>
                <a:latin typeface="Calibri" pitchFamily="34" charset="0"/>
                <a:sym typeface="Arial"/>
              </a:rPr>
              <a:t>MARDI 9 ET JEUDI 11 JUIN 2026</a:t>
            </a:r>
            <a:br>
              <a:rPr lang="fr-FR" sz="1800" b="1" i="1" dirty="0">
                <a:solidFill>
                  <a:prstClr val="black"/>
                </a:solidFill>
                <a:effectLst>
                  <a:outerShdw blurRad="38100" dist="38100" dir="2700000" algn="tl">
                    <a:srgbClr val="C0C0C0"/>
                  </a:outerShdw>
                </a:effectLst>
                <a:latin typeface="Calibri" pitchFamily="34" charset="0"/>
                <a:sym typeface="Arial"/>
              </a:rPr>
            </a:br>
            <a:br>
              <a:rPr lang="fr-FR" sz="1800" b="1" i="1" dirty="0">
                <a:solidFill>
                  <a:prstClr val="black"/>
                </a:solidFill>
                <a:effectLst>
                  <a:outerShdw blurRad="38100" dist="38100" dir="2700000" algn="tl">
                    <a:srgbClr val="C0C0C0"/>
                  </a:outerShdw>
                </a:effectLst>
                <a:latin typeface="Calibri" pitchFamily="34" charset="0"/>
                <a:sym typeface="Arial"/>
              </a:rPr>
            </a:br>
            <a:br>
              <a:rPr lang="fr-FR" sz="1800" b="1" i="1" dirty="0">
                <a:solidFill>
                  <a:prstClr val="black"/>
                </a:solidFill>
                <a:effectLst>
                  <a:outerShdw blurRad="38100" dist="38100" dir="2700000" algn="tl">
                    <a:srgbClr val="C0C0C0"/>
                  </a:outerShdw>
                </a:effectLst>
                <a:latin typeface="Calibri" pitchFamily="34" charset="0"/>
                <a:sym typeface="Arial"/>
              </a:rPr>
            </a:br>
            <a:br>
              <a:rPr lang="fr-FR" sz="1800" i="1" dirty="0">
                <a:solidFill>
                  <a:prstClr val="black"/>
                </a:solidFill>
                <a:effectLst>
                  <a:outerShdw blurRad="38100" dist="38100" dir="2700000" algn="tl">
                    <a:srgbClr val="C0C0C0"/>
                  </a:outerShdw>
                </a:effectLst>
                <a:latin typeface="Calibri" pitchFamily="34" charset="0"/>
                <a:sym typeface="Arial"/>
              </a:rPr>
            </a:br>
            <a:br>
              <a:rPr lang="fr-FR" sz="900" dirty="0">
                <a:solidFill>
                  <a:srgbClr val="003300"/>
                </a:solidFill>
                <a:effectLst>
                  <a:outerShdw blurRad="38100" dist="38100" dir="2700000" algn="tl">
                    <a:srgbClr val="C0C0C0"/>
                  </a:outerShdw>
                </a:effectLst>
                <a:latin typeface="Calibri" pitchFamily="34" charset="0"/>
                <a:sym typeface="Arial"/>
              </a:rPr>
            </a:br>
            <a:endParaRPr lang="fr-FR" sz="900" dirty="0">
              <a:solidFill>
                <a:srgbClr val="003300"/>
              </a:solidFill>
              <a:effectLst>
                <a:outerShdw blurRad="38100" dist="38100" dir="2700000" algn="tl">
                  <a:srgbClr val="C0C0C0"/>
                </a:outerShdw>
              </a:effectLst>
              <a:latin typeface="Calibri" pitchFamily="34" charset="0"/>
              <a:sym typeface="Arial"/>
            </a:endParaRPr>
          </a:p>
        </p:txBody>
      </p:sp>
      <p:pic>
        <p:nvPicPr>
          <p:cNvPr id="7" name="Image 6">
            <a:extLst>
              <a:ext uri="{FF2B5EF4-FFF2-40B4-BE49-F238E27FC236}">
                <a16:creationId xmlns:a16="http://schemas.microsoft.com/office/drawing/2014/main" id="{71C08637-FA0A-48F1-1230-B5ED5B325662}"/>
              </a:ext>
            </a:extLst>
          </p:cNvPr>
          <p:cNvPicPr>
            <a:picLocks noChangeAspect="1"/>
          </p:cNvPicPr>
          <p:nvPr/>
        </p:nvPicPr>
        <p:blipFill>
          <a:blip r:embed="rId5"/>
          <a:stretch>
            <a:fillRect/>
          </a:stretch>
        </p:blipFill>
        <p:spPr>
          <a:xfrm>
            <a:off x="2611120" y="3933056"/>
            <a:ext cx="3810000" cy="2190750"/>
          </a:xfrm>
          <a:prstGeom prst="rect">
            <a:avLst/>
          </a:prstGeom>
        </p:spPr>
      </p:pic>
    </p:spTree>
    <p:extLst>
      <p:ext uri="{BB962C8B-B14F-4D97-AF65-F5344CB8AC3E}">
        <p14:creationId xmlns:p14="http://schemas.microsoft.com/office/powerpoint/2010/main" val="3393455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8000" b="84000"/>
          </a:stretch>
        </a:blipFill>
        <a:effectLst/>
      </p:bgPr>
    </p:bg>
    <p:spTree>
      <p:nvGrpSpPr>
        <p:cNvPr id="1" name="">
          <a:extLst>
            <a:ext uri="{FF2B5EF4-FFF2-40B4-BE49-F238E27FC236}">
              <a16:creationId xmlns:a16="http://schemas.microsoft.com/office/drawing/2014/main" id="{F6295CA9-E664-544E-3B4F-86216C90D9BF}"/>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D5A39C8-EF58-E40C-881F-FDD5CC0FE644}"/>
              </a:ext>
            </a:extLst>
          </p:cNvPr>
          <p:cNvPicPr>
            <a:picLocks noChangeAspect="1"/>
          </p:cNvPicPr>
          <p:nvPr/>
        </p:nvPicPr>
        <p:blipFill>
          <a:blip r:embed="rId3"/>
          <a:stretch>
            <a:fillRect/>
          </a:stretch>
        </p:blipFill>
        <p:spPr>
          <a:xfrm>
            <a:off x="14604" y="0"/>
            <a:ext cx="1285875" cy="857250"/>
          </a:xfrm>
          <a:prstGeom prst="rect">
            <a:avLst/>
          </a:prstGeom>
        </p:spPr>
      </p:pic>
      <p:sp>
        <p:nvSpPr>
          <p:cNvPr id="2" name="Espace réservé du texte 1">
            <a:extLst>
              <a:ext uri="{FF2B5EF4-FFF2-40B4-BE49-F238E27FC236}">
                <a16:creationId xmlns:a16="http://schemas.microsoft.com/office/drawing/2014/main" id="{9AD6161C-B415-5C28-D226-5E757E7D8241}"/>
              </a:ext>
            </a:extLst>
          </p:cNvPr>
          <p:cNvSpPr txBox="1">
            <a:spLocks/>
          </p:cNvSpPr>
          <p:nvPr/>
        </p:nvSpPr>
        <p:spPr bwMode="auto">
          <a:xfrm>
            <a:off x="726358" y="1340768"/>
            <a:ext cx="7691283"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OBJECTIFS DE LA FORMATION</a:t>
            </a:r>
          </a:p>
          <a:p>
            <a:pPr eaLnBrk="1" fontAlgn="auto" hangingPunct="1">
              <a:spcAft>
                <a:spcPts val="0"/>
              </a:spcAft>
              <a:buClr>
                <a:srgbClr val="D16349"/>
              </a:buClr>
              <a:defRPr/>
            </a:pPr>
            <a:endParaRPr lang="fr-FR" sz="2000" dirty="0">
              <a:solidFill>
                <a:srgbClr val="646B86">
                  <a:lumMod val="75000"/>
                </a:srgbClr>
              </a:solidFill>
              <a:latin typeface="Calibri" pitchFamily="34" charset="0"/>
              <a:sym typeface="Arial"/>
            </a:endParaRPr>
          </a:p>
          <a:p>
            <a:pPr eaLnBrk="1" fontAlgn="auto" hangingPunct="1">
              <a:spcAft>
                <a:spcPts val="0"/>
              </a:spcAft>
              <a:buClr>
                <a:srgbClr val="D16349"/>
              </a:buClr>
              <a:defRPr/>
            </a:pPr>
            <a:endParaRPr lang="fr-FR" sz="2000" dirty="0">
              <a:solidFill>
                <a:srgbClr val="646B86">
                  <a:lumMod val="75000"/>
                </a:srgbClr>
              </a:solidFill>
              <a:latin typeface="Calibri" pitchFamily="34" charset="0"/>
              <a:sym typeface="Arial"/>
            </a:endParaRPr>
          </a:p>
          <a:p>
            <a:pPr marL="285750" indent="-285750" eaLnBrk="1" fontAlgn="auto" hangingPunct="1">
              <a:spcAft>
                <a:spcPts val="0"/>
              </a:spcAft>
              <a:buClr>
                <a:srgbClr val="D16349"/>
              </a:buClr>
              <a:buFont typeface="Arial" panose="020B0604020202020204" pitchFamily="34" charset="0"/>
              <a:buChar char="•"/>
              <a:defRPr/>
            </a:pPr>
            <a:r>
              <a:rPr lang="fr-FR" sz="1500" dirty="0">
                <a:solidFill>
                  <a:srgbClr val="646B86">
                    <a:lumMod val="75000"/>
                  </a:srgbClr>
                </a:solidFill>
                <a:latin typeface="Calibri" pitchFamily="34" charset="0"/>
                <a:sym typeface="Arial"/>
              </a:rPr>
              <a:t>Situer la place d’une séance collective dans un projet global d’éducation pour la santé</a:t>
            </a:r>
          </a:p>
          <a:p>
            <a:pPr marL="285750" indent="-285750" eaLnBrk="1" fontAlgn="auto" hangingPunct="1">
              <a:spcAft>
                <a:spcPts val="0"/>
              </a:spcAft>
              <a:buClr>
                <a:srgbClr val="D16349"/>
              </a:buClr>
              <a:buFont typeface="Arial" panose="020B0604020202020204" pitchFamily="34" charset="0"/>
              <a:buChar char="•"/>
              <a:defRPr/>
            </a:pPr>
            <a:endParaRPr lang="fr-FR" sz="800" dirty="0">
              <a:solidFill>
                <a:srgbClr val="646B86">
                  <a:lumMod val="75000"/>
                </a:srgbClr>
              </a:solidFill>
              <a:latin typeface="Calibri" pitchFamily="34" charset="0"/>
              <a:sym typeface="Arial"/>
            </a:endParaRPr>
          </a:p>
          <a:p>
            <a:pPr marL="285750" indent="-285750" eaLnBrk="1" fontAlgn="auto" hangingPunct="1">
              <a:spcAft>
                <a:spcPts val="0"/>
              </a:spcAft>
              <a:buClr>
                <a:srgbClr val="D16349"/>
              </a:buClr>
              <a:buFont typeface="Arial" panose="020B0604020202020204" pitchFamily="34" charset="0"/>
              <a:buChar char="•"/>
              <a:defRPr/>
            </a:pPr>
            <a:r>
              <a:rPr lang="fr-FR" sz="1500" dirty="0">
                <a:solidFill>
                  <a:srgbClr val="646B86">
                    <a:lumMod val="75000"/>
                  </a:srgbClr>
                </a:solidFill>
                <a:latin typeface="Calibri" pitchFamily="34" charset="0"/>
                <a:sym typeface="Arial"/>
              </a:rPr>
              <a:t>Identifier les postures et rôles de l’animateur</a:t>
            </a:r>
          </a:p>
          <a:p>
            <a:pPr marL="285750" indent="-285750" eaLnBrk="1" fontAlgn="auto" hangingPunct="1">
              <a:spcAft>
                <a:spcPts val="0"/>
              </a:spcAft>
              <a:buClr>
                <a:srgbClr val="D16349"/>
              </a:buClr>
              <a:buFont typeface="Arial" panose="020B0604020202020204" pitchFamily="34" charset="0"/>
              <a:buChar char="•"/>
              <a:defRPr/>
            </a:pPr>
            <a:endParaRPr lang="fr-FR" sz="800" dirty="0">
              <a:solidFill>
                <a:srgbClr val="646B86">
                  <a:lumMod val="75000"/>
                </a:srgbClr>
              </a:solidFill>
              <a:latin typeface="Calibri" pitchFamily="34" charset="0"/>
              <a:sym typeface="Arial"/>
            </a:endParaRPr>
          </a:p>
          <a:p>
            <a:pPr marL="285750" indent="-285750" eaLnBrk="1" fontAlgn="auto" hangingPunct="1">
              <a:spcAft>
                <a:spcPts val="0"/>
              </a:spcAft>
              <a:buClr>
                <a:srgbClr val="D16349"/>
              </a:buClr>
              <a:buFont typeface="Arial" panose="020B0604020202020204" pitchFamily="34" charset="0"/>
              <a:buChar char="•"/>
              <a:defRPr/>
            </a:pPr>
            <a:r>
              <a:rPr lang="fr-FR" sz="1500" dirty="0">
                <a:solidFill>
                  <a:srgbClr val="646B86">
                    <a:lumMod val="75000"/>
                  </a:srgbClr>
                </a:solidFill>
                <a:latin typeface="Calibri" pitchFamily="34" charset="0"/>
                <a:sym typeface="Arial"/>
              </a:rPr>
              <a:t>Rédiger des objectifs pédagogiques et des séquences d’animation</a:t>
            </a:r>
          </a:p>
          <a:p>
            <a:pPr marL="285750" indent="-285750" eaLnBrk="1" fontAlgn="auto" hangingPunct="1">
              <a:spcAft>
                <a:spcPts val="0"/>
              </a:spcAft>
              <a:buClr>
                <a:srgbClr val="D16349"/>
              </a:buClr>
              <a:buFont typeface="Arial" panose="020B0604020202020204" pitchFamily="34" charset="0"/>
              <a:buChar char="•"/>
              <a:defRPr/>
            </a:pPr>
            <a:endParaRPr lang="fr-FR" sz="800" dirty="0">
              <a:solidFill>
                <a:srgbClr val="646B86">
                  <a:lumMod val="75000"/>
                </a:srgbClr>
              </a:solidFill>
              <a:latin typeface="Calibri" pitchFamily="34" charset="0"/>
              <a:sym typeface="Arial"/>
            </a:endParaRPr>
          </a:p>
          <a:p>
            <a:pPr marL="285750" indent="-285750" eaLnBrk="1" fontAlgn="auto" hangingPunct="1">
              <a:spcAft>
                <a:spcPts val="0"/>
              </a:spcAft>
              <a:buClr>
                <a:srgbClr val="D16349"/>
              </a:buClr>
              <a:buFont typeface="Arial" panose="020B0604020202020204" pitchFamily="34" charset="0"/>
              <a:buChar char="•"/>
              <a:defRPr/>
            </a:pPr>
            <a:r>
              <a:rPr lang="fr-FR" sz="1500" dirty="0">
                <a:solidFill>
                  <a:srgbClr val="646B86">
                    <a:lumMod val="75000"/>
                  </a:srgbClr>
                </a:solidFill>
                <a:latin typeface="Calibri" pitchFamily="34" charset="0"/>
                <a:sym typeface="Arial"/>
              </a:rPr>
              <a:t>Appréhender différentes techniques d’animation et outils pédagogiques</a:t>
            </a:r>
          </a:p>
          <a:p>
            <a:pPr marL="285750" indent="-285750" eaLnBrk="1" fontAlgn="auto" hangingPunct="1">
              <a:spcAft>
                <a:spcPts val="0"/>
              </a:spcAft>
              <a:buClr>
                <a:srgbClr val="D16349"/>
              </a:buClr>
              <a:buFont typeface="Arial" panose="020B0604020202020204" pitchFamily="34" charset="0"/>
              <a:buChar char="•"/>
              <a:defRPr/>
            </a:pPr>
            <a:endParaRPr lang="fr-FR" sz="800" dirty="0">
              <a:solidFill>
                <a:srgbClr val="646B86">
                  <a:lumMod val="75000"/>
                </a:srgbClr>
              </a:solidFill>
              <a:latin typeface="Calibri" pitchFamily="34" charset="0"/>
              <a:sym typeface="Arial"/>
            </a:endParaRPr>
          </a:p>
          <a:p>
            <a:pPr marL="285750" indent="-285750" eaLnBrk="1" fontAlgn="auto" hangingPunct="1">
              <a:spcAft>
                <a:spcPts val="0"/>
              </a:spcAft>
              <a:buClr>
                <a:srgbClr val="D16349"/>
              </a:buClr>
              <a:buFont typeface="Arial" panose="020B0604020202020204" pitchFamily="34" charset="0"/>
              <a:buChar char="•"/>
              <a:defRPr/>
            </a:pPr>
            <a:r>
              <a:rPr lang="fr-FR" sz="1500" dirty="0">
                <a:solidFill>
                  <a:srgbClr val="646B86">
                    <a:lumMod val="75000"/>
                  </a:srgbClr>
                </a:solidFill>
                <a:latin typeface="Calibri" pitchFamily="34" charset="0"/>
                <a:sym typeface="Arial"/>
              </a:rPr>
              <a:t>Choisir des modalités d’évaluation pour chaque séquence</a:t>
            </a:r>
          </a:p>
          <a:p>
            <a:pPr marL="285750" indent="-285750" eaLnBrk="1" fontAlgn="auto" hangingPunct="1">
              <a:spcAft>
                <a:spcPts val="0"/>
              </a:spcAft>
              <a:buClr>
                <a:srgbClr val="D16349"/>
              </a:buClr>
              <a:buFont typeface="Arial" panose="020B0604020202020204" pitchFamily="34" charset="0"/>
              <a:buChar char="•"/>
              <a:defRPr/>
            </a:pPr>
            <a:endParaRPr lang="fr-FR" sz="800" dirty="0">
              <a:solidFill>
                <a:srgbClr val="646B86">
                  <a:lumMod val="75000"/>
                </a:srgbClr>
              </a:solidFill>
              <a:latin typeface="Calibri" pitchFamily="34" charset="0"/>
              <a:sym typeface="Arial"/>
            </a:endParaRPr>
          </a:p>
          <a:p>
            <a:pPr marL="285750" indent="-285750" eaLnBrk="1" fontAlgn="auto" hangingPunct="1">
              <a:spcAft>
                <a:spcPts val="0"/>
              </a:spcAft>
              <a:buClr>
                <a:srgbClr val="D16349"/>
              </a:buClr>
              <a:buFont typeface="Arial" panose="020B0604020202020204" pitchFamily="34" charset="0"/>
              <a:buChar char="•"/>
              <a:defRPr/>
            </a:pPr>
            <a:r>
              <a:rPr lang="fr-FR" sz="1500" dirty="0">
                <a:solidFill>
                  <a:srgbClr val="646B86">
                    <a:lumMod val="75000"/>
                  </a:srgbClr>
                </a:solidFill>
                <a:latin typeface="Calibri" pitchFamily="34" charset="0"/>
                <a:sym typeface="Arial"/>
              </a:rPr>
              <a:t>Construire, animer et évaluer une séance d’animation collective</a:t>
            </a:r>
          </a:p>
        </p:txBody>
      </p:sp>
      <p:pic>
        <p:nvPicPr>
          <p:cNvPr id="5" name="Image 4">
            <a:extLst>
              <a:ext uri="{FF2B5EF4-FFF2-40B4-BE49-F238E27FC236}">
                <a16:creationId xmlns:a16="http://schemas.microsoft.com/office/drawing/2014/main" id="{88ED4F8D-007E-43E7-9E26-034A4C1DB067}"/>
              </a:ext>
            </a:extLst>
          </p:cNvPr>
          <p:cNvPicPr>
            <a:picLocks noChangeAspect="1"/>
          </p:cNvPicPr>
          <p:nvPr/>
        </p:nvPicPr>
        <p:blipFill>
          <a:blip r:embed="rId4"/>
          <a:stretch>
            <a:fillRect/>
          </a:stretch>
        </p:blipFill>
        <p:spPr>
          <a:xfrm>
            <a:off x="14604" y="1340768"/>
            <a:ext cx="1640416" cy="1114162"/>
          </a:xfrm>
          <a:prstGeom prst="rect">
            <a:avLst/>
          </a:prstGeom>
        </p:spPr>
      </p:pic>
    </p:spTree>
    <p:extLst>
      <p:ext uri="{BB962C8B-B14F-4D97-AF65-F5344CB8AC3E}">
        <p14:creationId xmlns:p14="http://schemas.microsoft.com/office/powerpoint/2010/main" val="26922093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16563-659A-B8EC-BF75-F2E922D18D0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DCAFF1F-854A-CEAA-118E-F8B3D828270D}"/>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B7904754-033E-0CC7-DC3B-688599A597B8}"/>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COMMENT ?</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6" name="Image 5">
            <a:extLst>
              <a:ext uri="{FF2B5EF4-FFF2-40B4-BE49-F238E27FC236}">
                <a16:creationId xmlns:a16="http://schemas.microsoft.com/office/drawing/2014/main" id="{16FD77D6-A785-3B8E-144E-100B4E50D264}"/>
              </a:ext>
            </a:extLst>
          </p:cNvPr>
          <p:cNvPicPr>
            <a:picLocks noChangeAspect="1"/>
          </p:cNvPicPr>
          <p:nvPr/>
        </p:nvPicPr>
        <p:blipFill>
          <a:blip r:embed="rId4"/>
          <a:stretch>
            <a:fillRect/>
          </a:stretch>
        </p:blipFill>
        <p:spPr>
          <a:xfrm>
            <a:off x="7274908" y="188640"/>
            <a:ext cx="1758851" cy="1799753"/>
          </a:xfrm>
          <a:prstGeom prst="rect">
            <a:avLst/>
          </a:prstGeom>
        </p:spPr>
      </p:pic>
      <p:pic>
        <p:nvPicPr>
          <p:cNvPr id="4" name="Picture 2">
            <a:extLst>
              <a:ext uri="{FF2B5EF4-FFF2-40B4-BE49-F238E27FC236}">
                <a16:creationId xmlns:a16="http://schemas.microsoft.com/office/drawing/2014/main" id="{FAEEE978-AAAF-15CE-1D77-5CCA011CE0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7523" y="1753115"/>
            <a:ext cx="4868954" cy="4665610"/>
          </a:xfrm>
          <a:prstGeom prst="rect">
            <a:avLst/>
          </a:prstGeom>
          <a:noFill/>
          <a:ln w="9525">
            <a:noFill/>
            <a:miter lim="800000"/>
            <a:headEnd/>
            <a:tailEnd/>
          </a:ln>
        </p:spPr>
      </p:pic>
    </p:spTree>
    <p:extLst>
      <p:ext uri="{BB962C8B-B14F-4D97-AF65-F5344CB8AC3E}">
        <p14:creationId xmlns:p14="http://schemas.microsoft.com/office/powerpoint/2010/main" val="282082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8DE54-916D-5394-F2A9-92BD7E22547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D0D589F9-9AF1-FC21-C3B9-8AB53FFBCCC9}"/>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B60D7236-7A9F-EB76-F365-491F7E3AE4C1}"/>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COMMENT ?</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6" name="Image 5">
            <a:extLst>
              <a:ext uri="{FF2B5EF4-FFF2-40B4-BE49-F238E27FC236}">
                <a16:creationId xmlns:a16="http://schemas.microsoft.com/office/drawing/2014/main" id="{3ADFC1BC-2117-27A7-2712-9B972F106167}"/>
              </a:ext>
            </a:extLst>
          </p:cNvPr>
          <p:cNvPicPr>
            <a:picLocks noChangeAspect="1"/>
          </p:cNvPicPr>
          <p:nvPr/>
        </p:nvPicPr>
        <p:blipFill>
          <a:blip r:embed="rId4"/>
          <a:stretch>
            <a:fillRect/>
          </a:stretch>
        </p:blipFill>
        <p:spPr>
          <a:xfrm>
            <a:off x="7274908" y="188640"/>
            <a:ext cx="1758851" cy="1799753"/>
          </a:xfrm>
          <a:prstGeom prst="rect">
            <a:avLst/>
          </a:prstGeom>
        </p:spPr>
      </p:pic>
      <p:sp>
        <p:nvSpPr>
          <p:cNvPr id="4" name="Rectangle 3">
            <a:extLst>
              <a:ext uri="{FF2B5EF4-FFF2-40B4-BE49-F238E27FC236}">
                <a16:creationId xmlns:a16="http://schemas.microsoft.com/office/drawing/2014/main" id="{3E6A2C97-C1F2-9455-864B-7FAD2C87C282}"/>
              </a:ext>
            </a:extLst>
          </p:cNvPr>
          <p:cNvSpPr txBox="1">
            <a:spLocks noChangeArrowheads="1"/>
          </p:cNvSpPr>
          <p:nvPr/>
        </p:nvSpPr>
        <p:spPr>
          <a:xfrm>
            <a:off x="395536" y="1782377"/>
            <a:ext cx="8062912" cy="4995862"/>
          </a:xfrm>
          <a:prstGeom prst="rect">
            <a:avLst/>
          </a:prstGeom>
        </p:spPr>
        <p:txBody>
          <a:bodyPr>
            <a:normAutofit fontScale="92500"/>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74320" indent="-274320" algn="just" fontAlgn="auto">
              <a:spcAft>
                <a:spcPts val="0"/>
              </a:spcAft>
              <a:defRPr/>
            </a:pPr>
            <a:r>
              <a:rPr lang="fr-FR" sz="2800" b="1" u="sng" dirty="0">
                <a:solidFill>
                  <a:srgbClr val="00B050"/>
                </a:solidFill>
                <a:effectLst>
                  <a:outerShdw blurRad="38100" dist="38100" dir="2700000" algn="tl">
                    <a:srgbClr val="C0C0C0"/>
                  </a:outerShdw>
                </a:effectLst>
                <a:latin typeface="Calibri" pitchFamily="34" charset="0"/>
                <a:cs typeface="Calibri" pitchFamily="34" charset="0"/>
              </a:rPr>
              <a:t>Les indicateurs</a:t>
            </a:r>
            <a:r>
              <a:rPr lang="fr-FR" sz="2800" b="1" dirty="0">
                <a:solidFill>
                  <a:srgbClr val="00B050"/>
                </a:solidFill>
                <a:effectLst>
                  <a:outerShdw blurRad="38100" dist="38100" dir="2700000" algn="tl">
                    <a:srgbClr val="C0C0C0"/>
                  </a:outerShdw>
                </a:effectLst>
                <a:latin typeface="Calibri" pitchFamily="34" charset="0"/>
                <a:cs typeface="Calibri" pitchFamily="34" charset="0"/>
              </a:rPr>
              <a:t> :</a:t>
            </a:r>
            <a:r>
              <a:rPr lang="fr-FR" sz="2800" b="1" dirty="0">
                <a:solidFill>
                  <a:srgbClr val="00B050"/>
                </a:solidFill>
                <a:latin typeface="Calibri" pitchFamily="34" charset="0"/>
                <a:cs typeface="Calibri" pitchFamily="34" charset="0"/>
              </a:rPr>
              <a:t> </a:t>
            </a:r>
            <a:r>
              <a:rPr lang="fr-FR" dirty="0">
                <a:latin typeface="Calibri" pitchFamily="34" charset="0"/>
                <a:cs typeface="Calibri" pitchFamily="34" charset="0"/>
              </a:rPr>
              <a:t>ce sont les instruments de mesure qui donnent de l’information, qui aident à mesurer un changement.</a:t>
            </a:r>
          </a:p>
          <a:p>
            <a:pPr marL="274320" indent="-274320" algn="just" fontAlgn="auto">
              <a:spcAft>
                <a:spcPts val="0"/>
              </a:spcAft>
              <a:defRPr/>
            </a:pPr>
            <a:endParaRPr lang="fr-FR" dirty="0">
              <a:latin typeface="Calibri" pitchFamily="34" charset="0"/>
              <a:cs typeface="Calibri" pitchFamily="34" charset="0"/>
            </a:endParaRPr>
          </a:p>
          <a:p>
            <a:pPr algn="just" fontAlgn="auto">
              <a:spcAft>
                <a:spcPts val="0"/>
              </a:spcAft>
              <a:defRPr/>
            </a:pPr>
            <a:r>
              <a:rPr lang="fr-FR" dirty="0">
                <a:latin typeface="Calibri" pitchFamily="34" charset="0"/>
                <a:cs typeface="Calibri" pitchFamily="34" charset="0"/>
              </a:rPr>
              <a:t>C’est une « unité de mesure » du critère</a:t>
            </a:r>
          </a:p>
          <a:p>
            <a:pPr algn="just" fontAlgn="auto">
              <a:spcAft>
                <a:spcPts val="0"/>
              </a:spcAft>
              <a:defRPr/>
            </a:pPr>
            <a:r>
              <a:rPr lang="fr-FR" dirty="0">
                <a:latin typeface="Calibri" pitchFamily="34" charset="0"/>
                <a:cs typeface="Calibri" pitchFamily="34" charset="0"/>
              </a:rPr>
              <a:t>Ils sont mesurables, concrets et constituent les données que l‘on va recueillir. Ils sont quantitatifs et qualitatifs.</a:t>
            </a:r>
          </a:p>
          <a:p>
            <a:pPr algn="just" fontAlgn="auto">
              <a:spcAft>
                <a:spcPts val="0"/>
              </a:spcAft>
              <a:defRPr/>
            </a:pPr>
            <a:endParaRPr lang="fr-FR" dirty="0">
              <a:latin typeface="Calibri" pitchFamily="34" charset="0"/>
              <a:cs typeface="Calibri" pitchFamily="34" charset="0"/>
            </a:endParaRPr>
          </a:p>
          <a:p>
            <a:pPr algn="just" fontAlgn="auto">
              <a:spcAft>
                <a:spcPts val="0"/>
              </a:spcAft>
              <a:defRPr/>
            </a:pPr>
            <a:r>
              <a:rPr lang="fr-FR" dirty="0">
                <a:latin typeface="Calibri" pitchFamily="34" charset="0"/>
                <a:cs typeface="Calibri" pitchFamily="34" charset="0"/>
              </a:rPr>
              <a:t>Quels sont les résultats attendus en termes de changement de comportements?</a:t>
            </a:r>
          </a:p>
          <a:p>
            <a:pPr algn="just" fontAlgn="auto">
              <a:spcAft>
                <a:spcPts val="0"/>
              </a:spcAft>
              <a:defRPr/>
            </a:pPr>
            <a:r>
              <a:rPr lang="fr-FR" dirty="0">
                <a:latin typeface="Calibri" pitchFamily="34" charset="0"/>
                <a:cs typeface="Calibri" pitchFamily="34" charset="0"/>
              </a:rPr>
              <a:t>Les représentations ont-elles évolué conformément à ce qui était attendu ?</a:t>
            </a:r>
          </a:p>
          <a:p>
            <a:pPr algn="just" fontAlgn="auto">
              <a:spcAft>
                <a:spcPts val="0"/>
              </a:spcAft>
              <a:defRPr/>
            </a:pPr>
            <a:r>
              <a:rPr lang="fr-FR" dirty="0">
                <a:latin typeface="Calibri" pitchFamily="34" charset="0"/>
                <a:cs typeface="Calibri" pitchFamily="34" charset="0"/>
              </a:rPr>
              <a:t>Quelles sont les modifications sur l’environnement proche au regard de ce qui était attendu ?</a:t>
            </a:r>
          </a:p>
          <a:p>
            <a:pPr fontAlgn="auto">
              <a:spcAft>
                <a:spcPts val="0"/>
              </a:spcAft>
              <a:defRPr/>
            </a:pPr>
            <a:endParaRPr lang="fr-FR" dirty="0">
              <a:latin typeface="Calibri" pitchFamily="34" charset="0"/>
              <a:cs typeface="Calibri" pitchFamily="34" charset="0"/>
            </a:endParaRPr>
          </a:p>
        </p:txBody>
      </p:sp>
    </p:spTree>
    <p:extLst>
      <p:ext uri="{BB962C8B-B14F-4D97-AF65-F5344CB8AC3E}">
        <p14:creationId xmlns:p14="http://schemas.microsoft.com/office/powerpoint/2010/main" val="28818382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DC11D-4A86-1737-0F83-B04934C9E05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ABFB8D4D-74AD-04C5-20E9-54EC71093D0B}"/>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F2836C74-9B22-3F47-4703-2AF9F18893DC}"/>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Objectifs spécifiques</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6" name="Picture 2">
            <a:extLst>
              <a:ext uri="{FF2B5EF4-FFF2-40B4-BE49-F238E27FC236}">
                <a16:creationId xmlns:a16="http://schemas.microsoft.com/office/drawing/2014/main" id="{36B25461-C0FA-5614-7E01-8B6E60C3774D}"/>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63688" y="1418404"/>
            <a:ext cx="6238439" cy="5301208"/>
          </a:xfrm>
          <a:prstGeom prst="rect">
            <a:avLst/>
          </a:prstGeom>
          <a:noFill/>
          <a:ln w="9525">
            <a:noFill/>
            <a:miter lim="800000"/>
            <a:headEnd/>
            <a:tailEnd/>
          </a:ln>
        </p:spPr>
      </p:pic>
    </p:spTree>
    <p:extLst>
      <p:ext uri="{BB962C8B-B14F-4D97-AF65-F5344CB8AC3E}">
        <p14:creationId xmlns:p14="http://schemas.microsoft.com/office/powerpoint/2010/main" val="346446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FEE47-D0C4-2F75-C798-C13E3CF9F94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58CF5B04-0B61-FEC1-0A01-64809A792D7A}"/>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DD7A537D-FE91-AAAB-C9D8-848AC1B822FB}"/>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COMMENT ?</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6" name="Image 5">
            <a:extLst>
              <a:ext uri="{FF2B5EF4-FFF2-40B4-BE49-F238E27FC236}">
                <a16:creationId xmlns:a16="http://schemas.microsoft.com/office/drawing/2014/main" id="{D7CEE3BD-EC94-078B-3517-97FE59CF0633}"/>
              </a:ext>
            </a:extLst>
          </p:cNvPr>
          <p:cNvPicPr>
            <a:picLocks noChangeAspect="1"/>
          </p:cNvPicPr>
          <p:nvPr/>
        </p:nvPicPr>
        <p:blipFill>
          <a:blip r:embed="rId4"/>
          <a:stretch>
            <a:fillRect/>
          </a:stretch>
        </p:blipFill>
        <p:spPr>
          <a:xfrm>
            <a:off x="7274908" y="188640"/>
            <a:ext cx="1758851" cy="1799753"/>
          </a:xfrm>
          <a:prstGeom prst="rect">
            <a:avLst/>
          </a:prstGeom>
        </p:spPr>
      </p:pic>
      <p:pic>
        <p:nvPicPr>
          <p:cNvPr id="5" name="Picture 3">
            <a:extLst>
              <a:ext uri="{FF2B5EF4-FFF2-40B4-BE49-F238E27FC236}">
                <a16:creationId xmlns:a16="http://schemas.microsoft.com/office/drawing/2014/main" id="{28284547-AA17-14B3-6D9A-36AC9AFFF7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1892868"/>
            <a:ext cx="4467347" cy="4258317"/>
          </a:xfrm>
          <a:prstGeom prst="rect">
            <a:avLst/>
          </a:prstGeom>
          <a:noFill/>
          <a:ln w="9525">
            <a:noFill/>
            <a:miter lim="800000"/>
            <a:headEnd/>
            <a:tailEnd/>
          </a:ln>
        </p:spPr>
      </p:pic>
    </p:spTree>
    <p:extLst>
      <p:ext uri="{BB962C8B-B14F-4D97-AF65-F5344CB8AC3E}">
        <p14:creationId xmlns:p14="http://schemas.microsoft.com/office/powerpoint/2010/main" val="323739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4E2DF-7C6B-9173-B135-4F06B2E65943}"/>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D934E1B7-9A22-D023-1893-FAAF7175C779}"/>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12535122-7CAD-8229-B92A-9A4EAF5DAAD8}"/>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EN RESUME…</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6" name="Image 5">
            <a:extLst>
              <a:ext uri="{FF2B5EF4-FFF2-40B4-BE49-F238E27FC236}">
                <a16:creationId xmlns:a16="http://schemas.microsoft.com/office/drawing/2014/main" id="{AF3BEC97-D80B-A487-A99F-F44B022C77AA}"/>
              </a:ext>
            </a:extLst>
          </p:cNvPr>
          <p:cNvPicPr>
            <a:picLocks noChangeAspect="1"/>
          </p:cNvPicPr>
          <p:nvPr/>
        </p:nvPicPr>
        <p:blipFill>
          <a:blip r:embed="rId4"/>
          <a:stretch>
            <a:fillRect/>
          </a:stretch>
        </p:blipFill>
        <p:spPr>
          <a:xfrm>
            <a:off x="7274908" y="188640"/>
            <a:ext cx="1758851" cy="1799753"/>
          </a:xfrm>
          <a:prstGeom prst="rect">
            <a:avLst/>
          </a:prstGeom>
        </p:spPr>
      </p:pic>
      <p:pic>
        <p:nvPicPr>
          <p:cNvPr id="4" name="Image 3">
            <a:extLst>
              <a:ext uri="{FF2B5EF4-FFF2-40B4-BE49-F238E27FC236}">
                <a16:creationId xmlns:a16="http://schemas.microsoft.com/office/drawing/2014/main" id="{A049D773-6068-7355-0775-34F24A375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600" y="1968608"/>
            <a:ext cx="6696744" cy="4801640"/>
          </a:xfrm>
          <a:prstGeom prst="rect">
            <a:avLst/>
          </a:prstGeom>
        </p:spPr>
      </p:pic>
    </p:spTree>
    <p:extLst>
      <p:ext uri="{BB962C8B-B14F-4D97-AF65-F5344CB8AC3E}">
        <p14:creationId xmlns:p14="http://schemas.microsoft.com/office/powerpoint/2010/main" val="27579314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ABA1C-08B5-66CF-90E3-B90760013A3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3976677-3C95-7AC1-CC50-5A8D8545EED4}"/>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3B9902C4-C286-4EE8-5765-CF88ED8DB95B}"/>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OUTILS D’EVALUATION</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graphicFrame>
        <p:nvGraphicFramePr>
          <p:cNvPr id="5" name="Espace réservé du contenu 3">
            <a:extLst>
              <a:ext uri="{FF2B5EF4-FFF2-40B4-BE49-F238E27FC236}">
                <a16:creationId xmlns:a16="http://schemas.microsoft.com/office/drawing/2014/main" id="{39028B4C-6C86-0D38-5E06-D899EE455312}"/>
              </a:ext>
            </a:extLst>
          </p:cNvPr>
          <p:cNvGraphicFramePr>
            <a:graphicFrameLocks/>
          </p:cNvGraphicFramePr>
          <p:nvPr>
            <p:extLst>
              <p:ext uri="{D42A27DB-BD31-4B8C-83A1-F6EECF244321}">
                <p14:modId xmlns:p14="http://schemas.microsoft.com/office/powerpoint/2010/main" val="3106058668"/>
              </p:ext>
            </p:extLst>
          </p:nvPr>
        </p:nvGraphicFramePr>
        <p:xfrm>
          <a:off x="395536" y="2189643"/>
          <a:ext cx="8179363" cy="4479717"/>
        </p:xfrm>
        <a:graphic>
          <a:graphicData uri="http://schemas.openxmlformats.org/drawingml/2006/table">
            <a:tbl>
              <a:tblPr firstRow="1" bandRow="1"/>
              <a:tblGrid>
                <a:gridCol w="1849318">
                  <a:extLst>
                    <a:ext uri="{9D8B030D-6E8A-4147-A177-3AD203B41FA5}">
                      <a16:colId xmlns:a16="http://schemas.microsoft.com/office/drawing/2014/main" val="20000"/>
                    </a:ext>
                  </a:extLst>
                </a:gridCol>
                <a:gridCol w="2183336">
                  <a:extLst>
                    <a:ext uri="{9D8B030D-6E8A-4147-A177-3AD203B41FA5}">
                      <a16:colId xmlns:a16="http://schemas.microsoft.com/office/drawing/2014/main" val="20001"/>
                    </a:ext>
                  </a:extLst>
                </a:gridCol>
                <a:gridCol w="4146709">
                  <a:extLst>
                    <a:ext uri="{9D8B030D-6E8A-4147-A177-3AD203B41FA5}">
                      <a16:colId xmlns:a16="http://schemas.microsoft.com/office/drawing/2014/main" val="20002"/>
                    </a:ext>
                  </a:extLst>
                </a:gridCol>
              </a:tblGrid>
              <a:tr h="323123">
                <a:tc>
                  <a:txBody>
                    <a:bodyPr/>
                    <a:lstStyle>
                      <a:lvl1pPr marL="0" algn="l" rtl="0" eaLnBrk="1" latinLnBrk="0" hangingPunct="1">
                        <a:defRPr kumimoji="0" b="1" kern="1200">
                          <a:solidFill>
                            <a:schemeClr val="lt1"/>
                          </a:solidFill>
                          <a:latin typeface="Gill Sans MT"/>
                        </a:defRPr>
                      </a:lvl1pPr>
                      <a:lvl2pPr marL="457200" algn="l" rtl="0" eaLnBrk="1" latinLnBrk="0" hangingPunct="1">
                        <a:defRPr kumimoji="0" b="1" kern="1200">
                          <a:solidFill>
                            <a:schemeClr val="lt1"/>
                          </a:solidFill>
                          <a:latin typeface="Gill Sans MT"/>
                        </a:defRPr>
                      </a:lvl2pPr>
                      <a:lvl3pPr marL="914400" algn="l" rtl="0" eaLnBrk="1" latinLnBrk="0" hangingPunct="1">
                        <a:defRPr kumimoji="0" b="1" kern="1200">
                          <a:solidFill>
                            <a:schemeClr val="lt1"/>
                          </a:solidFill>
                          <a:latin typeface="Gill Sans MT"/>
                        </a:defRPr>
                      </a:lvl3pPr>
                      <a:lvl4pPr marL="1371600" algn="l" rtl="0" eaLnBrk="1" latinLnBrk="0" hangingPunct="1">
                        <a:defRPr kumimoji="0" b="1" kern="1200">
                          <a:solidFill>
                            <a:schemeClr val="lt1"/>
                          </a:solidFill>
                          <a:latin typeface="Gill Sans MT"/>
                        </a:defRPr>
                      </a:lvl4pPr>
                      <a:lvl5pPr marL="1828800" algn="l" rtl="0" eaLnBrk="1" latinLnBrk="0" hangingPunct="1">
                        <a:defRPr kumimoji="0" b="1" kern="1200">
                          <a:solidFill>
                            <a:schemeClr val="lt1"/>
                          </a:solidFill>
                          <a:latin typeface="Gill Sans MT"/>
                        </a:defRPr>
                      </a:lvl5pPr>
                      <a:lvl6pPr marL="2286000" algn="l" rtl="0" eaLnBrk="1" latinLnBrk="0" hangingPunct="1">
                        <a:defRPr kumimoji="0" b="1" kern="1200">
                          <a:solidFill>
                            <a:schemeClr val="lt1"/>
                          </a:solidFill>
                          <a:latin typeface="Gill Sans MT"/>
                        </a:defRPr>
                      </a:lvl6pPr>
                      <a:lvl7pPr marL="2743200" algn="l" rtl="0" eaLnBrk="1" latinLnBrk="0" hangingPunct="1">
                        <a:defRPr kumimoji="0" b="1" kern="1200">
                          <a:solidFill>
                            <a:schemeClr val="lt1"/>
                          </a:solidFill>
                          <a:latin typeface="Gill Sans MT"/>
                        </a:defRPr>
                      </a:lvl7pPr>
                      <a:lvl8pPr marL="3200400" algn="l" rtl="0" eaLnBrk="1" latinLnBrk="0" hangingPunct="1">
                        <a:defRPr kumimoji="0" b="1" kern="1200">
                          <a:solidFill>
                            <a:schemeClr val="lt1"/>
                          </a:solidFill>
                          <a:latin typeface="Gill Sans MT"/>
                        </a:defRPr>
                      </a:lvl8pPr>
                      <a:lvl9pPr marL="3657600" algn="l" rtl="0" eaLnBrk="1" latinLnBrk="0" hangingPunct="1">
                        <a:defRPr kumimoji="0" b="1" kern="1200">
                          <a:solidFill>
                            <a:schemeClr val="lt1"/>
                          </a:solidFill>
                          <a:latin typeface="Gill Sans MT"/>
                        </a:defRPr>
                      </a:lvl9pPr>
                    </a:lstStyle>
                    <a:p>
                      <a:pPr algn="ctr"/>
                      <a:r>
                        <a:rPr lang="fr-FR" sz="1400"/>
                        <a:t>Méthodes</a:t>
                      </a:r>
                      <a:endParaRPr lang="fr-FR" sz="1400">
                        <a:latin typeface="Calibri" panose="020F0502020204030204" pitchFamily="34" charset="0"/>
                        <a:cs typeface="Calibri" panose="020F0502020204030204" pitchFamily="34" charset="0"/>
                      </a:endParaRPr>
                    </a:p>
                  </a:txBody>
                  <a:tcPr marL="91435" marR="91435" marT="45723" marB="4572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B592"/>
                    </a:solidFill>
                  </a:tcPr>
                </a:tc>
                <a:tc>
                  <a:txBody>
                    <a:bodyPr/>
                    <a:lstStyle>
                      <a:lvl1pPr marL="0" algn="l" rtl="0" eaLnBrk="1" latinLnBrk="0" hangingPunct="1">
                        <a:defRPr kumimoji="0" b="1" kern="1200">
                          <a:solidFill>
                            <a:schemeClr val="lt1"/>
                          </a:solidFill>
                          <a:latin typeface="Gill Sans MT"/>
                        </a:defRPr>
                      </a:lvl1pPr>
                      <a:lvl2pPr marL="457200" algn="l" rtl="0" eaLnBrk="1" latinLnBrk="0" hangingPunct="1">
                        <a:defRPr kumimoji="0" b="1" kern="1200">
                          <a:solidFill>
                            <a:schemeClr val="lt1"/>
                          </a:solidFill>
                          <a:latin typeface="Gill Sans MT"/>
                        </a:defRPr>
                      </a:lvl2pPr>
                      <a:lvl3pPr marL="914400" algn="l" rtl="0" eaLnBrk="1" latinLnBrk="0" hangingPunct="1">
                        <a:defRPr kumimoji="0" b="1" kern="1200">
                          <a:solidFill>
                            <a:schemeClr val="lt1"/>
                          </a:solidFill>
                          <a:latin typeface="Gill Sans MT"/>
                        </a:defRPr>
                      </a:lvl3pPr>
                      <a:lvl4pPr marL="1371600" algn="l" rtl="0" eaLnBrk="1" latinLnBrk="0" hangingPunct="1">
                        <a:defRPr kumimoji="0" b="1" kern="1200">
                          <a:solidFill>
                            <a:schemeClr val="lt1"/>
                          </a:solidFill>
                          <a:latin typeface="Gill Sans MT"/>
                        </a:defRPr>
                      </a:lvl4pPr>
                      <a:lvl5pPr marL="1828800" algn="l" rtl="0" eaLnBrk="1" latinLnBrk="0" hangingPunct="1">
                        <a:defRPr kumimoji="0" b="1" kern="1200">
                          <a:solidFill>
                            <a:schemeClr val="lt1"/>
                          </a:solidFill>
                          <a:latin typeface="Gill Sans MT"/>
                        </a:defRPr>
                      </a:lvl5pPr>
                      <a:lvl6pPr marL="2286000" algn="l" rtl="0" eaLnBrk="1" latinLnBrk="0" hangingPunct="1">
                        <a:defRPr kumimoji="0" b="1" kern="1200">
                          <a:solidFill>
                            <a:schemeClr val="lt1"/>
                          </a:solidFill>
                          <a:latin typeface="Gill Sans MT"/>
                        </a:defRPr>
                      </a:lvl6pPr>
                      <a:lvl7pPr marL="2743200" algn="l" rtl="0" eaLnBrk="1" latinLnBrk="0" hangingPunct="1">
                        <a:defRPr kumimoji="0" b="1" kern="1200">
                          <a:solidFill>
                            <a:schemeClr val="lt1"/>
                          </a:solidFill>
                          <a:latin typeface="Gill Sans MT"/>
                        </a:defRPr>
                      </a:lvl7pPr>
                      <a:lvl8pPr marL="3200400" algn="l" rtl="0" eaLnBrk="1" latinLnBrk="0" hangingPunct="1">
                        <a:defRPr kumimoji="0" b="1" kern="1200">
                          <a:solidFill>
                            <a:schemeClr val="lt1"/>
                          </a:solidFill>
                          <a:latin typeface="Gill Sans MT"/>
                        </a:defRPr>
                      </a:lvl8pPr>
                      <a:lvl9pPr marL="3657600" algn="l" rtl="0" eaLnBrk="1" latinLnBrk="0" hangingPunct="1">
                        <a:defRPr kumimoji="0" b="1" kern="1200">
                          <a:solidFill>
                            <a:schemeClr val="lt1"/>
                          </a:solidFill>
                          <a:latin typeface="Gill Sans MT"/>
                        </a:defRPr>
                      </a:lvl9pPr>
                    </a:lstStyle>
                    <a:p>
                      <a:pPr algn="ctr"/>
                      <a:r>
                        <a:rPr lang="fr-FR" sz="1400" dirty="0"/>
                        <a:t>Outils</a:t>
                      </a:r>
                      <a:endParaRPr lang="fr-FR" sz="1400" dirty="0">
                        <a:latin typeface="Calibri" panose="020F0502020204030204" pitchFamily="34" charset="0"/>
                        <a:cs typeface="Calibri" panose="020F0502020204030204" pitchFamily="34" charset="0"/>
                      </a:endParaRPr>
                    </a:p>
                  </a:txBody>
                  <a:tcPr marL="91435" marR="91435" marT="45723" marB="4572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B592"/>
                    </a:solidFill>
                  </a:tcPr>
                </a:tc>
                <a:tc>
                  <a:txBody>
                    <a:bodyPr/>
                    <a:lstStyle>
                      <a:lvl1pPr marL="0" algn="l" rtl="0" eaLnBrk="1" latinLnBrk="0" hangingPunct="1">
                        <a:defRPr kumimoji="0" b="1" kern="1200">
                          <a:solidFill>
                            <a:schemeClr val="lt1"/>
                          </a:solidFill>
                          <a:latin typeface="Gill Sans MT"/>
                        </a:defRPr>
                      </a:lvl1pPr>
                      <a:lvl2pPr marL="457200" algn="l" rtl="0" eaLnBrk="1" latinLnBrk="0" hangingPunct="1">
                        <a:defRPr kumimoji="0" b="1" kern="1200">
                          <a:solidFill>
                            <a:schemeClr val="lt1"/>
                          </a:solidFill>
                          <a:latin typeface="Gill Sans MT"/>
                        </a:defRPr>
                      </a:lvl2pPr>
                      <a:lvl3pPr marL="914400" algn="l" rtl="0" eaLnBrk="1" latinLnBrk="0" hangingPunct="1">
                        <a:defRPr kumimoji="0" b="1" kern="1200">
                          <a:solidFill>
                            <a:schemeClr val="lt1"/>
                          </a:solidFill>
                          <a:latin typeface="Gill Sans MT"/>
                        </a:defRPr>
                      </a:lvl3pPr>
                      <a:lvl4pPr marL="1371600" algn="l" rtl="0" eaLnBrk="1" latinLnBrk="0" hangingPunct="1">
                        <a:defRPr kumimoji="0" b="1" kern="1200">
                          <a:solidFill>
                            <a:schemeClr val="lt1"/>
                          </a:solidFill>
                          <a:latin typeface="Gill Sans MT"/>
                        </a:defRPr>
                      </a:lvl4pPr>
                      <a:lvl5pPr marL="1828800" algn="l" rtl="0" eaLnBrk="1" latinLnBrk="0" hangingPunct="1">
                        <a:defRPr kumimoji="0" b="1" kern="1200">
                          <a:solidFill>
                            <a:schemeClr val="lt1"/>
                          </a:solidFill>
                          <a:latin typeface="Gill Sans MT"/>
                        </a:defRPr>
                      </a:lvl5pPr>
                      <a:lvl6pPr marL="2286000" algn="l" rtl="0" eaLnBrk="1" latinLnBrk="0" hangingPunct="1">
                        <a:defRPr kumimoji="0" b="1" kern="1200">
                          <a:solidFill>
                            <a:schemeClr val="lt1"/>
                          </a:solidFill>
                          <a:latin typeface="Gill Sans MT"/>
                        </a:defRPr>
                      </a:lvl6pPr>
                      <a:lvl7pPr marL="2743200" algn="l" rtl="0" eaLnBrk="1" latinLnBrk="0" hangingPunct="1">
                        <a:defRPr kumimoji="0" b="1" kern="1200">
                          <a:solidFill>
                            <a:schemeClr val="lt1"/>
                          </a:solidFill>
                          <a:latin typeface="Gill Sans MT"/>
                        </a:defRPr>
                      </a:lvl7pPr>
                      <a:lvl8pPr marL="3200400" algn="l" rtl="0" eaLnBrk="1" latinLnBrk="0" hangingPunct="1">
                        <a:defRPr kumimoji="0" b="1" kern="1200">
                          <a:solidFill>
                            <a:schemeClr val="lt1"/>
                          </a:solidFill>
                          <a:latin typeface="Gill Sans MT"/>
                        </a:defRPr>
                      </a:lvl8pPr>
                      <a:lvl9pPr marL="3657600" algn="l" rtl="0" eaLnBrk="1" latinLnBrk="0" hangingPunct="1">
                        <a:defRPr kumimoji="0" b="1" kern="1200">
                          <a:solidFill>
                            <a:schemeClr val="lt1"/>
                          </a:solidFill>
                          <a:latin typeface="Gill Sans MT"/>
                        </a:defRPr>
                      </a:lvl9pPr>
                    </a:lstStyle>
                    <a:p>
                      <a:pPr algn="ctr"/>
                      <a:r>
                        <a:rPr lang="fr-FR" sz="1400"/>
                        <a:t>Commentaires</a:t>
                      </a:r>
                      <a:endParaRPr lang="fr-FR" sz="1400">
                        <a:latin typeface="Calibri" panose="020F0502020204030204" pitchFamily="34" charset="0"/>
                        <a:cs typeface="Calibri" panose="020F0502020204030204" pitchFamily="34" charset="0"/>
                      </a:endParaRPr>
                    </a:p>
                  </a:txBody>
                  <a:tcPr marL="91435" marR="91435" marT="45723" marB="4572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5B592"/>
                    </a:solidFill>
                  </a:tcPr>
                </a:tc>
                <a:extLst>
                  <a:ext uri="{0D108BD9-81ED-4DB2-BD59-A6C34878D82A}">
                    <a16:rowId xmlns:a16="http://schemas.microsoft.com/office/drawing/2014/main" val="10000"/>
                  </a:ext>
                </a:extLst>
              </a:tr>
              <a:tr h="549305">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Observation</a:t>
                      </a:r>
                    </a:p>
                  </a:txBody>
                  <a:tcPr marL="91435" marR="91435" marT="45723" marB="4572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Grille d’observation</a:t>
                      </a:r>
                    </a:p>
                  </a:txBody>
                  <a:tcPr marL="91435" marR="91435" marT="45723" marB="4572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Elle permet d’observer directement</a:t>
                      </a:r>
                      <a:r>
                        <a:rPr lang="fr-FR" sz="1400" baseline="0" dirty="0">
                          <a:latin typeface="Calibri" panose="020F0502020204030204" pitchFamily="34" charset="0"/>
                          <a:cs typeface="Calibri" panose="020F0502020204030204" pitchFamily="34" charset="0"/>
                        </a:rPr>
                        <a:t> les attitudes, les comportements, la communication non verbale, etc…</a:t>
                      </a:r>
                      <a:endParaRPr lang="fr-FR" sz="1400" dirty="0">
                        <a:latin typeface="Calibri" panose="020F0502020204030204" pitchFamily="34" charset="0"/>
                        <a:cs typeface="Calibri" panose="020F0502020204030204" pitchFamily="34" charset="0"/>
                      </a:endParaRPr>
                    </a:p>
                  </a:txBody>
                  <a:tcPr marL="91435" marR="91435" marT="45723" marB="45723"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extLst>
                  <a:ext uri="{0D108BD9-81ED-4DB2-BD59-A6C34878D82A}">
                    <a16:rowId xmlns:a16="http://schemas.microsoft.com/office/drawing/2014/main" val="10001"/>
                  </a:ext>
                </a:extLst>
              </a:tr>
              <a:tr h="549305">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Entretien individuel</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Guide d’entretien </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Méthode adéquate pour recueillir les données qualitatives</a:t>
                      </a:r>
                    </a:p>
                    <a:p>
                      <a:pPr algn="ctr"/>
                      <a:r>
                        <a:rPr lang="fr-FR" sz="1400" dirty="0">
                          <a:latin typeface="Calibri" panose="020F0502020204030204" pitchFamily="34" charset="0"/>
                          <a:cs typeface="Calibri" panose="020F0502020204030204" pitchFamily="34" charset="0"/>
                        </a:rPr>
                        <a:t>Nécessite du temps pour réaliser l’exploitation</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extLst>
                  <a:ext uri="{0D108BD9-81ED-4DB2-BD59-A6C34878D82A}">
                    <a16:rowId xmlns:a16="http://schemas.microsoft.com/office/drawing/2014/main" val="10002"/>
                  </a:ext>
                </a:extLst>
              </a:tr>
              <a:tr h="775486">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Entretien de groupe</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latin typeface="Calibri" panose="020F0502020204030204" pitchFamily="34" charset="0"/>
                          <a:cs typeface="Calibri" panose="020F0502020204030204" pitchFamily="34" charset="0"/>
                        </a:rPr>
                        <a:t>Guide d’entretien </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Les interactions entre participants peuvent enrichir la discussion  en veillant à la spontanéité et la participation de tous.</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extLst>
                  <a:ext uri="{0D108BD9-81ED-4DB2-BD59-A6C34878D82A}">
                    <a16:rowId xmlns:a16="http://schemas.microsoft.com/office/drawing/2014/main" val="10003"/>
                  </a:ext>
                </a:extLst>
              </a:tr>
              <a:tr h="775486">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a:latin typeface="Calibri" panose="020F0502020204030204" pitchFamily="34" charset="0"/>
                          <a:cs typeface="Calibri" panose="020F0502020204030204" pitchFamily="34" charset="0"/>
                        </a:rPr>
                        <a:t>Enquête</a:t>
                      </a:r>
                      <a:r>
                        <a:rPr lang="fr-FR" sz="1400" baseline="0">
                          <a:latin typeface="Calibri" panose="020F0502020204030204" pitchFamily="34" charset="0"/>
                          <a:cs typeface="Calibri" panose="020F0502020204030204" pitchFamily="34" charset="0"/>
                        </a:rPr>
                        <a:t> par questionnaire</a:t>
                      </a:r>
                      <a:endParaRPr lang="fr-FR" sz="1400">
                        <a:latin typeface="Calibri" panose="020F0502020204030204" pitchFamily="34" charset="0"/>
                        <a:cs typeface="Calibri" panose="020F0502020204030204" pitchFamily="34" charset="0"/>
                      </a:endParaRP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a:latin typeface="Calibri" panose="020F0502020204030204" pitchFamily="34" charset="0"/>
                          <a:cs typeface="Calibri" panose="020F0502020204030204" pitchFamily="34" charset="0"/>
                        </a:rPr>
                        <a:t>Questionnaire</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buFontTx/>
                        <a:buNone/>
                      </a:pPr>
                      <a:r>
                        <a:rPr lang="fr-FR" sz="1400" dirty="0">
                          <a:latin typeface="Calibri" panose="020F0502020204030204" pitchFamily="34" charset="0"/>
                          <a:cs typeface="Calibri" panose="020F0502020204030204" pitchFamily="34" charset="0"/>
                        </a:rPr>
                        <a:t>Outil à tester avant</a:t>
                      </a:r>
                    </a:p>
                    <a:p>
                      <a:pPr algn="ctr">
                        <a:buFontTx/>
                        <a:buNone/>
                      </a:pPr>
                      <a:r>
                        <a:rPr lang="fr-FR" sz="1400" dirty="0">
                          <a:latin typeface="Calibri" panose="020F0502020204030204" pitchFamily="34" charset="0"/>
                          <a:cs typeface="Calibri" panose="020F0502020204030204" pitchFamily="34" charset="0"/>
                        </a:rPr>
                        <a:t>Temps d’exploitation lourd</a:t>
                      </a:r>
                    </a:p>
                    <a:p>
                      <a:pPr algn="ctr">
                        <a:buFontTx/>
                        <a:buNone/>
                      </a:pPr>
                      <a:r>
                        <a:rPr lang="fr-FR" sz="1400" baseline="0" dirty="0">
                          <a:latin typeface="Calibri" panose="020F0502020204030204" pitchFamily="34" charset="0"/>
                          <a:cs typeface="Calibri" panose="020F0502020204030204" pitchFamily="34" charset="0"/>
                        </a:rPr>
                        <a:t>Questions fermées ou échelle d’attitude</a:t>
                      </a:r>
                      <a:endParaRPr lang="fr-FR" sz="1400" dirty="0">
                        <a:latin typeface="Calibri" panose="020F0502020204030204" pitchFamily="34" charset="0"/>
                        <a:cs typeface="Calibri" panose="020F0502020204030204" pitchFamily="34" charset="0"/>
                      </a:endParaRP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extLst>
                  <a:ext uri="{0D108BD9-81ED-4DB2-BD59-A6C34878D82A}">
                    <a16:rowId xmlns:a16="http://schemas.microsoft.com/office/drawing/2014/main" val="10004"/>
                  </a:ext>
                </a:extLst>
              </a:tr>
              <a:tr h="549305">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a:latin typeface="Calibri" panose="020F0502020204030204" pitchFamily="34" charset="0"/>
                          <a:cs typeface="Calibri" panose="020F0502020204030204" pitchFamily="34" charset="0"/>
                        </a:rPr>
                        <a:t>Réunions d’équipes</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a:latin typeface="Calibri" panose="020F0502020204030204" pitchFamily="34" charset="0"/>
                          <a:cs typeface="Calibri" panose="020F0502020204030204" pitchFamily="34" charset="0"/>
                        </a:rPr>
                        <a:t>Ordre du jour</a:t>
                      </a:r>
                    </a:p>
                    <a:p>
                      <a:pPr algn="ctr"/>
                      <a:r>
                        <a:rPr lang="fr-FR" sz="1400">
                          <a:latin typeface="Calibri" panose="020F0502020204030204" pitchFamily="34" charset="0"/>
                          <a:cs typeface="Calibri" panose="020F0502020204030204" pitchFamily="34" charset="0"/>
                        </a:rPr>
                        <a:t>Compte-rendu</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dirty="0">
                          <a:latin typeface="Calibri" panose="020F0502020204030204" pitchFamily="34" charset="0"/>
                          <a:cs typeface="Calibri" panose="020F0502020204030204" pitchFamily="34" charset="0"/>
                        </a:rPr>
                        <a:t>Le CR doit être validé par les participants de la réunion pour exploitation dans une évaluation</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40000"/>
                      </a:srgbClr>
                    </a:solidFill>
                  </a:tcPr>
                </a:tc>
                <a:extLst>
                  <a:ext uri="{0D108BD9-81ED-4DB2-BD59-A6C34878D82A}">
                    <a16:rowId xmlns:a16="http://schemas.microsoft.com/office/drawing/2014/main" val="10005"/>
                  </a:ext>
                </a:extLst>
              </a:tr>
              <a:tr h="775486">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a:latin typeface="Calibri" panose="020F0502020204030204" pitchFamily="34" charset="0"/>
                          <a:cs typeface="Calibri" panose="020F0502020204030204" pitchFamily="34" charset="0"/>
                        </a:rPr>
                        <a:t>Etude de documents</a:t>
                      </a: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r>
                        <a:rPr lang="fr-FR" sz="1400">
                          <a:latin typeface="Calibri" panose="020F0502020204030204" pitchFamily="34" charset="0"/>
                          <a:cs typeface="Calibri" panose="020F0502020204030204" pitchFamily="34" charset="0"/>
                        </a:rPr>
                        <a:t>Fiches</a:t>
                      </a:r>
                    </a:p>
                    <a:p>
                      <a:pPr algn="ctr"/>
                      <a:r>
                        <a:rPr lang="fr-FR" sz="1400">
                          <a:latin typeface="Calibri" panose="020F0502020204030204" pitchFamily="34" charset="0"/>
                          <a:cs typeface="Calibri" panose="020F0502020204030204" pitchFamily="34" charset="0"/>
                        </a:rPr>
                        <a:t>Dossiers</a:t>
                      </a:r>
                    </a:p>
                    <a:p>
                      <a:pPr algn="ctr"/>
                      <a:r>
                        <a:rPr lang="fr-FR" sz="1400">
                          <a:latin typeface="Calibri" panose="020F0502020204030204" pitchFamily="34" charset="0"/>
                          <a:cs typeface="Calibri" panose="020F0502020204030204" pitchFamily="34" charset="0"/>
                        </a:rPr>
                        <a:t>Tableau</a:t>
                      </a:r>
                      <a:r>
                        <a:rPr lang="fr-FR" sz="1400" baseline="0">
                          <a:latin typeface="Calibri" panose="020F0502020204030204" pitchFamily="34" charset="0"/>
                          <a:cs typeface="Calibri" panose="020F0502020204030204" pitchFamily="34" charset="0"/>
                        </a:rPr>
                        <a:t> de bord</a:t>
                      </a:r>
                      <a:endParaRPr lang="fr-FR" sz="1400">
                        <a:latin typeface="Calibri" panose="020F0502020204030204" pitchFamily="34" charset="0"/>
                        <a:cs typeface="Calibri" panose="020F0502020204030204" pitchFamily="34" charset="0"/>
                      </a:endParaRP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tc>
                  <a:txBody>
                    <a:bodyPr/>
                    <a:lstStyle>
                      <a:lvl1pPr marL="0" algn="l" rtl="0" eaLnBrk="1" latinLnBrk="0" hangingPunct="1">
                        <a:defRPr kumimoji="0" kern="1200">
                          <a:solidFill>
                            <a:schemeClr val="dk1"/>
                          </a:solidFill>
                          <a:latin typeface="Gill Sans MT"/>
                        </a:defRPr>
                      </a:lvl1pPr>
                      <a:lvl2pPr marL="457200" algn="l" rtl="0" eaLnBrk="1" latinLnBrk="0" hangingPunct="1">
                        <a:defRPr kumimoji="0" kern="1200">
                          <a:solidFill>
                            <a:schemeClr val="dk1"/>
                          </a:solidFill>
                          <a:latin typeface="Gill Sans MT"/>
                        </a:defRPr>
                      </a:lvl2pPr>
                      <a:lvl3pPr marL="914400" algn="l" rtl="0" eaLnBrk="1" latinLnBrk="0" hangingPunct="1">
                        <a:defRPr kumimoji="0" kern="1200">
                          <a:solidFill>
                            <a:schemeClr val="dk1"/>
                          </a:solidFill>
                          <a:latin typeface="Gill Sans MT"/>
                        </a:defRPr>
                      </a:lvl3pPr>
                      <a:lvl4pPr marL="1371600" algn="l" rtl="0" eaLnBrk="1" latinLnBrk="0" hangingPunct="1">
                        <a:defRPr kumimoji="0" kern="1200">
                          <a:solidFill>
                            <a:schemeClr val="dk1"/>
                          </a:solidFill>
                          <a:latin typeface="Gill Sans MT"/>
                        </a:defRPr>
                      </a:lvl4pPr>
                      <a:lvl5pPr marL="1828800" algn="l" rtl="0" eaLnBrk="1" latinLnBrk="0" hangingPunct="1">
                        <a:defRPr kumimoji="0" kern="1200">
                          <a:solidFill>
                            <a:schemeClr val="dk1"/>
                          </a:solidFill>
                          <a:latin typeface="Gill Sans MT"/>
                        </a:defRPr>
                      </a:lvl5pPr>
                      <a:lvl6pPr marL="2286000" algn="l" rtl="0" eaLnBrk="1" latinLnBrk="0" hangingPunct="1">
                        <a:defRPr kumimoji="0" kern="1200">
                          <a:solidFill>
                            <a:schemeClr val="dk1"/>
                          </a:solidFill>
                          <a:latin typeface="Gill Sans MT"/>
                        </a:defRPr>
                      </a:lvl6pPr>
                      <a:lvl7pPr marL="2743200" algn="l" rtl="0" eaLnBrk="1" latinLnBrk="0" hangingPunct="1">
                        <a:defRPr kumimoji="0" kern="1200">
                          <a:solidFill>
                            <a:schemeClr val="dk1"/>
                          </a:solidFill>
                          <a:latin typeface="Gill Sans MT"/>
                        </a:defRPr>
                      </a:lvl7pPr>
                      <a:lvl8pPr marL="3200400" algn="l" rtl="0" eaLnBrk="1" latinLnBrk="0" hangingPunct="1">
                        <a:defRPr kumimoji="0" kern="1200">
                          <a:solidFill>
                            <a:schemeClr val="dk1"/>
                          </a:solidFill>
                          <a:latin typeface="Gill Sans MT"/>
                        </a:defRPr>
                      </a:lvl8pPr>
                      <a:lvl9pPr marL="3657600" algn="l" rtl="0" eaLnBrk="1" latinLnBrk="0" hangingPunct="1">
                        <a:defRPr kumimoji="0" kern="1200">
                          <a:solidFill>
                            <a:schemeClr val="dk1"/>
                          </a:solidFill>
                          <a:latin typeface="Gill Sans MT"/>
                        </a:defRPr>
                      </a:lvl9pPr>
                    </a:lstStyle>
                    <a:p>
                      <a:pPr algn="ctr"/>
                      <a:endParaRPr lang="fr-FR" sz="1400" dirty="0">
                        <a:latin typeface="Calibri" panose="020F0502020204030204" pitchFamily="34" charset="0"/>
                        <a:cs typeface="Calibri" panose="020F0502020204030204" pitchFamily="34" charset="0"/>
                      </a:endParaRPr>
                    </a:p>
                  </a:txBody>
                  <a:tcPr marL="91435" marR="91435" marT="45723" marB="45723"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5B592">
                        <a:tint val="20000"/>
                      </a:srgbClr>
                    </a:solidFill>
                  </a:tcPr>
                </a:tc>
                <a:extLst>
                  <a:ext uri="{0D108BD9-81ED-4DB2-BD59-A6C34878D82A}">
                    <a16:rowId xmlns:a16="http://schemas.microsoft.com/office/drawing/2014/main" val="10006"/>
                  </a:ext>
                </a:extLst>
              </a:tr>
            </a:tbl>
          </a:graphicData>
        </a:graphic>
      </p:graphicFrame>
      <p:pic>
        <p:nvPicPr>
          <p:cNvPr id="7" name="Image 6">
            <a:extLst>
              <a:ext uri="{FF2B5EF4-FFF2-40B4-BE49-F238E27FC236}">
                <a16:creationId xmlns:a16="http://schemas.microsoft.com/office/drawing/2014/main" id="{F10E396F-AE6C-4B29-B0D7-4EF040CE0B65}"/>
              </a:ext>
            </a:extLst>
          </p:cNvPr>
          <p:cNvPicPr>
            <a:picLocks noChangeAspect="1"/>
          </p:cNvPicPr>
          <p:nvPr/>
        </p:nvPicPr>
        <p:blipFill>
          <a:blip r:embed="rId4"/>
          <a:stretch>
            <a:fillRect/>
          </a:stretch>
        </p:blipFill>
        <p:spPr>
          <a:xfrm>
            <a:off x="6876256" y="188640"/>
            <a:ext cx="1758851" cy="1799753"/>
          </a:xfrm>
          <a:prstGeom prst="rect">
            <a:avLst/>
          </a:prstGeom>
        </p:spPr>
      </p:pic>
    </p:spTree>
    <p:extLst>
      <p:ext uri="{BB962C8B-B14F-4D97-AF65-F5344CB8AC3E}">
        <p14:creationId xmlns:p14="http://schemas.microsoft.com/office/powerpoint/2010/main" val="39214167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20281-ABF5-92BD-FFA5-BD03E3677F70}"/>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3774B777-9CC6-A786-1AD6-8B146A9A14CA}"/>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F23B0315-D12B-20A5-7086-0BAA2B3332E1}"/>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EXEMPLE D’EVALUATION DES PARTICIPANTS…</a:t>
            </a:r>
            <a:b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b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LES CONFETTIS</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7" name="Image 6">
            <a:extLst>
              <a:ext uri="{FF2B5EF4-FFF2-40B4-BE49-F238E27FC236}">
                <a16:creationId xmlns:a16="http://schemas.microsoft.com/office/drawing/2014/main" id="{0C7C2E95-90A8-530F-98DA-9FF03D259269}"/>
              </a:ext>
            </a:extLst>
          </p:cNvPr>
          <p:cNvPicPr>
            <a:picLocks noChangeAspect="1"/>
          </p:cNvPicPr>
          <p:nvPr/>
        </p:nvPicPr>
        <p:blipFill>
          <a:blip r:embed="rId4"/>
          <a:stretch>
            <a:fillRect/>
          </a:stretch>
        </p:blipFill>
        <p:spPr>
          <a:xfrm>
            <a:off x="7020272" y="1268760"/>
            <a:ext cx="1758851" cy="1799753"/>
          </a:xfrm>
          <a:prstGeom prst="rect">
            <a:avLst/>
          </a:prstGeom>
        </p:spPr>
      </p:pic>
      <p:pic>
        <p:nvPicPr>
          <p:cNvPr id="6" name="Picture 3">
            <a:extLst>
              <a:ext uri="{FF2B5EF4-FFF2-40B4-BE49-F238E27FC236}">
                <a16:creationId xmlns:a16="http://schemas.microsoft.com/office/drawing/2014/main" id="{E0981B2B-3A95-12BD-22C8-A41E39053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1890" y="1628800"/>
            <a:ext cx="5113395" cy="5157192"/>
          </a:xfrm>
          <a:prstGeom prst="rect">
            <a:avLst/>
          </a:prstGeom>
        </p:spPr>
      </p:pic>
    </p:spTree>
    <p:extLst>
      <p:ext uri="{BB962C8B-B14F-4D97-AF65-F5344CB8AC3E}">
        <p14:creationId xmlns:p14="http://schemas.microsoft.com/office/powerpoint/2010/main" val="12398950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DEDC1-9E41-B581-EA02-EBABC309A73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62BC059-185D-35FB-07AA-FB27F9350BAC}"/>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91A2303E-F752-F57E-E762-736CE1BDC1EC}"/>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EXEMPLE D’EVALUATION DES PARTICIPANTS…</a:t>
            </a:r>
            <a:b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b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LA TOILE D’ARAIGNEE</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7" name="Image 6">
            <a:extLst>
              <a:ext uri="{FF2B5EF4-FFF2-40B4-BE49-F238E27FC236}">
                <a16:creationId xmlns:a16="http://schemas.microsoft.com/office/drawing/2014/main" id="{4BE5C3BF-EA83-59AB-08C2-E02A3828E486}"/>
              </a:ext>
            </a:extLst>
          </p:cNvPr>
          <p:cNvPicPr>
            <a:picLocks noChangeAspect="1"/>
          </p:cNvPicPr>
          <p:nvPr/>
        </p:nvPicPr>
        <p:blipFill>
          <a:blip r:embed="rId4"/>
          <a:stretch>
            <a:fillRect/>
          </a:stretch>
        </p:blipFill>
        <p:spPr>
          <a:xfrm>
            <a:off x="7020272" y="1268760"/>
            <a:ext cx="1758851" cy="1799753"/>
          </a:xfrm>
          <a:prstGeom prst="rect">
            <a:avLst/>
          </a:prstGeom>
        </p:spPr>
      </p:pic>
      <p:pic>
        <p:nvPicPr>
          <p:cNvPr id="4" name="Picture 3">
            <a:extLst>
              <a:ext uri="{FF2B5EF4-FFF2-40B4-BE49-F238E27FC236}">
                <a16:creationId xmlns:a16="http://schemas.microsoft.com/office/drawing/2014/main" id="{9AE39932-87E8-A295-27B2-5A1F7FCD5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1628800"/>
            <a:ext cx="4464496" cy="5030418"/>
          </a:xfrm>
          <a:prstGeom prst="rect">
            <a:avLst/>
          </a:prstGeom>
        </p:spPr>
      </p:pic>
    </p:spTree>
    <p:extLst>
      <p:ext uri="{BB962C8B-B14F-4D97-AF65-F5344CB8AC3E}">
        <p14:creationId xmlns:p14="http://schemas.microsoft.com/office/powerpoint/2010/main" val="3559090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FF36B-9BDD-1562-68E4-0A38A1DA96A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C4122D2C-96D4-F880-1EB8-D9388726EBDC}"/>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F8BBC047-6C2F-BDBF-C8B2-358E2A634D54}"/>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EXEMPLE D’EVALUATION D’une SEANCE…</a:t>
            </a:r>
            <a:b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b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LA GRILLE D'observation</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7" name="Image 6">
            <a:extLst>
              <a:ext uri="{FF2B5EF4-FFF2-40B4-BE49-F238E27FC236}">
                <a16:creationId xmlns:a16="http://schemas.microsoft.com/office/drawing/2014/main" id="{81B1D09B-CE4E-6B8F-D0C8-9421E6F9E905}"/>
              </a:ext>
            </a:extLst>
          </p:cNvPr>
          <p:cNvPicPr>
            <a:picLocks noChangeAspect="1"/>
          </p:cNvPicPr>
          <p:nvPr/>
        </p:nvPicPr>
        <p:blipFill>
          <a:blip r:embed="rId4"/>
          <a:stretch>
            <a:fillRect/>
          </a:stretch>
        </p:blipFill>
        <p:spPr>
          <a:xfrm>
            <a:off x="7020272" y="1268760"/>
            <a:ext cx="1758851" cy="1799753"/>
          </a:xfrm>
          <a:prstGeom prst="rect">
            <a:avLst/>
          </a:prstGeom>
        </p:spPr>
      </p:pic>
      <p:pic>
        <p:nvPicPr>
          <p:cNvPr id="5" name="Image 4">
            <a:extLst>
              <a:ext uri="{FF2B5EF4-FFF2-40B4-BE49-F238E27FC236}">
                <a16:creationId xmlns:a16="http://schemas.microsoft.com/office/drawing/2014/main" id="{3CDE4EEF-FE48-A920-C3BA-948ECC32CCB5}"/>
              </a:ext>
            </a:extLst>
          </p:cNvPr>
          <p:cNvPicPr>
            <a:picLocks noChangeAspect="1"/>
          </p:cNvPicPr>
          <p:nvPr/>
        </p:nvPicPr>
        <p:blipFill rotWithShape="1">
          <a:blip r:embed="rId5">
            <a:extLst>
              <a:ext uri="{28A0092B-C50C-407E-A947-70E740481C1C}">
                <a14:useLocalDpi xmlns:a14="http://schemas.microsoft.com/office/drawing/2010/main" val="0"/>
              </a:ext>
            </a:extLst>
          </a:blip>
          <a:srcRect b="5787"/>
          <a:stretch/>
        </p:blipFill>
        <p:spPr>
          <a:xfrm>
            <a:off x="2284087" y="1700808"/>
            <a:ext cx="4575825" cy="4958121"/>
          </a:xfrm>
          <a:prstGeom prst="rect">
            <a:avLst/>
          </a:prstGeom>
        </p:spPr>
      </p:pic>
    </p:spTree>
    <p:extLst>
      <p:ext uri="{BB962C8B-B14F-4D97-AF65-F5344CB8AC3E}">
        <p14:creationId xmlns:p14="http://schemas.microsoft.com/office/powerpoint/2010/main" val="6196133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675F2-953E-BBDF-93DB-F8A21008369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6E0EED81-3A37-0B74-EC25-129D0CA83E4F}"/>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D682777D-28C9-9C65-7C26-792A5FE601D7}"/>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EXEMPLE D’AUTO-EVALUATION DE L’ANIMATEUR…</a:t>
            </a:r>
            <a:b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b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LA GRILLE D’AUTO-EVALUATION</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7" name="Image 6">
            <a:extLst>
              <a:ext uri="{FF2B5EF4-FFF2-40B4-BE49-F238E27FC236}">
                <a16:creationId xmlns:a16="http://schemas.microsoft.com/office/drawing/2014/main" id="{A3A79B86-878B-34A1-2D39-B89F1D51C936}"/>
              </a:ext>
            </a:extLst>
          </p:cNvPr>
          <p:cNvPicPr>
            <a:picLocks noChangeAspect="1"/>
          </p:cNvPicPr>
          <p:nvPr/>
        </p:nvPicPr>
        <p:blipFill>
          <a:blip r:embed="rId4"/>
          <a:stretch>
            <a:fillRect/>
          </a:stretch>
        </p:blipFill>
        <p:spPr>
          <a:xfrm>
            <a:off x="7164288" y="1662370"/>
            <a:ext cx="1758851" cy="1799753"/>
          </a:xfrm>
          <a:prstGeom prst="rect">
            <a:avLst/>
          </a:prstGeom>
        </p:spPr>
      </p:pic>
      <p:pic>
        <p:nvPicPr>
          <p:cNvPr id="4" name="Picture 3">
            <a:extLst>
              <a:ext uri="{FF2B5EF4-FFF2-40B4-BE49-F238E27FC236}">
                <a16:creationId xmlns:a16="http://schemas.microsoft.com/office/drawing/2014/main" id="{1CD2E286-E01E-09A6-A98C-7712F82ADF9F}"/>
              </a:ext>
            </a:extLst>
          </p:cNvPr>
          <p:cNvPicPr>
            <a:picLocks noChangeAspect="1"/>
          </p:cNvPicPr>
          <p:nvPr/>
        </p:nvPicPr>
        <p:blipFill rotWithShape="1">
          <a:blip r:embed="rId5">
            <a:extLst>
              <a:ext uri="{28A0092B-C50C-407E-A947-70E740481C1C}">
                <a14:useLocalDpi xmlns:a14="http://schemas.microsoft.com/office/drawing/2010/main" val="0"/>
              </a:ext>
            </a:extLst>
          </a:blip>
          <a:srcRect l="-360" t="16258" r="360" b="3861"/>
          <a:stretch/>
        </p:blipFill>
        <p:spPr>
          <a:xfrm>
            <a:off x="1014359" y="1662370"/>
            <a:ext cx="6149929" cy="5019564"/>
          </a:xfrm>
          <a:prstGeom prst="rect">
            <a:avLst/>
          </a:prstGeom>
        </p:spPr>
      </p:pic>
    </p:spTree>
    <p:extLst>
      <p:ext uri="{BB962C8B-B14F-4D97-AF65-F5344CB8AC3E}">
        <p14:creationId xmlns:p14="http://schemas.microsoft.com/office/powerpoint/2010/main" val="2284999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8000" b="84000"/>
          </a:stretch>
        </a:blipFill>
        <a:effectLst/>
      </p:bgPr>
    </p:bg>
    <p:spTree>
      <p:nvGrpSpPr>
        <p:cNvPr id="1" name="">
          <a:extLst>
            <a:ext uri="{FF2B5EF4-FFF2-40B4-BE49-F238E27FC236}">
              <a16:creationId xmlns:a16="http://schemas.microsoft.com/office/drawing/2014/main" id="{82FFA2D2-2BD2-18E0-2113-AD2579D4F7B1}"/>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ED6A2CC-7DC2-4143-DB0D-FA914356142C}"/>
              </a:ext>
            </a:extLst>
          </p:cNvPr>
          <p:cNvPicPr>
            <a:picLocks noChangeAspect="1"/>
          </p:cNvPicPr>
          <p:nvPr/>
        </p:nvPicPr>
        <p:blipFill>
          <a:blip r:embed="rId3"/>
          <a:stretch>
            <a:fillRect/>
          </a:stretch>
        </p:blipFill>
        <p:spPr>
          <a:xfrm>
            <a:off x="5070" y="20892"/>
            <a:ext cx="1285875" cy="857250"/>
          </a:xfrm>
          <a:prstGeom prst="rect">
            <a:avLst/>
          </a:prstGeom>
        </p:spPr>
      </p:pic>
      <p:sp>
        <p:nvSpPr>
          <p:cNvPr id="2" name="Espace réservé du texte 1">
            <a:extLst>
              <a:ext uri="{FF2B5EF4-FFF2-40B4-BE49-F238E27FC236}">
                <a16:creationId xmlns:a16="http://schemas.microsoft.com/office/drawing/2014/main" id="{57033D06-3E1E-D3DE-2886-5691E274931F}"/>
              </a:ext>
            </a:extLst>
          </p:cNvPr>
          <p:cNvSpPr txBox="1">
            <a:spLocks/>
          </p:cNvSpPr>
          <p:nvPr/>
        </p:nvSpPr>
        <p:spPr bwMode="auto">
          <a:xfrm>
            <a:off x="726359" y="1593954"/>
            <a:ext cx="7691283"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ORGANIS	ATION</a:t>
            </a:r>
          </a:p>
          <a:p>
            <a:pPr eaLnBrk="1" fontAlgn="auto" hangingPunct="1">
              <a:spcAft>
                <a:spcPts val="0"/>
              </a:spcAft>
              <a:buClr>
                <a:srgbClr val="D16349"/>
              </a:buClr>
              <a:defRPr/>
            </a:pPr>
            <a:endParaRPr lang="fr-FR" dirty="0">
              <a:solidFill>
                <a:srgbClr val="646B86">
                  <a:lumMod val="75000"/>
                </a:srgbClr>
              </a:solidFill>
              <a:latin typeface="Calibri" pitchFamily="34" charset="0"/>
              <a:sym typeface="Arial"/>
            </a:endParaRPr>
          </a:p>
          <a:p>
            <a:pPr marL="285750" indent="-285750">
              <a:lnSpc>
                <a:spcPct val="90000"/>
              </a:lnSpc>
              <a:buClr>
                <a:srgbClr val="4F81BD"/>
              </a:buClr>
              <a:buFont typeface="Arial" panose="020B0604020202020204" pitchFamily="34" charset="0"/>
              <a:buChar char="•"/>
            </a:pPr>
            <a:r>
              <a:rPr lang="fr-FR" sz="1500" dirty="0">
                <a:solidFill>
                  <a:srgbClr val="1F497D"/>
                </a:solidFill>
                <a:latin typeface="Calibri" pitchFamily="34" charset="0"/>
                <a:sym typeface="Arial"/>
              </a:rPr>
              <a:t>Lieu : LOCAUX du </a:t>
            </a:r>
            <a:r>
              <a:rPr lang="fr-FR" sz="1500" dirty="0" err="1">
                <a:solidFill>
                  <a:srgbClr val="1F497D"/>
                </a:solidFill>
                <a:latin typeface="Calibri" pitchFamily="34" charset="0"/>
                <a:sym typeface="Arial"/>
              </a:rPr>
              <a:t>coDES</a:t>
            </a:r>
            <a:r>
              <a:rPr lang="fr-FR" sz="1500" dirty="0">
                <a:solidFill>
                  <a:srgbClr val="1F497D"/>
                </a:solidFill>
                <a:latin typeface="Calibri" pitchFamily="34" charset="0"/>
                <a:sym typeface="Arial"/>
              </a:rPr>
              <a:t> 05 - GAP</a:t>
            </a:r>
          </a:p>
          <a:p>
            <a:pPr marL="285750" indent="-285750">
              <a:lnSpc>
                <a:spcPct val="90000"/>
              </a:lnSpc>
              <a:buClr>
                <a:srgbClr val="4F81BD"/>
              </a:buClr>
              <a:buFont typeface="Arial" panose="020B0604020202020204" pitchFamily="34" charset="0"/>
              <a:buChar char="•"/>
            </a:pPr>
            <a:r>
              <a:rPr lang="fr-FR" sz="1500" dirty="0">
                <a:solidFill>
                  <a:srgbClr val="1F497D"/>
                </a:solidFill>
                <a:latin typeface="Calibri" pitchFamily="34" charset="0"/>
                <a:sym typeface="Arial"/>
              </a:rPr>
              <a:t>Horaire : 09h00 - 17h00</a:t>
            </a:r>
          </a:p>
          <a:p>
            <a:pPr marL="285750" indent="-285750">
              <a:lnSpc>
                <a:spcPct val="90000"/>
              </a:lnSpc>
              <a:buClr>
                <a:srgbClr val="4F81BD"/>
              </a:buClr>
              <a:buFont typeface="Arial" panose="020B0604020202020204" pitchFamily="34" charset="0"/>
              <a:buChar char="•"/>
            </a:pPr>
            <a:r>
              <a:rPr lang="fr-FR" sz="1500" dirty="0">
                <a:solidFill>
                  <a:srgbClr val="1F497D"/>
                </a:solidFill>
                <a:latin typeface="Calibri" pitchFamily="34" charset="0"/>
                <a:sym typeface="Arial"/>
              </a:rPr>
              <a:t>Pause : 10-15 minutes prévues par ½ journée</a:t>
            </a:r>
          </a:p>
          <a:p>
            <a:pPr marL="285750" indent="-285750">
              <a:lnSpc>
                <a:spcPct val="90000"/>
              </a:lnSpc>
              <a:buClr>
                <a:srgbClr val="4F81BD"/>
              </a:buClr>
              <a:buFont typeface="Arial" panose="020B0604020202020204" pitchFamily="34" charset="0"/>
              <a:buChar char="•"/>
            </a:pPr>
            <a:r>
              <a:rPr lang="fr-FR" sz="1500" dirty="0">
                <a:solidFill>
                  <a:srgbClr val="1F497D"/>
                </a:solidFill>
                <a:latin typeface="Calibri" pitchFamily="34" charset="0"/>
                <a:sym typeface="Arial"/>
              </a:rPr>
              <a:t>Repas : 1h15, à la charge des participants. Repas partagé ?</a:t>
            </a:r>
          </a:p>
          <a:p>
            <a:pPr>
              <a:lnSpc>
                <a:spcPct val="90000"/>
              </a:lnSpc>
              <a:buClr>
                <a:srgbClr val="4F81BD"/>
              </a:buClr>
            </a:pPr>
            <a:endParaRPr lang="fr-FR" sz="1500" dirty="0">
              <a:solidFill>
                <a:srgbClr val="1F497D"/>
              </a:solidFill>
              <a:latin typeface="Calibri" pitchFamily="34" charset="0"/>
              <a:sym typeface="Arial"/>
            </a:endParaRPr>
          </a:p>
          <a:p>
            <a:pPr marL="285750" indent="-285750">
              <a:lnSpc>
                <a:spcPct val="90000"/>
              </a:lnSpc>
              <a:buClr>
                <a:srgbClr val="4F81BD"/>
              </a:buClr>
              <a:buFont typeface="Arial" panose="020B0604020202020204" pitchFamily="34" charset="0"/>
              <a:buChar char="•"/>
            </a:pPr>
            <a:r>
              <a:rPr lang="fr-FR" sz="1500" dirty="0">
                <a:solidFill>
                  <a:srgbClr val="1F497D"/>
                </a:solidFill>
                <a:latin typeface="Calibri" pitchFamily="34" charset="0"/>
                <a:sym typeface="Arial"/>
              </a:rPr>
              <a:t>Dossier de formation : </a:t>
            </a:r>
          </a:p>
          <a:p>
            <a:pPr>
              <a:lnSpc>
                <a:spcPct val="90000"/>
              </a:lnSpc>
              <a:buClr>
                <a:srgbClr val="4F81BD"/>
              </a:buClr>
            </a:pPr>
            <a:r>
              <a:rPr lang="fr-FR" sz="1500" dirty="0">
                <a:solidFill>
                  <a:srgbClr val="1F497D"/>
                </a:solidFill>
                <a:latin typeface="Calibri" pitchFamily="34" charset="0"/>
                <a:sym typeface="Arial"/>
              </a:rPr>
              <a:t>- Programme de la formation</a:t>
            </a:r>
          </a:p>
          <a:p>
            <a:pPr>
              <a:lnSpc>
                <a:spcPct val="90000"/>
              </a:lnSpc>
              <a:buClr>
                <a:srgbClr val="4F81BD"/>
              </a:buClr>
            </a:pPr>
            <a:r>
              <a:rPr lang="fr-FR" sz="1500" dirty="0">
                <a:solidFill>
                  <a:srgbClr val="1F497D"/>
                </a:solidFill>
                <a:latin typeface="Calibri" pitchFamily="34" charset="0"/>
                <a:sym typeface="Arial"/>
              </a:rPr>
              <a:t>- Plaquette de présentation du </a:t>
            </a:r>
            <a:r>
              <a:rPr lang="fr-FR" sz="1500" dirty="0" err="1">
                <a:solidFill>
                  <a:srgbClr val="1F497D"/>
                </a:solidFill>
                <a:latin typeface="Calibri" pitchFamily="34" charset="0"/>
                <a:sym typeface="Arial"/>
              </a:rPr>
              <a:t>CoDES</a:t>
            </a:r>
            <a:r>
              <a:rPr lang="fr-FR" sz="1500" dirty="0">
                <a:solidFill>
                  <a:srgbClr val="1F497D"/>
                </a:solidFill>
                <a:latin typeface="Calibri" pitchFamily="34" charset="0"/>
                <a:sym typeface="Arial"/>
              </a:rPr>
              <a:t> 05</a:t>
            </a:r>
          </a:p>
          <a:p>
            <a:pPr>
              <a:lnSpc>
                <a:spcPct val="90000"/>
              </a:lnSpc>
              <a:buClr>
                <a:srgbClr val="4F81BD"/>
              </a:buClr>
            </a:pPr>
            <a:r>
              <a:rPr lang="fr-FR" sz="1500" dirty="0">
                <a:solidFill>
                  <a:srgbClr val="1F497D"/>
                </a:solidFill>
                <a:latin typeface="Calibri" pitchFamily="34" charset="0"/>
                <a:sym typeface="Arial"/>
              </a:rPr>
              <a:t>- RESSOURCES PEDAGOGIQUES</a:t>
            </a:r>
          </a:p>
          <a:p>
            <a:pPr>
              <a:lnSpc>
                <a:spcPct val="90000"/>
              </a:lnSpc>
              <a:buClr>
                <a:srgbClr val="4F81BD"/>
              </a:buClr>
            </a:pPr>
            <a:r>
              <a:rPr lang="fr-FR" sz="1500" dirty="0">
                <a:solidFill>
                  <a:srgbClr val="1F497D"/>
                </a:solidFill>
                <a:latin typeface="Calibri" pitchFamily="34" charset="0"/>
                <a:sym typeface="Arial"/>
              </a:rPr>
              <a:t>- Bulletin d’adhésion</a:t>
            </a:r>
          </a:p>
          <a:p>
            <a:pPr>
              <a:lnSpc>
                <a:spcPct val="90000"/>
              </a:lnSpc>
              <a:buClr>
                <a:srgbClr val="4F81BD"/>
              </a:buClr>
            </a:pPr>
            <a:endParaRPr lang="fr-FR" sz="1500" dirty="0">
              <a:solidFill>
                <a:srgbClr val="1F497D"/>
              </a:solidFill>
              <a:latin typeface="Calibri" pitchFamily="34" charset="0"/>
              <a:sym typeface="Arial"/>
            </a:endParaRPr>
          </a:p>
          <a:p>
            <a:pPr marL="285750" indent="-285750">
              <a:lnSpc>
                <a:spcPct val="90000"/>
              </a:lnSpc>
              <a:buClr>
                <a:srgbClr val="4F81BD"/>
              </a:buClr>
              <a:buFont typeface="Arial" panose="020B0604020202020204" pitchFamily="34" charset="0"/>
              <a:buChar char="•"/>
            </a:pPr>
            <a:r>
              <a:rPr lang="fr-FR" sz="1500" dirty="0">
                <a:solidFill>
                  <a:srgbClr val="1F497D"/>
                </a:solidFill>
                <a:latin typeface="Calibri" pitchFamily="34" charset="0"/>
                <a:sym typeface="Arial"/>
              </a:rPr>
              <a:t>Questionnaire d’évaluation « à chaud » + « a froid »</a:t>
            </a:r>
          </a:p>
          <a:p>
            <a:pPr marL="285750" indent="-285750">
              <a:lnSpc>
                <a:spcPct val="90000"/>
              </a:lnSpc>
              <a:buClr>
                <a:srgbClr val="4F81BD"/>
              </a:buClr>
              <a:buFont typeface="Arial" panose="020B0604020202020204" pitchFamily="34" charset="0"/>
              <a:buChar char="•"/>
            </a:pPr>
            <a:r>
              <a:rPr lang="fr-FR" sz="1500" dirty="0">
                <a:solidFill>
                  <a:srgbClr val="1F497D"/>
                </a:solidFill>
                <a:latin typeface="Calibri" pitchFamily="34" charset="0"/>
                <a:sym typeface="Arial"/>
              </a:rPr>
              <a:t>Ressources pédagogiques accessibles au terme de la formation</a:t>
            </a:r>
          </a:p>
        </p:txBody>
      </p:sp>
      <p:pic>
        <p:nvPicPr>
          <p:cNvPr id="6" name="Image 5">
            <a:extLst>
              <a:ext uri="{FF2B5EF4-FFF2-40B4-BE49-F238E27FC236}">
                <a16:creationId xmlns:a16="http://schemas.microsoft.com/office/drawing/2014/main" id="{62224B93-6DF3-B3A6-74A3-969A47B14A42}"/>
              </a:ext>
            </a:extLst>
          </p:cNvPr>
          <p:cNvPicPr>
            <a:picLocks noChangeAspect="1"/>
          </p:cNvPicPr>
          <p:nvPr/>
        </p:nvPicPr>
        <p:blipFill>
          <a:blip r:embed="rId4"/>
          <a:stretch>
            <a:fillRect/>
          </a:stretch>
        </p:blipFill>
        <p:spPr>
          <a:xfrm>
            <a:off x="83421" y="1484784"/>
            <a:ext cx="1718124" cy="1158845"/>
          </a:xfrm>
          <a:prstGeom prst="rect">
            <a:avLst/>
          </a:prstGeom>
        </p:spPr>
      </p:pic>
    </p:spTree>
    <p:extLst>
      <p:ext uri="{BB962C8B-B14F-4D97-AF65-F5344CB8AC3E}">
        <p14:creationId xmlns:p14="http://schemas.microsoft.com/office/powerpoint/2010/main" val="4791901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ADB16-91E0-7D31-5919-4147FA76D58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D8B8A3FD-C261-8DFC-F9D6-C77258E635AD}"/>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884C4B6B-15D1-E785-D0A6-62B028272CC8}"/>
              </a:ext>
            </a:extLst>
          </p:cNvPr>
          <p:cNvSpPr txBox="1">
            <a:spLocks/>
          </p:cNvSpPr>
          <p:nvPr/>
        </p:nvSpPr>
        <p:spPr bwMode="auto">
          <a:xfrm>
            <a:off x="6353"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FAISONS LE POINT !</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5" name="Image 4">
            <a:extLst>
              <a:ext uri="{FF2B5EF4-FFF2-40B4-BE49-F238E27FC236}">
                <a16:creationId xmlns:a16="http://schemas.microsoft.com/office/drawing/2014/main" id="{3EE38460-C3D7-63BD-627D-2EB84F49F8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002" y="1844824"/>
            <a:ext cx="7705996" cy="4334623"/>
          </a:xfrm>
          <a:prstGeom prst="rect">
            <a:avLst/>
          </a:prstGeom>
        </p:spPr>
      </p:pic>
    </p:spTree>
    <p:extLst>
      <p:ext uri="{BB962C8B-B14F-4D97-AF65-F5344CB8AC3E}">
        <p14:creationId xmlns:p14="http://schemas.microsoft.com/office/powerpoint/2010/main" val="32249199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77ED5-844B-2B55-AC83-339993B22601}"/>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41F5FDF-E267-F3D9-F163-FA2237E6EAC9}"/>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F9CC676F-7A7B-B86F-9B3B-1DC2D5017816}"/>
              </a:ext>
            </a:extLst>
          </p:cNvPr>
          <p:cNvSpPr txBox="1">
            <a:spLocks/>
          </p:cNvSpPr>
          <p:nvPr/>
        </p:nvSpPr>
        <p:spPr bwMode="auto">
          <a:xfrm>
            <a:off x="0" y="678553"/>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QUESTIONNAIRE D’EVALUATION </a:t>
            </a:r>
            <a:b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b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DES COMPETENCES…</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4" name="Picture 2" descr="Elèves à besoins éducatifs particuliers, Aix - Marseille, ﻿Accueil">
            <a:extLst>
              <a:ext uri="{FF2B5EF4-FFF2-40B4-BE49-F238E27FC236}">
                <a16:creationId xmlns:a16="http://schemas.microsoft.com/office/drawing/2014/main" id="{16BD96B5-1969-EA4D-D38B-D6888001CE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1" t="1742" r="2074" b="4195"/>
          <a:stretch/>
        </p:blipFill>
        <p:spPr bwMode="auto">
          <a:xfrm>
            <a:off x="1619672" y="1940755"/>
            <a:ext cx="6468719" cy="3756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0399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78B81-73BB-830A-E452-FAF2ADB94C8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FCEC6FF-3CBB-C583-3016-3D5F5524175E}"/>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F51A3DFF-C784-8278-0126-1EFE69B9B4FB}"/>
              </a:ext>
            </a:extLst>
          </p:cNvPr>
          <p:cNvSpPr txBox="1">
            <a:spLocks/>
          </p:cNvSpPr>
          <p:nvPr/>
        </p:nvSpPr>
        <p:spPr bwMode="auto">
          <a:xfrm>
            <a:off x="0" y="678553"/>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ET EN CETTE FIN DE FORMATION ?...</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5" name="Image 4">
            <a:extLst>
              <a:ext uri="{FF2B5EF4-FFF2-40B4-BE49-F238E27FC236}">
                <a16:creationId xmlns:a16="http://schemas.microsoft.com/office/drawing/2014/main" id="{53941D2B-B016-607E-6C17-EBAFC93EC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3788" y="1268886"/>
            <a:ext cx="3816424" cy="5401709"/>
          </a:xfrm>
          <a:prstGeom prst="rect">
            <a:avLst/>
          </a:prstGeom>
        </p:spPr>
      </p:pic>
    </p:spTree>
    <p:extLst>
      <p:ext uri="{BB962C8B-B14F-4D97-AF65-F5344CB8AC3E}">
        <p14:creationId xmlns:p14="http://schemas.microsoft.com/office/powerpoint/2010/main" val="25997217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BFCDB-6D25-62FC-CA91-3F15E67023E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0EC1586C-8CEE-EA59-FD2D-C137DA4158E7}"/>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A6D9CEEC-D9CA-33A7-E119-9B49B8540EEF}"/>
              </a:ext>
            </a:extLst>
          </p:cNvPr>
          <p:cNvSpPr txBox="1">
            <a:spLocks/>
          </p:cNvSpPr>
          <p:nvPr/>
        </p:nvSpPr>
        <p:spPr bwMode="auto">
          <a:xfrm>
            <a:off x="0" y="678553"/>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ET EN CETTE FIN DE FORMATION ?...</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4" name="Image 3">
            <a:extLst>
              <a:ext uri="{FF2B5EF4-FFF2-40B4-BE49-F238E27FC236}">
                <a16:creationId xmlns:a16="http://schemas.microsoft.com/office/drawing/2014/main" id="{31D89BE7-A4C9-E99B-7D77-593D938B3B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1313953"/>
            <a:ext cx="6615112"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21405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Police, graphisme&#10;&#10;Le contenu généré par l’IA peut être incorrect.">
            <a:extLst>
              <a:ext uri="{FF2B5EF4-FFF2-40B4-BE49-F238E27FC236}">
                <a16:creationId xmlns:a16="http://schemas.microsoft.com/office/drawing/2014/main" id="{C0C00196-532B-9D11-4A69-827F33834B5B}"/>
              </a:ext>
            </a:extLst>
          </p:cNvPr>
          <p:cNvPicPr>
            <a:picLocks noChangeAspect="1"/>
          </p:cNvPicPr>
          <p:nvPr/>
        </p:nvPicPr>
        <p:blipFill>
          <a:blip r:embed="rId3"/>
          <a:stretch>
            <a:fillRect/>
          </a:stretch>
        </p:blipFill>
        <p:spPr>
          <a:xfrm>
            <a:off x="0" y="915518"/>
            <a:ext cx="9144000" cy="5085232"/>
          </a:xfrm>
          <a:prstGeom prst="rect">
            <a:avLst/>
          </a:prstGeom>
        </p:spPr>
      </p:pic>
    </p:spTree>
    <p:extLst>
      <p:ext uri="{BB962C8B-B14F-4D97-AF65-F5344CB8AC3E}">
        <p14:creationId xmlns:p14="http://schemas.microsoft.com/office/powerpoint/2010/main" val="201340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8000" b="84000"/>
          </a:stretch>
        </a:blipFill>
        <a:effectLst/>
      </p:bgPr>
    </p:bg>
    <p:spTree>
      <p:nvGrpSpPr>
        <p:cNvPr id="1" name="">
          <a:extLst>
            <a:ext uri="{FF2B5EF4-FFF2-40B4-BE49-F238E27FC236}">
              <a16:creationId xmlns:a16="http://schemas.microsoft.com/office/drawing/2014/main" id="{148D3F78-D738-87E3-604A-CA4B0120AC3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49F3BF6-5EA2-2705-378E-7466B81A6EBB}"/>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85124AAB-7FD2-BA25-B073-CE23947EB016}"/>
              </a:ext>
            </a:extLst>
          </p:cNvPr>
          <p:cNvSpPr txBox="1">
            <a:spLocks/>
          </p:cNvSpPr>
          <p:nvPr/>
        </p:nvSpPr>
        <p:spPr bwMode="auto">
          <a:xfrm>
            <a:off x="697140" y="764704"/>
            <a:ext cx="7691283"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SE PRESENTER…</a:t>
            </a:r>
            <a:b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b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PRÉSENTATIONS CROISÉES</a:t>
            </a:r>
            <a:endParaRPr kumimoji="0" lang="fr-FR" sz="20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sp>
        <p:nvSpPr>
          <p:cNvPr id="10" name="Rectangle 3">
            <a:extLst>
              <a:ext uri="{FF2B5EF4-FFF2-40B4-BE49-F238E27FC236}">
                <a16:creationId xmlns:a16="http://schemas.microsoft.com/office/drawing/2014/main" id="{CB18C89C-63A1-6482-C860-53769C25F475}"/>
              </a:ext>
            </a:extLst>
          </p:cNvPr>
          <p:cNvSpPr txBox="1">
            <a:spLocks/>
          </p:cNvSpPr>
          <p:nvPr/>
        </p:nvSpPr>
        <p:spPr>
          <a:xfrm>
            <a:off x="323528" y="1853750"/>
            <a:ext cx="3816424" cy="4887618"/>
          </a:xfrm>
          <a:prstGeom prst="rect">
            <a:avLst/>
          </a:prstGeom>
        </p:spPr>
        <p:txBody>
          <a:bodyPr vert="horz" lIns="91440" tIns="45720" rIns="91440" bIns="45720" rtlCol="0">
            <a:normAutofit fontScale="92500" lnSpcReduction="20000"/>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just" fontAlgn="auto">
              <a:lnSpc>
                <a:spcPct val="107000"/>
              </a:lnSpc>
              <a:spcAft>
                <a:spcPts val="800"/>
              </a:spcAft>
            </a:pPr>
            <a:r>
              <a:rPr lang="fr-FR" sz="2000" dirty="0">
                <a:latin typeface="Calibri" panose="020F0502020204030204" pitchFamily="34" charset="0"/>
                <a:ea typeface="Calibri" panose="020F0502020204030204" pitchFamily="34" charset="0"/>
                <a:cs typeface="Times New Roman" panose="02020603050405020304" pitchFamily="18" charset="0"/>
              </a:rPr>
              <a:t>Prénom</a:t>
            </a:r>
          </a:p>
          <a:p>
            <a:pPr algn="just" fontAlgn="auto">
              <a:lnSpc>
                <a:spcPct val="107000"/>
              </a:lnSpc>
              <a:spcAft>
                <a:spcPts val="800"/>
              </a:spcAft>
            </a:pPr>
            <a:r>
              <a:rPr lang="fr-FR"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Structure et fonction</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just" fontAlgn="auto">
              <a:lnSpc>
                <a:spcPct val="107000"/>
              </a:lnSpc>
              <a:spcAft>
                <a:spcPts val="800"/>
              </a:spcAft>
            </a:pPr>
            <a:r>
              <a:rPr lang="fr-FR"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Quel(s) projet(s) et/ou idée(s) de projet(s) d’animation en éducation pour la santé ?</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just" fontAlgn="auto">
              <a:lnSpc>
                <a:spcPct val="107000"/>
              </a:lnSpc>
              <a:spcAft>
                <a:spcPts val="800"/>
              </a:spcAft>
            </a:pPr>
            <a:r>
              <a:rPr lang="fr-FR"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Sur quel(s) thème(s) et auprès de quel(s) public(s) ?</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just" fontAlgn="auto">
              <a:lnSpc>
                <a:spcPct val="107000"/>
              </a:lnSpc>
              <a:spcAft>
                <a:spcPts val="800"/>
              </a:spcAft>
            </a:pPr>
            <a:r>
              <a:rPr lang="fr-FR"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Hobbies et passions</a:t>
            </a:r>
          </a:p>
          <a:p>
            <a:pPr algn="just" fontAlgn="auto">
              <a:lnSpc>
                <a:spcPct val="107000"/>
              </a:lnSpc>
              <a:spcAft>
                <a:spcPts val="800"/>
              </a:spcAft>
            </a:pPr>
            <a:r>
              <a:rPr lang="fr-FR"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Comment vous sentez-vous vis-à-vis de la conception d’une animation en éducation pour la santé ?</a:t>
            </a:r>
          </a:p>
          <a:p>
            <a:pPr marL="0" indent="0" algn="just" fontAlgn="auto">
              <a:lnSpc>
                <a:spcPct val="107000"/>
              </a:lnSpc>
              <a:spcAft>
                <a:spcPts val="800"/>
              </a:spcAft>
              <a:buFont typeface="Arial" pitchFamily="34" charset="0"/>
              <a:buNone/>
            </a:pPr>
            <a:r>
              <a:rPr lang="fr-FR"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Choisissez un personnage qui vous correspond pour y répondre.</a:t>
            </a:r>
            <a:endParaRPr lang="fr-FR" sz="2000" dirty="0">
              <a:latin typeface="Calibri" panose="020F0502020204030204" pitchFamily="34" charset="0"/>
              <a:ea typeface="Calibri" panose="020F0502020204030204" pitchFamily="34" charset="0"/>
              <a:cs typeface="Times New Roman" panose="02020603050405020304" pitchFamily="18" charset="0"/>
            </a:endParaRPr>
          </a:p>
          <a:p>
            <a:pPr algn="just" fontAlgn="auto">
              <a:lnSpc>
                <a:spcPct val="90000"/>
              </a:lnSpc>
              <a:spcAft>
                <a:spcPts val="0"/>
              </a:spcAft>
            </a:pPr>
            <a:endParaRPr lang="fr-FR" sz="2000" b="1" dirty="0">
              <a:latin typeface="Calibri" pitchFamily="34" charset="0"/>
            </a:endParaRPr>
          </a:p>
        </p:txBody>
      </p:sp>
      <p:pic>
        <p:nvPicPr>
          <p:cNvPr id="11" name="Image 10">
            <a:extLst>
              <a:ext uri="{FF2B5EF4-FFF2-40B4-BE49-F238E27FC236}">
                <a16:creationId xmlns:a16="http://schemas.microsoft.com/office/drawing/2014/main" id="{95A74E92-8BCE-B3A1-275D-725DDFE4C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9828" y="1973931"/>
            <a:ext cx="3368298" cy="4767438"/>
          </a:xfrm>
          <a:prstGeom prst="rect">
            <a:avLst/>
          </a:prstGeom>
        </p:spPr>
      </p:pic>
    </p:spTree>
    <p:extLst>
      <p:ext uri="{BB962C8B-B14F-4D97-AF65-F5344CB8AC3E}">
        <p14:creationId xmlns:p14="http://schemas.microsoft.com/office/powerpoint/2010/main" val="2064263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8000" b="84000"/>
          </a:stretch>
        </a:blipFill>
        <a:effectLst/>
      </p:bgPr>
    </p:bg>
    <p:spTree>
      <p:nvGrpSpPr>
        <p:cNvPr id="1" name="">
          <a:extLst>
            <a:ext uri="{FF2B5EF4-FFF2-40B4-BE49-F238E27FC236}">
              <a16:creationId xmlns:a16="http://schemas.microsoft.com/office/drawing/2014/main" id="{A6D68CFF-358C-F0F5-C521-B652463E471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DF9FE21-4EAB-998B-9E82-A7870EB14DE8}"/>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5891F9D6-DF53-28E4-EA58-E0E8137959D7}"/>
              </a:ext>
            </a:extLst>
          </p:cNvPr>
          <p:cNvSpPr txBox="1">
            <a:spLocks/>
          </p:cNvSpPr>
          <p:nvPr/>
        </p:nvSpPr>
        <p:spPr bwMode="auto">
          <a:xfrm>
            <a:off x="726358" y="991123"/>
            <a:ext cx="7691283"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CHARTE DU GROUPE</a:t>
            </a:r>
          </a:p>
          <a:p>
            <a:pPr eaLnBrk="1" fontAlgn="auto" hangingPunct="1">
              <a:spcAft>
                <a:spcPts val="0"/>
              </a:spcAft>
              <a:buClr>
                <a:srgbClr val="D16349"/>
              </a:buClr>
              <a:defRPr/>
            </a:pPr>
            <a:endParaRPr lang="fr-FR" sz="2000" dirty="0">
              <a:solidFill>
                <a:srgbClr val="646B86">
                  <a:lumMod val="75000"/>
                </a:srgbClr>
              </a:solidFill>
              <a:latin typeface="Calibri" pitchFamily="34" charset="0"/>
              <a:sym typeface="Arial"/>
            </a:endParaRPr>
          </a:p>
          <a:p>
            <a:pPr eaLnBrk="1" fontAlgn="auto" hangingPunct="1">
              <a:spcAft>
                <a:spcPts val="0"/>
              </a:spcAft>
              <a:buClr>
                <a:srgbClr val="D16349"/>
              </a:buClr>
              <a:defRPr/>
            </a:pPr>
            <a:r>
              <a:rPr lang="fr-FR" sz="2000" dirty="0">
                <a:solidFill>
                  <a:srgbClr val="646B86">
                    <a:lumMod val="75000"/>
                  </a:srgbClr>
                </a:solidFill>
                <a:latin typeface="Calibri" pitchFamily="34" charset="0"/>
                <a:sym typeface="Arial"/>
              </a:rPr>
              <a:t>CONSTRUISONS NOTRE CHARTE DE FORMATION !</a:t>
            </a:r>
          </a:p>
        </p:txBody>
      </p:sp>
      <p:pic>
        <p:nvPicPr>
          <p:cNvPr id="5" name="Image 4">
            <a:extLst>
              <a:ext uri="{FF2B5EF4-FFF2-40B4-BE49-F238E27FC236}">
                <a16:creationId xmlns:a16="http://schemas.microsoft.com/office/drawing/2014/main" id="{A7EC00E2-107C-B352-4A9B-1FD104A61E2C}"/>
              </a:ext>
            </a:extLst>
          </p:cNvPr>
          <p:cNvPicPr>
            <a:picLocks noChangeAspect="1"/>
          </p:cNvPicPr>
          <p:nvPr/>
        </p:nvPicPr>
        <p:blipFill>
          <a:blip r:embed="rId4"/>
          <a:stretch>
            <a:fillRect/>
          </a:stretch>
        </p:blipFill>
        <p:spPr>
          <a:xfrm>
            <a:off x="2966163" y="2492896"/>
            <a:ext cx="3211671" cy="3055831"/>
          </a:xfrm>
          <a:prstGeom prst="rect">
            <a:avLst/>
          </a:prstGeom>
        </p:spPr>
      </p:pic>
    </p:spTree>
    <p:extLst>
      <p:ext uri="{BB962C8B-B14F-4D97-AF65-F5344CB8AC3E}">
        <p14:creationId xmlns:p14="http://schemas.microsoft.com/office/powerpoint/2010/main" val="4013241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8000" b="84000"/>
          </a:stretch>
        </a:blipFill>
        <a:effectLst/>
      </p:bgPr>
    </p:bg>
    <p:spTree>
      <p:nvGrpSpPr>
        <p:cNvPr id="1" name="">
          <a:extLst>
            <a:ext uri="{FF2B5EF4-FFF2-40B4-BE49-F238E27FC236}">
              <a16:creationId xmlns:a16="http://schemas.microsoft.com/office/drawing/2014/main" id="{F6B8393C-B960-B040-5586-928FE2C0896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15EC7BD-044D-ECE6-48C2-E349C4CB8321}"/>
              </a:ext>
            </a:extLst>
          </p:cNvPr>
          <p:cNvPicPr>
            <a:picLocks noChangeAspect="1"/>
          </p:cNvPicPr>
          <p:nvPr/>
        </p:nvPicPr>
        <p:blipFill>
          <a:blip r:embed="rId3"/>
          <a:stretch>
            <a:fillRect/>
          </a:stretch>
        </p:blipFill>
        <p:spPr>
          <a:xfrm>
            <a:off x="19878" y="16022"/>
            <a:ext cx="1285875" cy="857250"/>
          </a:xfrm>
          <a:prstGeom prst="rect">
            <a:avLst/>
          </a:prstGeom>
        </p:spPr>
      </p:pic>
      <p:sp>
        <p:nvSpPr>
          <p:cNvPr id="2" name="Espace réservé du texte 1">
            <a:extLst>
              <a:ext uri="{FF2B5EF4-FFF2-40B4-BE49-F238E27FC236}">
                <a16:creationId xmlns:a16="http://schemas.microsoft.com/office/drawing/2014/main" id="{683E8FE1-A50E-BBB6-EFFD-AA92673D7CC2}"/>
              </a:ext>
            </a:extLst>
          </p:cNvPr>
          <p:cNvSpPr txBox="1">
            <a:spLocks/>
          </p:cNvSpPr>
          <p:nvPr/>
        </p:nvSpPr>
        <p:spPr bwMode="auto">
          <a:xfrm>
            <a:off x="718650" y="973882"/>
            <a:ext cx="7691283"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CHARTE DU GROUPE</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20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0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CONSTRUISONS NOTRE CHARTE DE FORMATION !</a:t>
            </a:r>
          </a:p>
        </p:txBody>
      </p:sp>
      <p:pic>
        <p:nvPicPr>
          <p:cNvPr id="4" name="Image 3">
            <a:extLst>
              <a:ext uri="{FF2B5EF4-FFF2-40B4-BE49-F238E27FC236}">
                <a16:creationId xmlns:a16="http://schemas.microsoft.com/office/drawing/2014/main" id="{0527DC00-CB5B-B795-5B36-54E34AD6F149}"/>
              </a:ext>
            </a:extLst>
          </p:cNvPr>
          <p:cNvPicPr>
            <a:picLocks noChangeAspect="1"/>
          </p:cNvPicPr>
          <p:nvPr/>
        </p:nvPicPr>
        <p:blipFill rotWithShape="1">
          <a:blip r:embed="rId4">
            <a:extLst>
              <a:ext uri="{28A0092B-C50C-407E-A947-70E740481C1C}">
                <a14:useLocalDpi xmlns:a14="http://schemas.microsoft.com/office/drawing/2010/main" val="0"/>
              </a:ext>
            </a:extLst>
          </a:blip>
          <a:srcRect l="42940" t="19195" r="28956" b="8570"/>
          <a:stretch/>
        </p:blipFill>
        <p:spPr>
          <a:xfrm>
            <a:off x="3131840" y="2492896"/>
            <a:ext cx="2880320" cy="4164213"/>
          </a:xfrm>
          <a:prstGeom prst="rect">
            <a:avLst/>
          </a:prstGeom>
        </p:spPr>
      </p:pic>
    </p:spTree>
    <p:extLst>
      <p:ext uri="{BB962C8B-B14F-4D97-AF65-F5344CB8AC3E}">
        <p14:creationId xmlns:p14="http://schemas.microsoft.com/office/powerpoint/2010/main" val="331920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8000" b="84000"/>
          </a:stretch>
        </a:blipFill>
        <a:effectLst/>
      </p:bgPr>
    </p:bg>
    <p:spTree>
      <p:nvGrpSpPr>
        <p:cNvPr id="1" name="">
          <a:extLst>
            <a:ext uri="{FF2B5EF4-FFF2-40B4-BE49-F238E27FC236}">
              <a16:creationId xmlns:a16="http://schemas.microsoft.com/office/drawing/2014/main" id="{CDE211D8-13CE-E991-8A8D-52A5C45F73C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9AC61BC-1ED9-06AC-A35D-519AF8B54198}"/>
              </a:ext>
            </a:extLst>
          </p:cNvPr>
          <p:cNvPicPr>
            <a:picLocks noChangeAspect="1"/>
          </p:cNvPicPr>
          <p:nvPr/>
        </p:nvPicPr>
        <p:blipFill>
          <a:blip r:embed="rId3"/>
          <a:stretch>
            <a:fillRect/>
          </a:stretch>
        </p:blipFill>
        <p:spPr>
          <a:xfrm>
            <a:off x="0" y="9972"/>
            <a:ext cx="1285875" cy="857250"/>
          </a:xfrm>
          <a:prstGeom prst="rect">
            <a:avLst/>
          </a:prstGeom>
        </p:spPr>
      </p:pic>
      <p:sp>
        <p:nvSpPr>
          <p:cNvPr id="2" name="Espace réservé du texte 1">
            <a:extLst>
              <a:ext uri="{FF2B5EF4-FFF2-40B4-BE49-F238E27FC236}">
                <a16:creationId xmlns:a16="http://schemas.microsoft.com/office/drawing/2014/main" id="{96488B30-2ABA-8DC2-FE5C-8A2F14A2C98E}"/>
              </a:ext>
            </a:extLst>
          </p:cNvPr>
          <p:cNvSpPr txBox="1">
            <a:spLocks/>
          </p:cNvSpPr>
          <p:nvPr/>
        </p:nvSpPr>
        <p:spPr bwMode="auto">
          <a:xfrm>
            <a:off x="395536" y="973882"/>
            <a:ext cx="8352928"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TRAVAILLER SUR LES REPRESENTATIONS…</a:t>
            </a:r>
            <a:endParaRPr kumimoji="0" lang="fr-FR" sz="20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sp>
        <p:nvSpPr>
          <p:cNvPr id="7" name="Rectangle 3">
            <a:extLst>
              <a:ext uri="{FF2B5EF4-FFF2-40B4-BE49-F238E27FC236}">
                <a16:creationId xmlns:a16="http://schemas.microsoft.com/office/drawing/2014/main" id="{FCE1E925-F663-82C6-50B9-F643F21EDDF8}"/>
              </a:ext>
            </a:extLst>
          </p:cNvPr>
          <p:cNvSpPr txBox="1">
            <a:spLocks/>
          </p:cNvSpPr>
          <p:nvPr/>
        </p:nvSpPr>
        <p:spPr>
          <a:xfrm>
            <a:off x="539552" y="2070321"/>
            <a:ext cx="7806060" cy="643929"/>
          </a:xfrm>
          <a:prstGeom prst="rect">
            <a:avLst/>
          </a:prstGeom>
        </p:spPr>
        <p:txBody>
          <a:bodyPr vert="horz" lIns="91440" tIns="45720" rIns="91440" bIns="45720" rtlCol="0">
            <a:normAutofit fontScale="92500"/>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fontAlgn="auto">
              <a:lnSpc>
                <a:spcPct val="107000"/>
              </a:lnSpc>
              <a:spcAft>
                <a:spcPts val="800"/>
              </a:spcAft>
            </a:pPr>
            <a:r>
              <a:rPr lang="fr-FR" sz="2800" b="1" dirty="0">
                <a:latin typeface="Calibri" panose="020F0502020204030204" pitchFamily="34" charset="0"/>
                <a:ea typeface="Calibri" panose="020F0502020204030204" pitchFamily="34" charset="0"/>
                <a:cs typeface="Times New Roman" panose="02020603050405020304" pitchFamily="18" charset="0"/>
              </a:rPr>
              <a:t>Que représente, selon vous, l’éducation à la santé ?</a:t>
            </a:r>
          </a:p>
          <a:p>
            <a:pPr algn="just" fontAlgn="auto">
              <a:lnSpc>
                <a:spcPct val="90000"/>
              </a:lnSpc>
              <a:spcAft>
                <a:spcPts val="0"/>
              </a:spcAft>
            </a:pPr>
            <a:endParaRPr lang="fr-FR" sz="2000" b="1" dirty="0">
              <a:latin typeface="Calibri" pitchFamily="34" charset="0"/>
            </a:endParaRPr>
          </a:p>
        </p:txBody>
      </p:sp>
    </p:spTree>
    <p:extLst>
      <p:ext uri="{BB962C8B-B14F-4D97-AF65-F5344CB8AC3E}">
        <p14:creationId xmlns:p14="http://schemas.microsoft.com/office/powerpoint/2010/main" val="1815345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8000" b="84000"/>
          </a:stretch>
        </a:blipFill>
        <a:effectLst/>
      </p:bgPr>
    </p:bg>
    <p:spTree>
      <p:nvGrpSpPr>
        <p:cNvPr id="1" name="">
          <a:extLst>
            <a:ext uri="{FF2B5EF4-FFF2-40B4-BE49-F238E27FC236}">
              <a16:creationId xmlns:a16="http://schemas.microsoft.com/office/drawing/2014/main" id="{DAFF2927-828E-D61D-2501-B4AA555858D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920DFB6-EDC6-D0E7-252A-890BC4983E0C}"/>
              </a:ext>
            </a:extLst>
          </p:cNvPr>
          <p:cNvPicPr>
            <a:picLocks noChangeAspect="1"/>
          </p:cNvPicPr>
          <p:nvPr/>
        </p:nvPicPr>
        <p:blipFill>
          <a:blip r:embed="rId3"/>
          <a:stretch>
            <a:fillRect/>
          </a:stretch>
        </p:blipFill>
        <p:spPr>
          <a:xfrm>
            <a:off x="0" y="9972"/>
            <a:ext cx="1285875" cy="857250"/>
          </a:xfrm>
          <a:prstGeom prst="rect">
            <a:avLst/>
          </a:prstGeom>
        </p:spPr>
      </p:pic>
      <p:sp>
        <p:nvSpPr>
          <p:cNvPr id="2" name="Espace réservé du texte 1">
            <a:extLst>
              <a:ext uri="{FF2B5EF4-FFF2-40B4-BE49-F238E27FC236}">
                <a16:creationId xmlns:a16="http://schemas.microsoft.com/office/drawing/2014/main" id="{C75EDCAD-8A5C-33BD-6472-C032CC41CB3A}"/>
              </a:ext>
            </a:extLst>
          </p:cNvPr>
          <p:cNvSpPr txBox="1">
            <a:spLocks/>
          </p:cNvSpPr>
          <p:nvPr/>
        </p:nvSpPr>
        <p:spPr bwMode="auto">
          <a:xfrm>
            <a:off x="395536" y="973882"/>
            <a:ext cx="8352928"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TRAVAILLER SUR LES REPRESENTATIONS…</a:t>
            </a:r>
            <a:endParaRPr kumimoji="0" lang="fr-FR" sz="20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sp>
        <p:nvSpPr>
          <p:cNvPr id="7" name="Rectangle 3">
            <a:extLst>
              <a:ext uri="{FF2B5EF4-FFF2-40B4-BE49-F238E27FC236}">
                <a16:creationId xmlns:a16="http://schemas.microsoft.com/office/drawing/2014/main" id="{BD34A5F7-F4CA-ED98-A31F-9EE65D5508E4}"/>
              </a:ext>
            </a:extLst>
          </p:cNvPr>
          <p:cNvSpPr txBox="1">
            <a:spLocks/>
          </p:cNvSpPr>
          <p:nvPr/>
        </p:nvSpPr>
        <p:spPr>
          <a:xfrm>
            <a:off x="539552" y="2070321"/>
            <a:ext cx="7806060" cy="643929"/>
          </a:xfrm>
          <a:prstGeom prst="rect">
            <a:avLst/>
          </a:prstGeom>
        </p:spPr>
        <p:txBody>
          <a:bodyPr vert="horz" lIns="91440" tIns="45720" rIns="91440" bIns="45720" rtlCol="0">
            <a:normAutofit fontScale="92500"/>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ctr" defTabSz="685800" rtl="0" eaLnBrk="1" fontAlgn="auto" latinLnBrk="0" hangingPunct="1">
              <a:lnSpc>
                <a:spcPct val="107000"/>
              </a:lnSpc>
              <a:spcBef>
                <a:spcPct val="20000"/>
              </a:spcBef>
              <a:spcAft>
                <a:spcPts val="800"/>
              </a:spcAft>
              <a:buClrTx/>
              <a:buSzTx/>
              <a:buFont typeface="Arial" pitchFamily="34" charset="0"/>
              <a:buChar char="•"/>
              <a:tabLst/>
              <a:defRPr/>
            </a:pPr>
            <a:r>
              <a:rPr kumimoji="0" lang="fr-FR"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Que représente, selon vous, l’éducation à la santé ?</a:t>
            </a:r>
          </a:p>
          <a:p>
            <a:pPr marL="257175" marR="0" lvl="0" indent="-257175" algn="just" defTabSz="685800" rtl="0" eaLnBrk="1" fontAlgn="auto" latinLnBrk="0" hangingPunct="1">
              <a:lnSpc>
                <a:spcPct val="90000"/>
              </a:lnSpc>
              <a:spcBef>
                <a:spcPct val="20000"/>
              </a:spcBef>
              <a:spcAft>
                <a:spcPts val="0"/>
              </a:spcAft>
              <a:buClrTx/>
              <a:buSzTx/>
              <a:buFont typeface="Arial" pitchFamily="34" charset="0"/>
              <a:buChar char="•"/>
              <a:tabLst/>
              <a:defRPr/>
            </a:pPr>
            <a:endParaRPr kumimoji="0" lang="fr-FR" sz="2000" b="1"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 name="ZoneTexte 3">
            <a:extLst>
              <a:ext uri="{FF2B5EF4-FFF2-40B4-BE49-F238E27FC236}">
                <a16:creationId xmlns:a16="http://schemas.microsoft.com/office/drawing/2014/main" id="{AB305EE8-9732-B778-08F4-57D7C67C7BF2}"/>
              </a:ext>
            </a:extLst>
          </p:cNvPr>
          <p:cNvSpPr txBox="1"/>
          <p:nvPr/>
        </p:nvSpPr>
        <p:spPr>
          <a:xfrm>
            <a:off x="297475" y="2852936"/>
            <a:ext cx="8549049" cy="3693319"/>
          </a:xfrm>
          <a:prstGeom prst="rect">
            <a:avLst/>
          </a:prstGeom>
          <a:noFill/>
        </p:spPr>
        <p:txBody>
          <a:bodyPr wrap="square">
            <a:spAutoFit/>
          </a:bodyPr>
          <a:lstStyle/>
          <a:p>
            <a:pPr>
              <a:defRPr/>
            </a:pPr>
            <a:r>
              <a:rPr lang="fr-FR" b="1" dirty="0">
                <a:latin typeface="Calibri" panose="020F0502020204030204" pitchFamily="34" charset="0"/>
                <a:cs typeface="Calibri" panose="020F0502020204030204" pitchFamily="34" charset="0"/>
              </a:rPr>
              <a:t>Travailler sur les représentations permet de : </a:t>
            </a:r>
          </a:p>
          <a:p>
            <a:pPr>
              <a:defRPr/>
            </a:pPr>
            <a:endParaRPr lang="fr-FR" b="1" dirty="0">
              <a:latin typeface="Calibri" panose="020F0502020204030204" pitchFamily="34" charset="0"/>
              <a:cs typeface="Calibri" panose="020F0502020204030204" pitchFamily="34" charset="0"/>
            </a:endParaRPr>
          </a:p>
          <a:p>
            <a:pPr marL="800100" lvl="1" indent="-342900" algn="just">
              <a:buFont typeface="Arial" panose="020B0604020202020204" pitchFamily="34" charset="0"/>
              <a:buChar char="•"/>
              <a:defRPr/>
            </a:pPr>
            <a:r>
              <a:rPr lang="fr-FR" dirty="0">
                <a:latin typeface="Calibri" panose="020F0502020204030204" pitchFamily="34" charset="0"/>
                <a:cs typeface="Calibri" panose="020F0502020204030204" pitchFamily="34" charset="0"/>
              </a:rPr>
              <a:t>Prendre conscience de son point de vue personnel</a:t>
            </a:r>
          </a:p>
          <a:p>
            <a:pPr marL="800100" lvl="1" indent="-342900" algn="just">
              <a:buFont typeface="Arial" panose="020B0604020202020204" pitchFamily="34" charset="0"/>
              <a:buChar char="•"/>
              <a:defRPr/>
            </a:pPr>
            <a:r>
              <a:rPr lang="fr-FR" dirty="0">
                <a:latin typeface="Calibri" panose="020F0502020204030204" pitchFamily="34" charset="0"/>
                <a:cs typeface="Calibri" panose="020F0502020204030204" pitchFamily="34" charset="0"/>
              </a:rPr>
              <a:t>Confronter son point de vue à celui des autres</a:t>
            </a:r>
          </a:p>
          <a:p>
            <a:pPr marL="800100" lvl="1" indent="-342900" algn="just">
              <a:buFont typeface="Arial" panose="020B0604020202020204" pitchFamily="34" charset="0"/>
              <a:buChar char="•"/>
              <a:defRPr/>
            </a:pPr>
            <a:r>
              <a:rPr lang="fr-FR" dirty="0">
                <a:latin typeface="Calibri" panose="020F0502020204030204" pitchFamily="34" charset="0"/>
                <a:cs typeface="Calibri" panose="020F0502020204030204" pitchFamily="34" charset="0"/>
              </a:rPr>
              <a:t>Construire la suite du travail en fonction des perceptions des participants</a:t>
            </a:r>
          </a:p>
          <a:p>
            <a:pPr marL="800100" lvl="1" indent="-342900" algn="just">
              <a:buFont typeface="Arial" panose="020B0604020202020204" pitchFamily="34" charset="0"/>
              <a:buChar char="•"/>
              <a:defRPr/>
            </a:pPr>
            <a:r>
              <a:rPr lang="fr-FR" dirty="0">
                <a:latin typeface="Calibri" panose="020F0502020204030204" pitchFamily="34" charset="0"/>
                <a:cs typeface="Calibri" panose="020F0502020204030204" pitchFamily="34" charset="0"/>
              </a:rPr>
              <a:t>Montrer la diversité d’un groupe </a:t>
            </a:r>
          </a:p>
          <a:p>
            <a:pPr marL="800100" lvl="1" indent="-342900" algn="just">
              <a:buFont typeface="Arial" panose="020B0604020202020204" pitchFamily="34" charset="0"/>
              <a:buChar char="•"/>
              <a:defRPr/>
            </a:pPr>
            <a:r>
              <a:rPr lang="fr-FR" dirty="0">
                <a:latin typeface="Calibri" panose="020F0502020204030204" pitchFamily="34" charset="0"/>
                <a:cs typeface="Calibri" panose="020F0502020204030204" pitchFamily="34" charset="0"/>
              </a:rPr>
              <a:t>Ne pas démarrer sur des malentendus, des décalages, qui brouilleraient l’intervention</a:t>
            </a:r>
          </a:p>
          <a:p>
            <a:pPr>
              <a:defRPr/>
            </a:pPr>
            <a:r>
              <a:rPr lang="fr-FR" dirty="0">
                <a:latin typeface="Calibri" panose="020F0502020204030204" pitchFamily="34" charset="0"/>
                <a:cs typeface="Calibri" panose="020F0502020204030204" pitchFamily="34" charset="0"/>
              </a:rPr>
              <a:t> </a:t>
            </a:r>
          </a:p>
          <a:p>
            <a:pPr>
              <a:defRPr/>
            </a:pPr>
            <a:r>
              <a:rPr lang="fr-FR" b="1" dirty="0">
                <a:latin typeface="Calibri" panose="020F0502020204030204" pitchFamily="34" charset="0"/>
                <a:cs typeface="Calibri" panose="020F0502020204030204" pitchFamily="34" charset="0"/>
              </a:rPr>
              <a:t>Conseils pratiques : </a:t>
            </a:r>
          </a:p>
          <a:p>
            <a:pPr>
              <a:defRPr/>
            </a:pPr>
            <a:endParaRPr lang="fr-FR" b="1" dirty="0">
              <a:latin typeface="Calibri" panose="020F0502020204030204" pitchFamily="34" charset="0"/>
              <a:cs typeface="Calibri" panose="020F0502020204030204" pitchFamily="34" charset="0"/>
            </a:endParaRPr>
          </a:p>
          <a:p>
            <a:pPr marL="800100" lvl="1" indent="-342900" algn="just">
              <a:buFont typeface="Arial" panose="020B0604020202020204" pitchFamily="34" charset="0"/>
              <a:buChar char="•"/>
              <a:defRPr/>
            </a:pPr>
            <a:r>
              <a:rPr lang="fr-FR" dirty="0">
                <a:latin typeface="Calibri" panose="020F0502020204030204" pitchFamily="34" charset="0"/>
                <a:cs typeface="Calibri" panose="020F0502020204030204" pitchFamily="34" charset="0"/>
              </a:rPr>
              <a:t>L’animateur ne doit pas influencer le travail de réflexion</a:t>
            </a:r>
          </a:p>
          <a:p>
            <a:pPr marL="800100" lvl="1" indent="-342900" algn="just">
              <a:buFont typeface="Arial" panose="020B0604020202020204" pitchFamily="34" charset="0"/>
              <a:buChar char="•"/>
              <a:defRPr/>
            </a:pPr>
            <a:r>
              <a:rPr lang="fr-FR" dirty="0">
                <a:latin typeface="Calibri" panose="020F0502020204030204" pitchFamily="34" charset="0"/>
                <a:cs typeface="Calibri" panose="020F0502020204030204" pitchFamily="34" charset="0"/>
              </a:rPr>
              <a:t>Il est là pour favoriser l’écoute et le non jugement</a:t>
            </a:r>
          </a:p>
        </p:txBody>
      </p:sp>
    </p:spTree>
    <p:extLst>
      <p:ext uri="{BB962C8B-B14F-4D97-AF65-F5344CB8AC3E}">
        <p14:creationId xmlns:p14="http://schemas.microsoft.com/office/powerpoint/2010/main" val="99487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6A1E4E19-253A-EF90-8038-2F7ED1D3894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CF7D1A37-36D3-4DCA-6A1F-0D1E87FC8BBF}"/>
              </a:ext>
            </a:extLst>
          </p:cNvPr>
          <p:cNvPicPr>
            <a:picLocks noChangeAspect="1"/>
          </p:cNvPicPr>
          <p:nvPr/>
        </p:nvPicPr>
        <p:blipFill>
          <a:blip r:embed="rId4"/>
          <a:stretch>
            <a:fillRect/>
          </a:stretch>
        </p:blipFill>
        <p:spPr>
          <a:xfrm>
            <a:off x="10547" y="38883"/>
            <a:ext cx="1285875" cy="857250"/>
          </a:xfrm>
          <a:prstGeom prst="rect">
            <a:avLst/>
          </a:prstGeom>
        </p:spPr>
      </p:pic>
      <p:sp>
        <p:nvSpPr>
          <p:cNvPr id="2" name="Espace réservé du texte 1">
            <a:extLst>
              <a:ext uri="{FF2B5EF4-FFF2-40B4-BE49-F238E27FC236}">
                <a16:creationId xmlns:a16="http://schemas.microsoft.com/office/drawing/2014/main" id="{7C789BF4-2A39-BFA0-C9EB-4E33DD2B5537}"/>
              </a:ext>
            </a:extLst>
          </p:cNvPr>
          <p:cNvSpPr txBox="1">
            <a:spLocks/>
          </p:cNvSpPr>
          <p:nvPr/>
        </p:nvSpPr>
        <p:spPr bwMode="auto">
          <a:xfrm>
            <a:off x="617962" y="896133"/>
            <a:ext cx="7691283"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1F497D">
                    <a:lumMod val="75000"/>
                    <a:lumOff val="25000"/>
                  </a:srgbClr>
                </a:solidFill>
                <a:effectLst/>
                <a:uLnTx/>
                <a:uFillTx/>
                <a:latin typeface="Calibri" pitchFamily="34" charset="0"/>
                <a:ea typeface="+mn-ea"/>
                <a:cs typeface="+mn-cs"/>
              </a:rPr>
              <a:t>LA PREVENTION ET LA PROMOTION DE LA SANTE…</a:t>
            </a: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p:txBody>
      </p:sp>
      <p:sp>
        <p:nvSpPr>
          <p:cNvPr id="5" name="Rectangle 3">
            <a:extLst>
              <a:ext uri="{FF2B5EF4-FFF2-40B4-BE49-F238E27FC236}">
                <a16:creationId xmlns:a16="http://schemas.microsoft.com/office/drawing/2014/main" id="{915C46DC-BF32-8F89-F086-2FB03354CDDE}"/>
              </a:ext>
            </a:extLst>
          </p:cNvPr>
          <p:cNvSpPr txBox="1">
            <a:spLocks noChangeArrowheads="1"/>
          </p:cNvSpPr>
          <p:nvPr/>
        </p:nvSpPr>
        <p:spPr>
          <a:xfrm>
            <a:off x="107504" y="1650491"/>
            <a:ext cx="8712200" cy="4968453"/>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6" name="ZoneTexte 5">
            <a:extLst>
              <a:ext uri="{FF2B5EF4-FFF2-40B4-BE49-F238E27FC236}">
                <a16:creationId xmlns:a16="http://schemas.microsoft.com/office/drawing/2014/main" id="{2A3FD2A9-F81F-3CF1-B2BC-C9D49C6D3DFE}"/>
              </a:ext>
            </a:extLst>
          </p:cNvPr>
          <p:cNvSpPr txBox="1"/>
          <p:nvPr/>
        </p:nvSpPr>
        <p:spPr>
          <a:xfrm>
            <a:off x="1414775" y="2104129"/>
            <a:ext cx="6097656" cy="4061176"/>
          </a:xfrm>
          <a:prstGeom prst="rect">
            <a:avLst/>
          </a:prstGeom>
          <a:noFill/>
        </p:spPr>
        <p:txBody>
          <a:bodyPr wrap="square">
            <a:spAutoFit/>
          </a:bodyPr>
          <a:lstStyle/>
          <a:p>
            <a:pPr marL="0" marR="0" lvl="0" indent="0" algn="ctr" defTabSz="914400" rtl="0" eaLnBrk="1" fontAlgn="base" latinLnBrk="0" hangingPunct="1">
              <a:lnSpc>
                <a:spcPct val="107000"/>
              </a:lnSpc>
              <a:spcBef>
                <a:spcPct val="0"/>
              </a:spcBef>
              <a:spcAft>
                <a:spcPts val="800"/>
              </a:spcAft>
              <a:buClrTx/>
              <a:buSzTx/>
              <a:buFontTx/>
              <a:buNone/>
              <a:tabLst>
                <a:tab pos="2743200" algn="l"/>
              </a:tabLst>
              <a:defRPr/>
            </a:pPr>
            <a:r>
              <a:rPr kumimoji="0" lang="fr-FR" sz="2400" b="0" i="0" u="none" strike="noStrike" kern="1200" cap="none" spc="0" normalizeH="0" baseline="0" noProof="0" dirty="0">
                <a:ln>
                  <a:noFill/>
                </a:ln>
                <a:solidFill>
                  <a:prstClr val="black"/>
                </a:solidFill>
                <a:effectLst/>
                <a:uLnTx/>
                <a:uFillTx/>
                <a:latin typeface="Bradley Hand ITC" panose="03070402050302030203" pitchFamily="66" charset="0"/>
                <a:ea typeface="Calibri" panose="020F0502020204030204" pitchFamily="34" charset="0"/>
                <a:cs typeface="Times New Roman" panose="02020603050405020304" pitchFamily="18" charset="0"/>
              </a:rPr>
              <a:t>Ensemble des mesures</a:t>
            </a:r>
          </a:p>
          <a:p>
            <a:pPr marL="0" marR="0" lvl="0" indent="0" algn="r" defTabSz="914400" rtl="0" eaLnBrk="1" fontAlgn="base" latinLnBrk="0" hangingPunct="1">
              <a:lnSpc>
                <a:spcPct val="107000"/>
              </a:lnSpc>
              <a:spcBef>
                <a:spcPct val="0"/>
              </a:spcBef>
              <a:spcAft>
                <a:spcPts val="800"/>
              </a:spcAft>
              <a:buClrTx/>
              <a:buSzTx/>
              <a:buFontTx/>
              <a:buNone/>
              <a:tabLst>
                <a:tab pos="2743200" algn="l"/>
              </a:tabLst>
              <a:defRPr/>
            </a:pPr>
            <a:r>
              <a:rPr kumimoji="0" lang="fr-FR" sz="1800" b="0" i="0" u="none" strike="noStrike" kern="1200" cap="none" spc="0" normalizeH="0" baseline="0" noProof="0" dirty="0">
                <a:ln>
                  <a:noFill/>
                </a:ln>
                <a:solidFill>
                  <a:prstClr val="black"/>
                </a:solidFill>
                <a:effectLst/>
                <a:uLnTx/>
                <a:uFillTx/>
                <a:latin typeface="Felix Titling" panose="04060505060202020A04" pitchFamily="82" charset="0"/>
                <a:ea typeface="Calibri" panose="020F0502020204030204" pitchFamily="34" charset="0"/>
                <a:cs typeface="Times New Roman" panose="02020603050405020304" pitchFamily="18" charset="0"/>
              </a:rPr>
              <a:t>Processus</a:t>
            </a:r>
          </a:p>
          <a:p>
            <a:pPr marL="0" marR="0" lvl="0" indent="0" algn="l" defTabSz="914400" rtl="0" eaLnBrk="1" fontAlgn="base" latinLnBrk="0" hangingPunct="1">
              <a:lnSpc>
                <a:spcPct val="107000"/>
              </a:lnSpc>
              <a:spcBef>
                <a:spcPct val="0"/>
              </a:spcBef>
              <a:spcAft>
                <a:spcPts val="800"/>
              </a:spcAft>
              <a:buClrTx/>
              <a:buSzTx/>
              <a:buFontTx/>
              <a:buNone/>
              <a:tabLst>
                <a:tab pos="2743200" algn="l"/>
              </a:tabLst>
              <a:defRPr/>
            </a:pPr>
            <a:r>
              <a:rPr kumimoji="0" lang="fr-FR" sz="1800" b="0" i="0" u="none" strike="noStrike" kern="1200" cap="none" spc="0" normalizeH="0" baseline="0" noProof="0" dirty="0">
                <a:ln>
                  <a:noFill/>
                </a:ln>
                <a:solidFill>
                  <a:prstClr val="black"/>
                </a:solidFill>
                <a:effectLst/>
                <a:uLnTx/>
                <a:uFillTx/>
                <a:latin typeface="Candara Light" panose="020E0502030303020204" pitchFamily="34" charset="0"/>
                <a:ea typeface="Calibri" panose="020F0502020204030204" pitchFamily="34" charset="0"/>
                <a:cs typeface="Times New Roman" panose="02020603050405020304" pitchFamily="18" charset="0"/>
              </a:rPr>
              <a:t>Maladies, accidents et handicaps</a:t>
            </a:r>
          </a:p>
          <a:p>
            <a:pPr marL="0" marR="0" lvl="0" indent="0" algn="r" defTabSz="914400" rtl="0" eaLnBrk="1" fontAlgn="base" latinLnBrk="0" hangingPunct="1">
              <a:lnSpc>
                <a:spcPct val="107000"/>
              </a:lnSpc>
              <a:spcBef>
                <a:spcPct val="0"/>
              </a:spcBef>
              <a:spcAft>
                <a:spcPts val="800"/>
              </a:spcAft>
              <a:buClrTx/>
              <a:buSzTx/>
              <a:buFontTx/>
              <a:buNone/>
              <a:tabLst>
                <a:tab pos="2743200" algn="l"/>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Individus</a:t>
            </a:r>
          </a:p>
          <a:p>
            <a:pPr marL="0" marR="0" lvl="0" indent="0" algn="ctr" defTabSz="914400" rtl="0" eaLnBrk="1" fontAlgn="base" latinLnBrk="0" hangingPunct="1">
              <a:lnSpc>
                <a:spcPct val="107000"/>
              </a:lnSpc>
              <a:spcBef>
                <a:spcPct val="0"/>
              </a:spcBef>
              <a:spcAft>
                <a:spcPts val="800"/>
              </a:spcAft>
              <a:buClrTx/>
              <a:buSzTx/>
              <a:buFontTx/>
              <a:buNone/>
              <a:tabLst>
                <a:tab pos="2743200" algn="l"/>
              </a:tabLst>
              <a:defRPr/>
            </a:pPr>
            <a:r>
              <a:rPr kumimoji="0" lang="fr-FR" sz="18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Courier New" panose="02070309020205020404" pitchFamily="49" charset="0"/>
              </a:rPr>
              <a:t>Facteurs de risque</a:t>
            </a:r>
          </a:p>
          <a:p>
            <a:pPr marL="0" marR="0" lvl="0" indent="0" algn="l" defTabSz="914400" rtl="0" eaLnBrk="1" fontAlgn="base" latinLnBrk="0" hangingPunct="1">
              <a:lnSpc>
                <a:spcPct val="107000"/>
              </a:lnSpc>
              <a:spcBef>
                <a:spcPct val="0"/>
              </a:spcBef>
              <a:spcAft>
                <a:spcPts val="800"/>
              </a:spcAft>
              <a:buClrTx/>
              <a:buSzTx/>
              <a:buFontTx/>
              <a:buNone/>
              <a:tabLst>
                <a:tab pos="2743200" algn="l"/>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Communautés</a:t>
            </a:r>
          </a:p>
          <a:p>
            <a:pPr marL="0" marR="0" lvl="0" indent="0" algn="r" defTabSz="914400" rtl="0" eaLnBrk="1" fontAlgn="base" latinLnBrk="0" hangingPunct="1">
              <a:lnSpc>
                <a:spcPct val="107000"/>
              </a:lnSpc>
              <a:spcBef>
                <a:spcPct val="0"/>
              </a:spcBef>
              <a:spcAft>
                <a:spcPts val="800"/>
              </a:spcAft>
              <a:buClrTx/>
              <a:buSzTx/>
              <a:buFontTx/>
              <a:buNone/>
              <a:tabLst>
                <a:tab pos="2743200" algn="l"/>
              </a:tabLst>
              <a:defRPr/>
            </a:pPr>
            <a:r>
              <a:rPr kumimoji="0" lang="fr-FR" sz="1800" b="0" i="0" u="none" strike="noStrike" kern="1200" cap="none" spc="0" normalizeH="0" baseline="0" noProof="0" dirty="0">
                <a:ln>
                  <a:noFill/>
                </a:ln>
                <a:solidFill>
                  <a:prstClr val="black"/>
                </a:solidFill>
                <a:effectLst/>
                <a:uLnTx/>
                <a:uFillTx/>
                <a:latin typeface="Gabriola" panose="04040605051002020D02" pitchFamily="82" charset="0"/>
                <a:ea typeface="Calibri" panose="020F0502020204030204" pitchFamily="34" charset="0"/>
                <a:cs typeface="Times New Roman" panose="02020603050405020304" pitchFamily="18" charset="0"/>
              </a:rPr>
              <a:t>Plus grand contrôle</a:t>
            </a:r>
          </a:p>
          <a:p>
            <a:pPr marL="0" marR="0" lvl="0" indent="0" algn="ctr" defTabSz="914400" rtl="0" eaLnBrk="1" fontAlgn="base" latinLnBrk="0" hangingPunct="1">
              <a:lnSpc>
                <a:spcPct val="107000"/>
              </a:lnSpc>
              <a:spcBef>
                <a:spcPct val="0"/>
              </a:spcBef>
              <a:spcAft>
                <a:spcPts val="800"/>
              </a:spcAft>
              <a:buClrTx/>
              <a:buSzTx/>
              <a:buFontTx/>
              <a:buNone/>
              <a:tabLst>
                <a:tab pos="2743200" algn="l"/>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Facteurs de protection</a:t>
            </a:r>
          </a:p>
          <a:p>
            <a:pPr marL="0" marR="0" lvl="0" indent="0" algn="l" defTabSz="914400" rtl="0" eaLnBrk="1" fontAlgn="base" latinLnBrk="0" hangingPunct="1">
              <a:lnSpc>
                <a:spcPct val="107000"/>
              </a:lnSpc>
              <a:spcBef>
                <a:spcPct val="0"/>
              </a:spcBef>
              <a:spcAft>
                <a:spcPts val="800"/>
              </a:spcAft>
              <a:buClrTx/>
              <a:buSzTx/>
              <a:buFontTx/>
              <a:buNone/>
              <a:tabLst>
                <a:tab pos="2743200" algn="l"/>
              </a:tabLst>
              <a:defRPr/>
            </a:pPr>
            <a:r>
              <a:rPr kumimoji="0" lang="fr-FR" sz="1800" b="0" i="0" u="none" strike="noStrike" kern="1200" cap="none" spc="0" normalizeH="0" baseline="0" noProof="0" dirty="0">
                <a:ln>
                  <a:noFill/>
                </a:ln>
                <a:solidFill>
                  <a:prstClr val="black"/>
                </a:solidFill>
                <a:effectLst/>
                <a:uLnTx/>
                <a:uFillTx/>
                <a:latin typeface="Felix Titling" panose="04060505060202020A04" pitchFamily="82" charset="0"/>
                <a:ea typeface="Calibri" panose="020F0502020204030204" pitchFamily="34" charset="0"/>
                <a:cs typeface="Times New Roman" panose="02020603050405020304" pitchFamily="18" charset="0"/>
              </a:rPr>
              <a:t>Interventions</a:t>
            </a:r>
          </a:p>
          <a:p>
            <a:pPr marL="0" marR="0" lvl="0" indent="0" algn="r" defTabSz="914400" rtl="0" eaLnBrk="1" fontAlgn="base" latinLnBrk="0" hangingPunct="1">
              <a:lnSpc>
                <a:spcPct val="107000"/>
              </a:lnSpc>
              <a:spcBef>
                <a:spcPct val="0"/>
              </a:spcBef>
              <a:spcAft>
                <a:spcPts val="800"/>
              </a:spcAft>
              <a:buClrTx/>
              <a:buSzTx/>
              <a:buFontTx/>
              <a:buNone/>
              <a:tabLst>
                <a:tab pos="2743200" algn="l"/>
              </a:tabLst>
              <a:defRPr/>
            </a:pPr>
            <a:r>
              <a:rPr kumimoji="0" lang="fr-FR" sz="1800" b="0" i="0" u="none" strike="noStrike" kern="1200" cap="none" spc="0" normalizeH="0" baseline="0" noProof="0" dirty="0">
                <a:ln>
                  <a:noFill/>
                </a:ln>
                <a:solidFill>
                  <a:prstClr val="black"/>
                </a:solidFill>
                <a:effectLst/>
                <a:uLnTx/>
                <a:uFillTx/>
                <a:latin typeface="Bradley Hand ITC" panose="03070402050302030203" pitchFamily="66" charset="0"/>
                <a:ea typeface="Calibri" panose="020F0502020204030204" pitchFamily="34" charset="0"/>
                <a:cs typeface="Times New Roman" panose="02020603050405020304" pitchFamily="18" charset="0"/>
              </a:rPr>
              <a:t>Moyens</a:t>
            </a:r>
          </a:p>
        </p:txBody>
      </p:sp>
    </p:spTree>
    <p:extLst>
      <p:ext uri="{BB962C8B-B14F-4D97-AF65-F5344CB8AC3E}">
        <p14:creationId xmlns:p14="http://schemas.microsoft.com/office/powerpoint/2010/main" val="3685719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A58BE8CA-C9D7-BF88-D343-5218770738D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8ED13E2-5050-90D5-1BE7-46C703BD221C}"/>
              </a:ext>
            </a:extLst>
          </p:cNvPr>
          <p:cNvPicPr>
            <a:picLocks noChangeAspect="1"/>
          </p:cNvPicPr>
          <p:nvPr/>
        </p:nvPicPr>
        <p:blipFill>
          <a:blip r:embed="rId4"/>
          <a:stretch>
            <a:fillRect/>
          </a:stretch>
        </p:blipFill>
        <p:spPr>
          <a:xfrm>
            <a:off x="10547" y="38883"/>
            <a:ext cx="1285875" cy="857250"/>
          </a:xfrm>
          <a:prstGeom prst="rect">
            <a:avLst/>
          </a:prstGeom>
        </p:spPr>
      </p:pic>
      <p:sp>
        <p:nvSpPr>
          <p:cNvPr id="2" name="Espace réservé du texte 1">
            <a:extLst>
              <a:ext uri="{FF2B5EF4-FFF2-40B4-BE49-F238E27FC236}">
                <a16:creationId xmlns:a16="http://schemas.microsoft.com/office/drawing/2014/main" id="{6031EA93-802B-DA8F-F370-3469B8F6F653}"/>
              </a:ext>
            </a:extLst>
          </p:cNvPr>
          <p:cNvSpPr txBox="1">
            <a:spLocks/>
          </p:cNvSpPr>
          <p:nvPr/>
        </p:nvSpPr>
        <p:spPr bwMode="auto">
          <a:xfrm>
            <a:off x="617962" y="896133"/>
            <a:ext cx="7691283"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1F497D">
                    <a:lumMod val="75000"/>
                    <a:lumOff val="25000"/>
                  </a:srgbClr>
                </a:solidFill>
                <a:effectLst/>
                <a:uLnTx/>
                <a:uFillTx/>
                <a:latin typeface="Calibri" pitchFamily="34" charset="0"/>
                <a:ea typeface="+mn-ea"/>
                <a:cs typeface="+mn-cs"/>
              </a:rPr>
              <a:t>LA PREVENTION ET LA PROMOTION DE LA SANTE…</a:t>
            </a: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p:txBody>
      </p:sp>
      <p:sp>
        <p:nvSpPr>
          <p:cNvPr id="5" name="Rectangle 3">
            <a:extLst>
              <a:ext uri="{FF2B5EF4-FFF2-40B4-BE49-F238E27FC236}">
                <a16:creationId xmlns:a16="http://schemas.microsoft.com/office/drawing/2014/main" id="{11A70ADB-275E-0C65-F61D-674D77B39C1D}"/>
              </a:ext>
            </a:extLst>
          </p:cNvPr>
          <p:cNvSpPr txBox="1">
            <a:spLocks noChangeArrowheads="1"/>
          </p:cNvSpPr>
          <p:nvPr/>
        </p:nvSpPr>
        <p:spPr>
          <a:xfrm>
            <a:off x="107504" y="1650491"/>
            <a:ext cx="8712200" cy="4968453"/>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 name="Rectangle 3">
            <a:extLst>
              <a:ext uri="{FF2B5EF4-FFF2-40B4-BE49-F238E27FC236}">
                <a16:creationId xmlns:a16="http://schemas.microsoft.com/office/drawing/2014/main" id="{AB30F5CB-CDB8-1868-5261-D36517718591}"/>
              </a:ext>
            </a:extLst>
          </p:cNvPr>
          <p:cNvSpPr/>
          <p:nvPr/>
        </p:nvSpPr>
        <p:spPr>
          <a:xfrm>
            <a:off x="183703" y="2155967"/>
            <a:ext cx="8559800" cy="2012218"/>
          </a:xfrm>
          <a:prstGeom prst="rect">
            <a:avLst/>
          </a:prstGeom>
        </p:spPr>
        <p:txBody>
          <a:bodyPr wrap="square">
            <a:spAutoFit/>
          </a:bodyPr>
          <a:lstStyle/>
          <a:p>
            <a:pPr marL="273050" marR="0" lvl="0" indent="-273050" algn="ctr" defTabSz="914400" rtl="0" eaLnBrk="1" fontAlgn="base" latinLnBrk="0" hangingPunct="1">
              <a:lnSpc>
                <a:spcPct val="80000"/>
              </a:lnSpc>
              <a:spcBef>
                <a:spcPct val="0"/>
              </a:spcBef>
              <a:spcAft>
                <a:spcPts val="6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fr-FR" sz="3600" b="0" i="0" u="none" strike="noStrike" kern="1200" cap="none" spc="0" normalizeH="0" baseline="0" noProof="0" dirty="0">
                <a:ln>
                  <a:noFill/>
                </a:ln>
                <a:solidFill>
                  <a:prstClr val="black"/>
                </a:solidFill>
                <a:effectLst/>
                <a:uLnTx/>
                <a:uFillTx/>
                <a:latin typeface="Modern Love" panose="04090805081005020601" pitchFamily="82" charset="0"/>
                <a:ea typeface="+mn-ea"/>
                <a:cs typeface="+mn-cs"/>
              </a:rPr>
              <a:t>La prévention</a:t>
            </a: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 </a:t>
            </a:r>
          </a:p>
          <a:p>
            <a:pPr marL="273050" marR="0" lvl="0" indent="-273050" algn="ctr" defTabSz="914400" rtl="0" eaLnBrk="1" fontAlgn="base" latinLnBrk="0" hangingPunct="1">
              <a:lnSpc>
                <a:spcPct val="80000"/>
              </a:lnSpc>
              <a:spcBef>
                <a:spcPct val="0"/>
              </a:spcBef>
              <a:spcAft>
                <a:spcPts val="6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est l’ensemble des mesures visant à éviter ou réduire</a:t>
            </a:r>
          </a:p>
          <a:p>
            <a:pPr marL="273050" marR="0" lvl="0" indent="-273050" algn="ctr" defTabSz="914400" rtl="0" eaLnBrk="1" fontAlgn="base" latinLnBrk="0" hangingPunct="1">
              <a:lnSpc>
                <a:spcPct val="80000"/>
              </a:lnSpc>
              <a:spcBef>
                <a:spcPct val="0"/>
              </a:spcBef>
              <a:spcAft>
                <a:spcPts val="60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le nombre et la gravité des maladies, des accidents et des handicaps »</a:t>
            </a:r>
          </a:p>
          <a:p>
            <a:pPr marL="273050" marR="0" lvl="0" indent="-273050" algn="ctr" defTabSz="914400" rtl="0" eaLnBrk="1" fontAlgn="base" latinLnBrk="0" hangingPunct="1">
              <a:lnSpc>
                <a:spcPct val="80000"/>
              </a:lnSpc>
              <a:spcBef>
                <a:spcPct val="0"/>
              </a:spcBef>
              <a:spcAft>
                <a:spcPts val="600"/>
              </a:spcAft>
              <a:buClrTx/>
              <a:buSzTx/>
              <a:buFontTx/>
              <a:buNone/>
              <a:tabLst/>
              <a:defRPr/>
            </a:pPr>
            <a:r>
              <a:rPr kumimoji="0" lang="fr-FR" sz="1800" b="0" i="0" u="none" strike="noStrike" kern="1200" cap="none" spc="0" normalizeH="0" baseline="0" noProof="0" dirty="0">
                <a:ln>
                  <a:noFill/>
                </a:ln>
                <a:solidFill>
                  <a:srgbClr val="A5B592"/>
                </a:solidFill>
                <a:effectLst/>
                <a:uLnTx/>
                <a:uFillTx/>
                <a:latin typeface="Calibri" panose="020F0502020204030204"/>
                <a:ea typeface="+mn-ea"/>
                <a:cs typeface="Arial" charset="0"/>
              </a:rPr>
              <a:t>OMS, 1946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A5B592"/>
                </a:solidFill>
                <a:effectLst/>
                <a:uLnTx/>
                <a:uFillTx/>
                <a:latin typeface="Calibri" panose="020F0502020204030204"/>
                <a:ea typeface="+mn-ea"/>
                <a:cs typeface="+mn-cs"/>
                <a:sym typeface="Wingdings" panose="05000000000000000000" pitchFamily="2" charset="2"/>
              </a:rPr>
              <a:t>FACTEURS DE RISQUE</a:t>
            </a:r>
            <a:endParaRPr kumimoji="0" lang="fr-FR" sz="1800" b="0" i="0" u="none" strike="noStrike" kern="1200" cap="none" spc="0" normalizeH="0" baseline="0" noProof="0" dirty="0">
              <a:ln>
                <a:noFill/>
              </a:ln>
              <a:solidFill>
                <a:srgbClr val="42BA97"/>
              </a:solidFill>
              <a:effectLst/>
              <a:uLnTx/>
              <a:uFillTx/>
              <a:latin typeface="Calibri" panose="020F0502020204030204"/>
              <a:ea typeface="+mn-ea"/>
              <a:cs typeface="+mn-cs"/>
              <a:sym typeface="Wingdings" panose="05000000000000000000" pitchFamily="2" charset="2"/>
            </a:endParaRPr>
          </a:p>
          <a:p>
            <a:pPr marL="273050" marR="0" lvl="0" indent="-273050" algn="ctr" defTabSz="914400" rtl="0" eaLnBrk="1" fontAlgn="base" latinLnBrk="0" hangingPunct="1">
              <a:lnSpc>
                <a:spcPct val="80000"/>
              </a:lnSpc>
              <a:spcBef>
                <a:spcPct val="0"/>
              </a:spcBef>
              <a:spcAft>
                <a:spcPts val="60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7" name="Rectangle 6">
            <a:extLst>
              <a:ext uri="{FF2B5EF4-FFF2-40B4-BE49-F238E27FC236}">
                <a16:creationId xmlns:a16="http://schemas.microsoft.com/office/drawing/2014/main" id="{95400B06-7F6A-ACEE-600B-09BFF29A2CD4}"/>
              </a:ext>
            </a:extLst>
          </p:cNvPr>
          <p:cNvSpPr/>
          <p:nvPr/>
        </p:nvSpPr>
        <p:spPr>
          <a:xfrm>
            <a:off x="292099" y="4272189"/>
            <a:ext cx="8559801" cy="1870640"/>
          </a:xfrm>
          <a:prstGeom prst="rect">
            <a:avLst/>
          </a:prstGeom>
        </p:spPr>
        <p:txBody>
          <a:bodyPr wrap="square">
            <a:spAutoFit/>
          </a:bodyPr>
          <a:lstStyle/>
          <a:p>
            <a:pPr marL="273050" marR="0" lvl="0" indent="-273050" algn="ctr" defTabSz="914400" rtl="0" eaLnBrk="1" fontAlgn="base" latinLnBrk="0" hangingPunct="1">
              <a:lnSpc>
                <a:spcPct val="8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fr-FR" sz="3600" b="0" i="0" u="none" strike="noStrike" kern="1200" cap="none" spc="0" normalizeH="0" baseline="0" noProof="0" dirty="0">
                <a:ln>
                  <a:noFill/>
                </a:ln>
                <a:solidFill>
                  <a:prstClr val="black"/>
                </a:solidFill>
                <a:effectLst/>
                <a:uLnTx/>
                <a:uFillTx/>
                <a:latin typeface="Modern Love" panose="04090805081005020601" pitchFamily="82" charset="0"/>
                <a:ea typeface="+mn-ea"/>
                <a:cs typeface="+mn-cs"/>
              </a:rPr>
              <a:t>La promotion de la santé</a:t>
            </a: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 </a:t>
            </a:r>
          </a:p>
          <a:p>
            <a:pPr marL="273050" marR="0" lvl="0" indent="-273050" algn="ctr" defTabSz="914400" rtl="0" eaLnBrk="1" fontAlgn="base" latinLnBrk="0" hangingPunct="1">
              <a:lnSpc>
                <a:spcPct val="8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est le processus qui confère aux populations les moyens d'assurer</a:t>
            </a:r>
          </a:p>
          <a:p>
            <a:pPr marL="273050" marR="0" lvl="0" indent="-273050" algn="ctr" defTabSz="914400" rtl="0" eaLnBrk="1" fontAlgn="base" latinLnBrk="0" hangingPunct="1">
              <a:lnSpc>
                <a:spcPct val="8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un plus grand contrôle sur leur propre santé, et d'améliorer celle-ci »</a:t>
            </a:r>
          </a:p>
          <a:p>
            <a:pPr marL="273050" marR="0" lvl="0" indent="-273050" algn="ctr" defTabSz="914400" rtl="0" eaLnBrk="1" fontAlgn="base" latinLnBrk="0" hangingPunct="1">
              <a:lnSpc>
                <a:spcPct val="8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0070C0"/>
                </a:solidFill>
                <a:effectLst/>
                <a:uLnTx/>
                <a:uFillTx/>
                <a:latin typeface="Calibri" pitchFamily="34" charset="0"/>
                <a:ea typeface="+mn-ea"/>
                <a:cs typeface="+mn-cs"/>
              </a:rPr>
              <a:t> </a:t>
            </a:r>
          </a:p>
          <a:p>
            <a:pPr marL="273050" marR="0" lvl="0" indent="-273050" algn="ctr" defTabSz="914400" rtl="0" eaLnBrk="1" fontAlgn="base" latinLnBrk="0" hangingPunct="1">
              <a:lnSpc>
                <a:spcPct val="80000"/>
              </a:lnSpc>
              <a:spcBef>
                <a:spcPct val="0"/>
              </a:spcBef>
              <a:spcAft>
                <a:spcPct val="0"/>
              </a:spcAft>
              <a:buClrTx/>
              <a:buSzTx/>
              <a:buFontTx/>
              <a:buNone/>
              <a:tabLst/>
              <a:defRPr/>
            </a:pPr>
            <a:r>
              <a:rPr kumimoji="0" lang="fr-FR" sz="1800" b="0" i="0" u="none" strike="noStrike" kern="1200" cap="none" spc="0" normalizeH="0" baseline="0" noProof="0" dirty="0">
                <a:ln>
                  <a:noFill/>
                </a:ln>
                <a:solidFill>
                  <a:srgbClr val="A5B592"/>
                </a:solidFill>
                <a:effectLst/>
                <a:uLnTx/>
                <a:uFillTx/>
                <a:latin typeface="Calibri" panose="020F0502020204030204"/>
                <a:ea typeface="+mn-ea"/>
                <a:cs typeface="Arial" charset="0"/>
              </a:rPr>
              <a:t>Charte d’Ottawa, 1986</a:t>
            </a:r>
          </a:p>
          <a:p>
            <a:pPr marL="273050" marR="0" lvl="0" indent="-273050" algn="ctr" defTabSz="914400" rtl="0" eaLnBrk="1" fontAlgn="base" latinLnBrk="0" hangingPunct="1">
              <a:lnSpc>
                <a:spcPct val="8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73050" marR="0" lvl="0" indent="-273050" algn="ctr" defTabSz="914400" rtl="0" eaLnBrk="1" fontAlgn="base" latinLnBrk="0" hangingPunct="1">
              <a:lnSpc>
                <a:spcPct val="80000"/>
              </a:lnSpc>
              <a:spcBef>
                <a:spcPct val="0"/>
              </a:spcBef>
              <a:spcAft>
                <a:spcPct val="0"/>
              </a:spcAft>
              <a:buClrTx/>
              <a:buSzTx/>
              <a:buFontTx/>
              <a:buNone/>
              <a:tabLst/>
              <a:defRPr/>
            </a:pPr>
            <a:r>
              <a:rPr kumimoji="0" lang="fr-CA" sz="1800" b="1" i="0" u="none" strike="noStrike" kern="1200" cap="none" spc="0" normalizeH="0" baseline="0" noProof="0" dirty="0">
                <a:ln>
                  <a:noFill/>
                </a:ln>
                <a:solidFill>
                  <a:srgbClr val="A5B592"/>
                </a:solidFill>
                <a:effectLst/>
                <a:uLnTx/>
                <a:uFillTx/>
                <a:latin typeface="Calibri" panose="020F0502020204030204"/>
                <a:ea typeface="+mn-ea"/>
                <a:cs typeface="Arial" charset="0"/>
              </a:rPr>
              <a:t>FACTEURS DE PROTECTION</a:t>
            </a:r>
          </a:p>
        </p:txBody>
      </p:sp>
    </p:spTree>
    <p:extLst>
      <p:ext uri="{BB962C8B-B14F-4D97-AF65-F5344CB8AC3E}">
        <p14:creationId xmlns:p14="http://schemas.microsoft.com/office/powerpoint/2010/main" val="1937985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6C98A7F2-120D-EF02-9659-A07563A7FAF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8CFD9181-5680-D1B8-6390-9BD9102F3ED3}"/>
              </a:ext>
            </a:extLst>
          </p:cNvPr>
          <p:cNvPicPr>
            <a:picLocks noChangeAspect="1"/>
          </p:cNvPicPr>
          <p:nvPr/>
        </p:nvPicPr>
        <p:blipFill>
          <a:blip r:embed="rId4"/>
          <a:stretch>
            <a:fillRect/>
          </a:stretch>
        </p:blipFill>
        <p:spPr>
          <a:xfrm>
            <a:off x="10547" y="38883"/>
            <a:ext cx="1285875" cy="857250"/>
          </a:xfrm>
          <a:prstGeom prst="rect">
            <a:avLst/>
          </a:prstGeom>
        </p:spPr>
      </p:pic>
      <p:sp>
        <p:nvSpPr>
          <p:cNvPr id="2" name="Espace réservé du texte 1">
            <a:extLst>
              <a:ext uri="{FF2B5EF4-FFF2-40B4-BE49-F238E27FC236}">
                <a16:creationId xmlns:a16="http://schemas.microsoft.com/office/drawing/2014/main" id="{66C46E81-386C-B2F1-098E-E5CBBDEFDC17}"/>
              </a:ext>
            </a:extLst>
          </p:cNvPr>
          <p:cNvSpPr txBox="1">
            <a:spLocks/>
          </p:cNvSpPr>
          <p:nvPr/>
        </p:nvSpPr>
        <p:spPr bwMode="auto">
          <a:xfrm>
            <a:off x="326998" y="907897"/>
            <a:ext cx="7691283"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LE CONCEPT DE SANTE</a:t>
            </a:r>
          </a:p>
          <a:p>
            <a:pPr algn="l">
              <a:lnSpc>
                <a:spcPct val="80000"/>
              </a:lnSpc>
              <a:spcBef>
                <a:spcPts val="450"/>
              </a:spcBef>
              <a:buClr>
                <a:srgbClr val="0DB434"/>
              </a:buClr>
              <a:buSzPct val="70000"/>
              <a:defRPr/>
            </a:pPr>
            <a:endParaRPr lang="fr-FR" sz="1400" cap="none" spc="0" dirty="0">
              <a:solidFill>
                <a:prstClr val="black"/>
              </a:solidFill>
              <a:latin typeface="Calibri" pitchFamily="34" charset="0"/>
              <a:sym typeface="Arial"/>
            </a:endParaRPr>
          </a:p>
          <a:p>
            <a:pPr marL="204788" indent="-204788" algn="just">
              <a:lnSpc>
                <a:spcPct val="80000"/>
              </a:lnSpc>
              <a:spcBef>
                <a:spcPts val="450"/>
              </a:spcBef>
              <a:buClr>
                <a:srgbClr val="0DB434"/>
              </a:buClr>
              <a:buSzPct val="70000"/>
              <a:defRPr/>
            </a:pPr>
            <a:endParaRPr lang="fr-FR" sz="1500" cap="none" spc="0" dirty="0">
              <a:solidFill>
                <a:prstClr val="black"/>
              </a:solidFill>
              <a:latin typeface="Calibri" pitchFamily="34" charset="0"/>
              <a:sym typeface="Arial"/>
            </a:endParaRPr>
          </a:p>
          <a:p>
            <a:pPr marL="204788" indent="-204788" algn="just">
              <a:lnSpc>
                <a:spcPct val="80000"/>
              </a:lnSpc>
              <a:spcBef>
                <a:spcPts val="450"/>
              </a:spcBef>
              <a:buClr>
                <a:srgbClr val="0DB434"/>
              </a:buClr>
              <a:buSzPct val="70000"/>
              <a:defRPr/>
            </a:pPr>
            <a:endParaRPr lang="fr-FR" sz="1500" cap="none" spc="0" dirty="0">
              <a:solidFill>
                <a:prstClr val="black"/>
              </a:solidFill>
              <a:latin typeface="Calibri" pitchFamily="34" charset="0"/>
              <a:sym typeface="Arial"/>
            </a:endParaRPr>
          </a:p>
          <a:p>
            <a:pPr marL="204788" indent="-204788" algn="just">
              <a:lnSpc>
                <a:spcPct val="80000"/>
              </a:lnSpc>
              <a:spcBef>
                <a:spcPts val="450"/>
              </a:spcBef>
              <a:buClr>
                <a:srgbClr val="0DB434"/>
              </a:buClr>
              <a:buSzPct val="70000"/>
              <a:defRPr/>
            </a:pPr>
            <a:endParaRPr lang="fr-FR" sz="1500" cap="none" spc="0" dirty="0">
              <a:solidFill>
                <a:prstClr val="black"/>
              </a:solidFill>
              <a:latin typeface="Calibri" pitchFamily="34" charset="0"/>
              <a:sym typeface="Arial"/>
            </a:endParaRPr>
          </a:p>
          <a:p>
            <a:pPr marL="204788" indent="-204788" algn="just">
              <a:lnSpc>
                <a:spcPct val="80000"/>
              </a:lnSpc>
              <a:spcBef>
                <a:spcPts val="450"/>
              </a:spcBef>
              <a:buClr>
                <a:srgbClr val="0DB434"/>
              </a:buClr>
              <a:buSzPct val="70000"/>
              <a:defRPr/>
            </a:pPr>
            <a:endParaRPr lang="fr-FR" sz="1500" cap="none" spc="0" dirty="0">
              <a:solidFill>
                <a:prstClr val="black"/>
              </a:solidFill>
              <a:latin typeface="Calibri" pitchFamily="34" charset="0"/>
              <a:sym typeface="Arial"/>
            </a:endParaRPr>
          </a:p>
          <a:p>
            <a:pPr marL="204788" indent="-204788" algn="just">
              <a:lnSpc>
                <a:spcPct val="80000"/>
              </a:lnSpc>
              <a:spcBef>
                <a:spcPts val="450"/>
              </a:spcBef>
              <a:buClr>
                <a:srgbClr val="0DB434"/>
              </a:buClr>
              <a:buSzPct val="70000"/>
              <a:defRPr/>
            </a:pPr>
            <a:endParaRPr lang="fr-FR" sz="1500" cap="none" spc="0" dirty="0">
              <a:solidFill>
                <a:prstClr val="black"/>
              </a:solidFill>
              <a:latin typeface="Calibri" pitchFamily="34" charset="0"/>
              <a:sym typeface="Arial"/>
            </a:endParaRPr>
          </a:p>
          <a:p>
            <a:pPr marL="285750" indent="-285750">
              <a:lnSpc>
                <a:spcPct val="80000"/>
              </a:lnSpc>
              <a:spcBef>
                <a:spcPts val="450"/>
              </a:spcBef>
              <a:buClr>
                <a:srgbClr val="0DB434"/>
              </a:buClr>
              <a:buSzPct val="70000"/>
              <a:buFont typeface="Arial" panose="020B0604020202020204" pitchFamily="34" charset="0"/>
              <a:buChar char="•"/>
              <a:defRPr/>
            </a:pPr>
            <a:r>
              <a:rPr lang="fr-FR" sz="1800" cap="none" spc="0" dirty="0">
                <a:solidFill>
                  <a:srgbClr val="002060"/>
                </a:solidFill>
                <a:latin typeface="Calibri" pitchFamily="34" charset="0"/>
                <a:sym typeface="Arial"/>
              </a:rPr>
              <a:t>1946 – OMS (Préambule à la Constitution de l'Organisation Mondiale de la Santé)</a:t>
            </a:r>
          </a:p>
          <a:p>
            <a:pPr marL="204788" indent="-204788">
              <a:lnSpc>
                <a:spcPct val="80000"/>
              </a:lnSpc>
              <a:spcBef>
                <a:spcPts val="450"/>
              </a:spcBef>
              <a:buClr>
                <a:srgbClr val="0DB434"/>
              </a:buClr>
              <a:buSzPct val="70000"/>
              <a:defRPr/>
            </a:pPr>
            <a:r>
              <a:rPr lang="fr-FR" sz="1800" cap="none" spc="0" dirty="0">
                <a:solidFill>
                  <a:srgbClr val="002060"/>
                </a:solidFill>
                <a:latin typeface="Calibri" pitchFamily="34" charset="0"/>
                <a:sym typeface="Arial"/>
              </a:rPr>
              <a:t>	</a:t>
            </a:r>
            <a:r>
              <a:rPr lang="fr-FR" sz="1800" i="1" cap="none" spc="0" dirty="0">
                <a:solidFill>
                  <a:srgbClr val="002060"/>
                </a:solidFill>
                <a:latin typeface="Calibri" pitchFamily="34" charset="0"/>
                <a:sym typeface="Arial"/>
              </a:rPr>
              <a:t>« La santé est un état de complet bien être physique, mental et social, et ne consiste pas en l’absence de maladie ou d’infirmité »</a:t>
            </a:r>
          </a:p>
          <a:p>
            <a:pPr marL="204788" indent="-204788">
              <a:lnSpc>
                <a:spcPct val="80000"/>
              </a:lnSpc>
              <a:spcBef>
                <a:spcPts val="450"/>
              </a:spcBef>
              <a:buClr>
                <a:srgbClr val="0DB434"/>
              </a:buClr>
              <a:buSzPct val="70000"/>
              <a:defRPr/>
            </a:pPr>
            <a:endParaRPr lang="fr-FR" sz="1800" cap="none" spc="0" dirty="0">
              <a:solidFill>
                <a:prstClr val="black"/>
              </a:solidFill>
              <a:latin typeface="Calibri" pitchFamily="34" charset="0"/>
              <a:sym typeface="Arial"/>
            </a:endParaRPr>
          </a:p>
          <a:p>
            <a:pPr marL="285750" indent="-285750">
              <a:lnSpc>
                <a:spcPct val="80000"/>
              </a:lnSpc>
              <a:spcBef>
                <a:spcPts val="450"/>
              </a:spcBef>
              <a:buClr>
                <a:srgbClr val="0DB434"/>
              </a:buClr>
              <a:buSzPct val="70000"/>
              <a:buFont typeface="Arial" panose="020B0604020202020204" pitchFamily="34" charset="0"/>
              <a:buChar char="•"/>
              <a:defRPr/>
            </a:pPr>
            <a:r>
              <a:rPr lang="fr-FR" sz="1800" cap="none" spc="0" dirty="0">
                <a:solidFill>
                  <a:srgbClr val="0070C0"/>
                </a:solidFill>
                <a:latin typeface="Calibri" pitchFamily="34" charset="0"/>
                <a:sym typeface="Arial"/>
              </a:rPr>
              <a:t>1986 – OMS (Charte Ottawa) </a:t>
            </a:r>
          </a:p>
          <a:p>
            <a:pPr marL="204788" indent="-204788">
              <a:lnSpc>
                <a:spcPct val="80000"/>
              </a:lnSpc>
              <a:spcBef>
                <a:spcPts val="450"/>
              </a:spcBef>
              <a:buClr>
                <a:srgbClr val="0DB434"/>
              </a:buClr>
              <a:buSzPct val="70000"/>
              <a:defRPr/>
            </a:pPr>
            <a:r>
              <a:rPr lang="fr-FR" sz="1800" cap="none" spc="0" dirty="0">
                <a:solidFill>
                  <a:srgbClr val="0070C0"/>
                </a:solidFill>
                <a:latin typeface="Calibri" pitchFamily="34" charset="0"/>
                <a:sym typeface="Arial"/>
              </a:rPr>
              <a:t>	</a:t>
            </a:r>
            <a:r>
              <a:rPr lang="fr-FR" sz="1800" i="1" cap="none" spc="0" dirty="0">
                <a:solidFill>
                  <a:srgbClr val="0070C0"/>
                </a:solidFill>
                <a:latin typeface="Calibri" pitchFamily="34" charset="0"/>
                <a:sym typeface="Arial"/>
              </a:rPr>
              <a:t>« La santé c’est la mesure dans laquelle un groupe ou un individu peut d’une part, réaliser ses ambitions et satisfaire ses besoins et, d’autre part, évoluer avec le milieu ou s’adapter à celui-ci »</a:t>
            </a:r>
          </a:p>
          <a:p>
            <a:pPr marL="204788" indent="-204788">
              <a:lnSpc>
                <a:spcPct val="80000"/>
              </a:lnSpc>
              <a:spcBef>
                <a:spcPts val="450"/>
              </a:spcBef>
              <a:buClr>
                <a:srgbClr val="0DB434"/>
              </a:buClr>
              <a:buSzPct val="70000"/>
              <a:defRPr/>
            </a:pPr>
            <a:r>
              <a:rPr lang="fr-FR" sz="1800" i="1" cap="none" spc="0" dirty="0">
                <a:solidFill>
                  <a:srgbClr val="0070C0"/>
                </a:solidFill>
                <a:latin typeface="Calibri" pitchFamily="34" charset="0"/>
                <a:sym typeface="Arial"/>
              </a:rPr>
              <a:t>	« La santé est donc perçue comme une ressource de la vie quotidienne, et non comme le but de la vie, </a:t>
            </a:r>
            <a:r>
              <a:rPr lang="fr-FR" sz="1800" i="1" cap="none" spc="0" dirty="0">
                <a:solidFill>
                  <a:srgbClr val="FF0000"/>
                </a:solidFill>
                <a:latin typeface="Calibri" pitchFamily="34" charset="0"/>
                <a:sym typeface="Arial"/>
              </a:rPr>
              <a:t>« le pouvoir d’identifier et de réaliser ses ambitions, satisfaire ses besoins, et évoluer avec son milieu ou s’y adapter » </a:t>
            </a:r>
            <a:r>
              <a:rPr lang="fr-FR" sz="1800" i="1" cap="none" spc="0" dirty="0">
                <a:solidFill>
                  <a:srgbClr val="0070C0"/>
                </a:solidFill>
                <a:latin typeface="Calibri" pitchFamily="34" charset="0"/>
                <a:sym typeface="Arial"/>
              </a:rPr>
              <a:t>; il s’agit d’un concept positif mettant en valeur les ressources sociales et individuelles, ainsi que les capacités physiques »</a:t>
            </a:r>
          </a:p>
        </p:txBody>
      </p:sp>
      <p:pic>
        <p:nvPicPr>
          <p:cNvPr id="4" name="Picture 2">
            <a:extLst>
              <a:ext uri="{FF2B5EF4-FFF2-40B4-BE49-F238E27FC236}">
                <a16:creationId xmlns:a16="http://schemas.microsoft.com/office/drawing/2014/main" id="{8DCD3C78-2331-B758-7D24-280329E6ADE2}"/>
              </a:ext>
            </a:extLst>
          </p:cNvPr>
          <p:cNvPicPr>
            <a:picLocks noChangeAspect="1" noChangeArrowheads="1"/>
          </p:cNvPicPr>
          <p:nvPr/>
        </p:nvPicPr>
        <p:blipFill>
          <a:blip r:embed="rId5" cstate="screen"/>
          <a:srcRect/>
          <a:stretch>
            <a:fillRect/>
          </a:stretch>
        </p:blipFill>
        <p:spPr bwMode="auto">
          <a:xfrm>
            <a:off x="6804248" y="1284881"/>
            <a:ext cx="2140034" cy="1485247"/>
          </a:xfrm>
          <a:prstGeom prst="rect">
            <a:avLst/>
          </a:prstGeom>
          <a:noFill/>
          <a:ln w="9525">
            <a:noFill/>
            <a:miter lim="800000"/>
            <a:headEnd/>
            <a:tailEnd/>
          </a:ln>
        </p:spPr>
      </p:pic>
    </p:spTree>
    <p:extLst>
      <p:ext uri="{BB962C8B-B14F-4D97-AF65-F5344CB8AC3E}">
        <p14:creationId xmlns:p14="http://schemas.microsoft.com/office/powerpoint/2010/main" val="1700527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8000" b="84000"/>
          </a:stretch>
        </a:blipFill>
        <a:effectLst/>
      </p:bgPr>
    </p:bg>
    <p:spTree>
      <p:nvGrpSpPr>
        <p:cNvPr id="1" name="">
          <a:extLst>
            <a:ext uri="{FF2B5EF4-FFF2-40B4-BE49-F238E27FC236}">
              <a16:creationId xmlns:a16="http://schemas.microsoft.com/office/drawing/2014/main" id="{BBE075AA-AF73-B4A9-C65D-3C5597BFEFB0}"/>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D9055EC-68B1-47A3-0873-E8997F9C34D7}"/>
              </a:ext>
            </a:extLst>
          </p:cNvPr>
          <p:cNvPicPr>
            <a:picLocks noChangeAspect="1"/>
          </p:cNvPicPr>
          <p:nvPr/>
        </p:nvPicPr>
        <p:blipFill>
          <a:blip r:embed="rId3"/>
          <a:stretch>
            <a:fillRect/>
          </a:stretch>
        </p:blipFill>
        <p:spPr>
          <a:xfrm>
            <a:off x="2433" y="26888"/>
            <a:ext cx="1285875" cy="857250"/>
          </a:xfrm>
          <a:prstGeom prst="rect">
            <a:avLst/>
          </a:prstGeom>
        </p:spPr>
      </p:pic>
      <p:sp>
        <p:nvSpPr>
          <p:cNvPr id="4" name="Espace réservé du texte 1">
            <a:extLst>
              <a:ext uri="{FF2B5EF4-FFF2-40B4-BE49-F238E27FC236}">
                <a16:creationId xmlns:a16="http://schemas.microsoft.com/office/drawing/2014/main" id="{F5970029-E1EB-F794-C170-5C96A68071A7}"/>
              </a:ext>
            </a:extLst>
          </p:cNvPr>
          <p:cNvSpPr txBox="1">
            <a:spLocks/>
          </p:cNvSpPr>
          <p:nvPr/>
        </p:nvSpPr>
        <p:spPr bwMode="auto">
          <a:xfrm>
            <a:off x="404710" y="2053815"/>
            <a:ext cx="8208962"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LE RESEAU c</a:t>
            </a:r>
            <a:r>
              <a:rPr lang="fr-FR" sz="3200" cap="none" dirty="0">
                <a:solidFill>
                  <a:srgbClr val="646B86">
                    <a:lumMod val="75000"/>
                  </a:srgbClr>
                </a:solidFill>
                <a:latin typeface="Calibri" pitchFamily="34" charset="0"/>
                <a:sym typeface="Arial"/>
              </a:rPr>
              <a:t>o</a:t>
            </a:r>
            <a:r>
              <a:rPr lang="fr-FR" sz="3200" dirty="0">
                <a:solidFill>
                  <a:srgbClr val="646B86">
                    <a:lumMod val="75000"/>
                  </a:srgbClr>
                </a:solidFill>
                <a:latin typeface="Calibri" pitchFamily="34" charset="0"/>
                <a:sym typeface="Arial"/>
              </a:rPr>
              <a:t>des:</a:t>
            </a:r>
          </a:p>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promotion de la santé </a:t>
            </a:r>
          </a:p>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au quotidien</a:t>
            </a:r>
          </a:p>
        </p:txBody>
      </p:sp>
      <p:pic>
        <p:nvPicPr>
          <p:cNvPr id="5" name="Picture 2">
            <a:extLst>
              <a:ext uri="{FF2B5EF4-FFF2-40B4-BE49-F238E27FC236}">
                <a16:creationId xmlns:a16="http://schemas.microsoft.com/office/drawing/2014/main" id="{7A07457A-C8AD-71A7-1F58-23E5E1313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37" y="3829510"/>
            <a:ext cx="87852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texte 1">
            <a:extLst>
              <a:ext uri="{FF2B5EF4-FFF2-40B4-BE49-F238E27FC236}">
                <a16:creationId xmlns:a16="http://schemas.microsoft.com/office/drawing/2014/main" id="{3D0AF448-7A5A-66B2-C348-2C09CD054127}"/>
              </a:ext>
            </a:extLst>
          </p:cNvPr>
          <p:cNvSpPr txBox="1">
            <a:spLocks/>
          </p:cNvSpPr>
          <p:nvPr/>
        </p:nvSpPr>
        <p:spPr bwMode="auto">
          <a:xfrm>
            <a:off x="899653" y="1372729"/>
            <a:ext cx="7344697"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NOS ACTIVITES – NOS MISSIONS</a:t>
            </a:r>
          </a:p>
        </p:txBody>
      </p:sp>
    </p:spTree>
    <p:extLst>
      <p:ext uri="{BB962C8B-B14F-4D97-AF65-F5344CB8AC3E}">
        <p14:creationId xmlns:p14="http://schemas.microsoft.com/office/powerpoint/2010/main" val="3582171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664F1BE0-3962-1376-1DF4-6D0119CD8FE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E66CF8F-5B44-5119-26B9-96C70EC5A8A6}"/>
              </a:ext>
            </a:extLst>
          </p:cNvPr>
          <p:cNvPicPr>
            <a:picLocks noChangeAspect="1"/>
          </p:cNvPicPr>
          <p:nvPr/>
        </p:nvPicPr>
        <p:blipFill>
          <a:blip r:embed="rId4"/>
          <a:stretch>
            <a:fillRect/>
          </a:stretch>
        </p:blipFill>
        <p:spPr>
          <a:xfrm>
            <a:off x="10547" y="38883"/>
            <a:ext cx="1285875" cy="857250"/>
          </a:xfrm>
          <a:prstGeom prst="rect">
            <a:avLst/>
          </a:prstGeom>
        </p:spPr>
      </p:pic>
      <p:sp>
        <p:nvSpPr>
          <p:cNvPr id="2" name="Espace réservé du texte 1">
            <a:extLst>
              <a:ext uri="{FF2B5EF4-FFF2-40B4-BE49-F238E27FC236}">
                <a16:creationId xmlns:a16="http://schemas.microsoft.com/office/drawing/2014/main" id="{AB4D1D97-7F1F-E657-EB55-772C6BD7E363}"/>
              </a:ext>
            </a:extLst>
          </p:cNvPr>
          <p:cNvSpPr txBox="1">
            <a:spLocks/>
          </p:cNvSpPr>
          <p:nvPr/>
        </p:nvSpPr>
        <p:spPr bwMode="auto">
          <a:xfrm>
            <a:off x="617962" y="896133"/>
            <a:ext cx="7691283"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eaLnBrk="1" fontAlgn="auto" hangingPunct="1">
              <a:spcAft>
                <a:spcPts val="0"/>
              </a:spcAft>
              <a:buClr>
                <a:srgbClr val="D16349"/>
              </a:buClr>
              <a:defRPr/>
            </a:pPr>
            <a:r>
              <a:rPr lang="fr-FR" sz="3200" dirty="0">
                <a:solidFill>
                  <a:schemeClr val="tx2">
                    <a:lumMod val="75000"/>
                    <a:lumOff val="25000"/>
                  </a:schemeClr>
                </a:solidFill>
                <a:latin typeface="Calibri" pitchFamily="34" charset="0"/>
              </a:rPr>
              <a:t>Les Déterminants de la Santé</a:t>
            </a:r>
            <a:endParaRPr kumimoji="0" lang="fr-FR" sz="14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p:txBody>
      </p:sp>
      <p:sp>
        <p:nvSpPr>
          <p:cNvPr id="5" name="Rectangle 3">
            <a:extLst>
              <a:ext uri="{FF2B5EF4-FFF2-40B4-BE49-F238E27FC236}">
                <a16:creationId xmlns:a16="http://schemas.microsoft.com/office/drawing/2014/main" id="{045C214A-D05D-7241-E00A-EE1F7194BEDB}"/>
              </a:ext>
            </a:extLst>
          </p:cNvPr>
          <p:cNvSpPr txBox="1">
            <a:spLocks noChangeArrowheads="1"/>
          </p:cNvSpPr>
          <p:nvPr/>
        </p:nvSpPr>
        <p:spPr>
          <a:xfrm>
            <a:off x="107504" y="1650491"/>
            <a:ext cx="8712200" cy="4968453"/>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just" fontAlgn="auto">
              <a:spcBef>
                <a:spcPct val="50000"/>
              </a:spcBef>
              <a:spcAft>
                <a:spcPts val="0"/>
              </a:spcAft>
              <a:buSzPct val="100000"/>
            </a:pPr>
            <a:r>
              <a:rPr lang="fr-FR" dirty="0">
                <a:latin typeface="Calibri" pitchFamily="34" charset="0"/>
              </a:rPr>
              <a:t>Les déterminants de la santé sont des facteurs interdépendants  influant sur l’état de santé des individus et des populations et qui entraînent des différences et des disparités dans le domaine de la santé : </a:t>
            </a:r>
            <a:r>
              <a:rPr lang="fr-FR" b="1" dirty="0">
                <a:latin typeface="Calibri" pitchFamily="34" charset="0"/>
              </a:rPr>
              <a:t>Concept des ISS = Enjeu majeur de Santé Publique</a:t>
            </a:r>
          </a:p>
          <a:p>
            <a:pPr algn="just" fontAlgn="auto">
              <a:spcBef>
                <a:spcPct val="50000"/>
              </a:spcBef>
              <a:spcAft>
                <a:spcPts val="0"/>
              </a:spcAft>
              <a:buSzPct val="100000"/>
              <a:buFont typeface="Wingdings" pitchFamily="2" charset="2"/>
              <a:buNone/>
            </a:pPr>
            <a:endParaRPr lang="fr-FR" dirty="0">
              <a:latin typeface="Calibri" pitchFamily="34" charset="0"/>
            </a:endParaRPr>
          </a:p>
          <a:p>
            <a:pPr algn="just" fontAlgn="auto">
              <a:spcBef>
                <a:spcPct val="50000"/>
              </a:spcBef>
              <a:spcAft>
                <a:spcPts val="0"/>
              </a:spcAft>
              <a:buSzPct val="100000"/>
              <a:buFont typeface="Wingdings" pitchFamily="2" charset="2"/>
              <a:buNone/>
            </a:pPr>
            <a:endParaRPr lang="fr-FR" dirty="0">
              <a:latin typeface="Calibri" pitchFamily="34" charset="0"/>
            </a:endParaRPr>
          </a:p>
          <a:p>
            <a:pPr algn="just" fontAlgn="auto">
              <a:spcBef>
                <a:spcPct val="50000"/>
              </a:spcBef>
              <a:spcAft>
                <a:spcPts val="0"/>
              </a:spcAft>
              <a:buSzPct val="100000"/>
              <a:buFont typeface="Wingdings" pitchFamily="2" charset="2"/>
              <a:buNone/>
            </a:pPr>
            <a:endParaRPr lang="fr-FR" dirty="0">
              <a:latin typeface="Calibri" pitchFamily="34" charset="0"/>
            </a:endParaRPr>
          </a:p>
          <a:p>
            <a:pPr algn="just" fontAlgn="auto">
              <a:spcBef>
                <a:spcPct val="50000"/>
              </a:spcBef>
              <a:spcAft>
                <a:spcPts val="0"/>
              </a:spcAft>
              <a:buSzPct val="100000"/>
              <a:buFont typeface="Wingdings" pitchFamily="2" charset="2"/>
              <a:buNone/>
            </a:pPr>
            <a:endParaRPr lang="fr-FR" dirty="0">
              <a:latin typeface="Calibri" pitchFamily="34" charset="0"/>
            </a:endParaRPr>
          </a:p>
          <a:p>
            <a:pPr algn="just" fontAlgn="auto">
              <a:spcBef>
                <a:spcPct val="50000"/>
              </a:spcBef>
              <a:spcAft>
                <a:spcPts val="0"/>
              </a:spcAft>
              <a:buSzPct val="100000"/>
            </a:pPr>
            <a:r>
              <a:rPr lang="fr-FR" dirty="0">
                <a:latin typeface="Calibri" pitchFamily="34" charset="0"/>
              </a:rPr>
              <a:t> Différentes classifications existent selon les approches…</a:t>
            </a:r>
          </a:p>
        </p:txBody>
      </p:sp>
      <p:pic>
        <p:nvPicPr>
          <p:cNvPr id="6" name="Picture 2">
            <a:extLst>
              <a:ext uri="{FF2B5EF4-FFF2-40B4-BE49-F238E27FC236}">
                <a16:creationId xmlns:a16="http://schemas.microsoft.com/office/drawing/2014/main" id="{B66C5D3D-5D34-0A21-5F94-6120ECE36C72}"/>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220072" y="3212976"/>
            <a:ext cx="3528392" cy="2212610"/>
          </a:xfrm>
          <a:prstGeom prst="rect">
            <a:avLst/>
          </a:prstGeom>
          <a:noFill/>
          <a:ln w="9525">
            <a:noFill/>
            <a:miter lim="800000"/>
            <a:headEnd/>
            <a:tailEnd/>
          </a:ln>
        </p:spPr>
      </p:pic>
    </p:spTree>
    <p:extLst>
      <p:ext uri="{BB962C8B-B14F-4D97-AF65-F5344CB8AC3E}">
        <p14:creationId xmlns:p14="http://schemas.microsoft.com/office/powerpoint/2010/main" val="349145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CEDE6216-9F2E-BE9D-22BD-7E87625E203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61389CFC-7136-C5B4-2801-5B8EA2B330A3}"/>
              </a:ext>
            </a:extLst>
          </p:cNvPr>
          <p:cNvPicPr>
            <a:picLocks noChangeAspect="1"/>
          </p:cNvPicPr>
          <p:nvPr/>
        </p:nvPicPr>
        <p:blipFill>
          <a:blip r:embed="rId4"/>
          <a:stretch>
            <a:fillRect/>
          </a:stretch>
        </p:blipFill>
        <p:spPr>
          <a:xfrm>
            <a:off x="10547" y="38883"/>
            <a:ext cx="1285875" cy="857250"/>
          </a:xfrm>
          <a:prstGeom prst="rect">
            <a:avLst/>
          </a:prstGeom>
        </p:spPr>
      </p:pic>
      <p:sp>
        <p:nvSpPr>
          <p:cNvPr id="2" name="Espace réservé du texte 1">
            <a:extLst>
              <a:ext uri="{FF2B5EF4-FFF2-40B4-BE49-F238E27FC236}">
                <a16:creationId xmlns:a16="http://schemas.microsoft.com/office/drawing/2014/main" id="{5C1BF77E-F11B-150A-35AA-EA20C611067E}"/>
              </a:ext>
            </a:extLst>
          </p:cNvPr>
          <p:cNvSpPr txBox="1">
            <a:spLocks/>
          </p:cNvSpPr>
          <p:nvPr/>
        </p:nvSpPr>
        <p:spPr bwMode="auto">
          <a:xfrm>
            <a:off x="617962" y="896133"/>
            <a:ext cx="7691283"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1F497D">
                    <a:lumMod val="75000"/>
                    <a:lumOff val="25000"/>
                  </a:srgbClr>
                </a:solidFill>
                <a:effectLst/>
                <a:uLnTx/>
                <a:uFillTx/>
                <a:latin typeface="Calibri" pitchFamily="34" charset="0"/>
                <a:ea typeface="+mn-ea"/>
                <a:cs typeface="+mn-cs"/>
              </a:rPr>
              <a:t>Les Déterminants de la Santé</a:t>
            </a:r>
            <a:endParaRPr kumimoji="0" lang="fr-FR" sz="14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p:txBody>
      </p:sp>
      <p:sp>
        <p:nvSpPr>
          <p:cNvPr id="5" name="Rectangle 3">
            <a:extLst>
              <a:ext uri="{FF2B5EF4-FFF2-40B4-BE49-F238E27FC236}">
                <a16:creationId xmlns:a16="http://schemas.microsoft.com/office/drawing/2014/main" id="{43E6A583-169F-E781-A00A-267F49D3C055}"/>
              </a:ext>
            </a:extLst>
          </p:cNvPr>
          <p:cNvSpPr txBox="1">
            <a:spLocks noChangeArrowheads="1"/>
          </p:cNvSpPr>
          <p:nvPr/>
        </p:nvSpPr>
        <p:spPr>
          <a:xfrm>
            <a:off x="107504" y="1650491"/>
            <a:ext cx="8712200" cy="4968453"/>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spcBef>
                <a:spcPct val="50000"/>
              </a:spcBef>
              <a:buSzPct val="100000"/>
            </a:pPr>
            <a:r>
              <a:rPr lang="fr-FR" b="1" dirty="0">
                <a:latin typeface="Calibri" pitchFamily="34" charset="0"/>
              </a:rPr>
              <a:t>On peut répartir les déterminants de santé d’un individu en 4 grands groupes :</a:t>
            </a:r>
            <a:r>
              <a:rPr lang="fr-FR" dirty="0">
                <a:latin typeface="Calibri" pitchFamily="34" charset="0"/>
              </a:rPr>
              <a:t> </a:t>
            </a: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4" name="Picture 2">
            <a:extLst>
              <a:ext uri="{FF2B5EF4-FFF2-40B4-BE49-F238E27FC236}">
                <a16:creationId xmlns:a16="http://schemas.microsoft.com/office/drawing/2014/main" id="{F20ADB88-DFB7-09DF-4AF5-FB143CE57976}"/>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703781" y="2613141"/>
            <a:ext cx="5736438" cy="3981259"/>
          </a:xfrm>
          <a:prstGeom prst="rect">
            <a:avLst/>
          </a:prstGeom>
          <a:noFill/>
          <a:ln w="9525">
            <a:noFill/>
            <a:miter lim="800000"/>
            <a:headEnd/>
            <a:tailEnd/>
          </a:ln>
        </p:spPr>
      </p:pic>
    </p:spTree>
    <p:extLst>
      <p:ext uri="{BB962C8B-B14F-4D97-AF65-F5344CB8AC3E}">
        <p14:creationId xmlns:p14="http://schemas.microsoft.com/office/powerpoint/2010/main" val="31213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C35F037C-7700-37EE-AFB0-FDFDD74ECE3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1C3458A-795D-52C2-13DC-51CC6269F6F5}"/>
              </a:ext>
            </a:extLst>
          </p:cNvPr>
          <p:cNvPicPr>
            <a:picLocks noChangeAspect="1"/>
          </p:cNvPicPr>
          <p:nvPr/>
        </p:nvPicPr>
        <p:blipFill>
          <a:blip r:embed="rId4"/>
          <a:stretch>
            <a:fillRect/>
          </a:stretch>
        </p:blipFill>
        <p:spPr>
          <a:xfrm>
            <a:off x="10547" y="38883"/>
            <a:ext cx="1285875" cy="857250"/>
          </a:xfrm>
          <a:prstGeom prst="rect">
            <a:avLst/>
          </a:prstGeom>
        </p:spPr>
      </p:pic>
      <p:sp>
        <p:nvSpPr>
          <p:cNvPr id="2" name="Espace réservé du texte 1">
            <a:extLst>
              <a:ext uri="{FF2B5EF4-FFF2-40B4-BE49-F238E27FC236}">
                <a16:creationId xmlns:a16="http://schemas.microsoft.com/office/drawing/2014/main" id="{D104B8D0-CCC7-9AA8-5AFF-C9A0DA4F06A6}"/>
              </a:ext>
            </a:extLst>
          </p:cNvPr>
          <p:cNvSpPr txBox="1">
            <a:spLocks/>
          </p:cNvSpPr>
          <p:nvPr/>
        </p:nvSpPr>
        <p:spPr bwMode="auto">
          <a:xfrm>
            <a:off x="617962" y="896133"/>
            <a:ext cx="7691283"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1F497D">
                    <a:lumMod val="75000"/>
                    <a:lumOff val="25000"/>
                  </a:srgbClr>
                </a:solidFill>
                <a:effectLst/>
                <a:uLnTx/>
                <a:uFillTx/>
                <a:latin typeface="Calibri" pitchFamily="34" charset="0"/>
                <a:ea typeface="+mn-ea"/>
                <a:cs typeface="+mn-cs"/>
              </a:rPr>
              <a:t>Les Déterminants de la Santé</a:t>
            </a:r>
            <a:endParaRPr kumimoji="0" lang="fr-FR" sz="14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p:txBody>
      </p:sp>
      <p:sp>
        <p:nvSpPr>
          <p:cNvPr id="5" name="Rectangle 3">
            <a:extLst>
              <a:ext uri="{FF2B5EF4-FFF2-40B4-BE49-F238E27FC236}">
                <a16:creationId xmlns:a16="http://schemas.microsoft.com/office/drawing/2014/main" id="{5D2C631D-FA68-70FA-8D77-8107B444328E}"/>
              </a:ext>
            </a:extLst>
          </p:cNvPr>
          <p:cNvSpPr txBox="1">
            <a:spLocks noChangeArrowheads="1"/>
          </p:cNvSpPr>
          <p:nvPr/>
        </p:nvSpPr>
        <p:spPr>
          <a:xfrm>
            <a:off x="107504" y="1650491"/>
            <a:ext cx="8712200" cy="4968453"/>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0" indent="0" algn="ctr" defTabSz="914400">
              <a:buSzPct val="85000"/>
              <a:buNone/>
              <a:defRPr/>
            </a:pPr>
            <a:r>
              <a:rPr lang="fr-FR" b="1" dirty="0">
                <a:solidFill>
                  <a:prstClr val="black"/>
                </a:solidFill>
                <a:latin typeface="Calibri" pitchFamily="34" charset="0"/>
              </a:rPr>
              <a:t>Cadre conceptuel de la santé et de ses déterminants… </a:t>
            </a: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6" name="Picture 7">
            <a:extLst>
              <a:ext uri="{FF2B5EF4-FFF2-40B4-BE49-F238E27FC236}">
                <a16:creationId xmlns:a16="http://schemas.microsoft.com/office/drawing/2014/main" id="{827443D6-36CA-B65D-9878-D3672F2DA8C1}"/>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975633" y="2132856"/>
            <a:ext cx="5192734" cy="4578815"/>
          </a:xfrm>
          <a:prstGeom prst="rect">
            <a:avLst/>
          </a:prstGeom>
          <a:noFill/>
          <a:ln w="9525">
            <a:noFill/>
            <a:miter lim="800000"/>
            <a:headEnd/>
            <a:tailEnd/>
          </a:ln>
        </p:spPr>
      </p:pic>
    </p:spTree>
    <p:extLst>
      <p:ext uri="{BB962C8B-B14F-4D97-AF65-F5344CB8AC3E}">
        <p14:creationId xmlns:p14="http://schemas.microsoft.com/office/powerpoint/2010/main" val="235065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C12EAEC4-BEDA-27E5-68B3-CCFE4CC00EE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92E9810E-F08E-8149-11C8-22B3FC3BCF76}"/>
              </a:ext>
            </a:extLst>
          </p:cNvPr>
          <p:cNvPicPr>
            <a:picLocks noChangeAspect="1"/>
          </p:cNvPicPr>
          <p:nvPr/>
        </p:nvPicPr>
        <p:blipFill>
          <a:blip r:embed="rId4"/>
          <a:stretch>
            <a:fillRect/>
          </a:stretch>
        </p:blipFill>
        <p:spPr>
          <a:xfrm>
            <a:off x="10547" y="38883"/>
            <a:ext cx="1285875" cy="857250"/>
          </a:xfrm>
          <a:prstGeom prst="rect">
            <a:avLst/>
          </a:prstGeom>
        </p:spPr>
      </p:pic>
      <p:sp>
        <p:nvSpPr>
          <p:cNvPr id="2" name="Espace réservé du texte 1">
            <a:extLst>
              <a:ext uri="{FF2B5EF4-FFF2-40B4-BE49-F238E27FC236}">
                <a16:creationId xmlns:a16="http://schemas.microsoft.com/office/drawing/2014/main" id="{4FE656F8-046B-0012-2CE3-0E8C67B6AB9E}"/>
              </a:ext>
            </a:extLst>
          </p:cNvPr>
          <p:cNvSpPr txBox="1">
            <a:spLocks/>
          </p:cNvSpPr>
          <p:nvPr/>
        </p:nvSpPr>
        <p:spPr bwMode="auto">
          <a:xfrm>
            <a:off x="617962" y="896133"/>
            <a:ext cx="7691283"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lvl="0" eaLnBrk="1" fontAlgn="auto" hangingPunct="1">
              <a:spcAft>
                <a:spcPts val="0"/>
              </a:spcAft>
              <a:buClr>
                <a:srgbClr val="D16349"/>
              </a:buClr>
              <a:defRPr/>
            </a:pPr>
            <a:r>
              <a:rPr lang="fr-FR" sz="3200" dirty="0">
                <a:solidFill>
                  <a:schemeClr val="tx2">
                    <a:lumMod val="75000"/>
                    <a:lumOff val="25000"/>
                  </a:schemeClr>
                </a:solidFill>
                <a:latin typeface="Calibri" pitchFamily="34" charset="0"/>
              </a:rPr>
              <a:t>UNIVERSALISME PROPORTIONNE…</a:t>
            </a: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p:txBody>
      </p:sp>
      <p:sp>
        <p:nvSpPr>
          <p:cNvPr id="5" name="Rectangle 3">
            <a:extLst>
              <a:ext uri="{FF2B5EF4-FFF2-40B4-BE49-F238E27FC236}">
                <a16:creationId xmlns:a16="http://schemas.microsoft.com/office/drawing/2014/main" id="{F8FFA08A-513A-039C-75A7-D5597ABB730A}"/>
              </a:ext>
            </a:extLst>
          </p:cNvPr>
          <p:cNvSpPr txBox="1">
            <a:spLocks noChangeArrowheads="1"/>
          </p:cNvSpPr>
          <p:nvPr/>
        </p:nvSpPr>
        <p:spPr>
          <a:xfrm>
            <a:off x="107504" y="1650491"/>
            <a:ext cx="8712200" cy="4968453"/>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4" name="Picture 2" descr="Schéma universalisme proportionné">
            <a:extLst>
              <a:ext uri="{FF2B5EF4-FFF2-40B4-BE49-F238E27FC236}">
                <a16:creationId xmlns:a16="http://schemas.microsoft.com/office/drawing/2014/main" id="{E8883D38-E21F-E190-B273-8E32C325EB6E}"/>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63513" y="2060848"/>
            <a:ext cx="8400180"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009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EACF8BB1-1670-797D-FD2D-D7059A45B1EF}"/>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9B501E00-70C3-284F-0B70-1E0AD8CCDA64}"/>
              </a:ext>
            </a:extLst>
          </p:cNvPr>
          <p:cNvPicPr>
            <a:picLocks noChangeAspect="1"/>
          </p:cNvPicPr>
          <p:nvPr/>
        </p:nvPicPr>
        <p:blipFill>
          <a:blip r:embed="rId4"/>
          <a:stretch>
            <a:fillRect/>
          </a:stretch>
        </p:blipFill>
        <p:spPr>
          <a:xfrm>
            <a:off x="10547" y="38883"/>
            <a:ext cx="1285875" cy="857250"/>
          </a:xfrm>
          <a:prstGeom prst="rect">
            <a:avLst/>
          </a:prstGeom>
        </p:spPr>
      </p:pic>
      <p:sp>
        <p:nvSpPr>
          <p:cNvPr id="2" name="Espace réservé du texte 1">
            <a:extLst>
              <a:ext uri="{FF2B5EF4-FFF2-40B4-BE49-F238E27FC236}">
                <a16:creationId xmlns:a16="http://schemas.microsoft.com/office/drawing/2014/main" id="{3E157A04-799C-D007-B70F-A5E95911D399}"/>
              </a:ext>
            </a:extLst>
          </p:cNvPr>
          <p:cNvSpPr txBox="1">
            <a:spLocks/>
          </p:cNvSpPr>
          <p:nvPr/>
        </p:nvSpPr>
        <p:spPr bwMode="auto">
          <a:xfrm>
            <a:off x="617962" y="896133"/>
            <a:ext cx="7691283"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1F497D">
                    <a:lumMod val="75000"/>
                    <a:lumOff val="25000"/>
                  </a:srgbClr>
                </a:solidFill>
                <a:effectLst/>
                <a:uLnTx/>
                <a:uFillTx/>
                <a:latin typeface="Calibri" pitchFamily="34" charset="0"/>
                <a:ea typeface="+mn-ea"/>
                <a:cs typeface="+mn-cs"/>
              </a:rPr>
              <a:t>LA PREVENTION ET LA PROMOTION DE LA SANTE…</a:t>
            </a: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a:p>
            <a:pPr marL="204788" marR="0" lvl="0" indent="-204788" algn="just"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5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p:txBody>
      </p:sp>
      <p:sp>
        <p:nvSpPr>
          <p:cNvPr id="5" name="Rectangle 3">
            <a:extLst>
              <a:ext uri="{FF2B5EF4-FFF2-40B4-BE49-F238E27FC236}">
                <a16:creationId xmlns:a16="http://schemas.microsoft.com/office/drawing/2014/main" id="{262B16D8-549D-2DC7-BD82-EB45E40146E9}"/>
              </a:ext>
            </a:extLst>
          </p:cNvPr>
          <p:cNvSpPr txBox="1">
            <a:spLocks noChangeArrowheads="1"/>
          </p:cNvSpPr>
          <p:nvPr/>
        </p:nvSpPr>
        <p:spPr>
          <a:xfrm>
            <a:off x="107504" y="1650491"/>
            <a:ext cx="8712200" cy="4968453"/>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just" defTabSz="685800" rtl="0" eaLnBrk="1" fontAlgn="auto" latinLnBrk="0" hangingPunct="1">
              <a:lnSpc>
                <a:spcPct val="100000"/>
              </a:lnSpc>
              <a:spcBef>
                <a:spcPct val="50000"/>
              </a:spcBef>
              <a:spcAft>
                <a:spcPts val="0"/>
              </a:spcAft>
              <a:buClrTx/>
              <a:buSzPct val="100000"/>
              <a:buFont typeface="Wingdings" pitchFamily="2" charset="2"/>
              <a:buNone/>
              <a:tabLst/>
              <a:defRPr/>
            </a:pPr>
            <a:endParaRPr kumimoji="0" lang="fr-FR" sz="24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 name="Rectangle 3">
            <a:extLst>
              <a:ext uri="{FF2B5EF4-FFF2-40B4-BE49-F238E27FC236}">
                <a16:creationId xmlns:a16="http://schemas.microsoft.com/office/drawing/2014/main" id="{51F507A5-2C40-03EC-722D-6B703FBA3668}"/>
              </a:ext>
            </a:extLst>
          </p:cNvPr>
          <p:cNvSpPr/>
          <p:nvPr/>
        </p:nvSpPr>
        <p:spPr>
          <a:xfrm>
            <a:off x="183703" y="2155967"/>
            <a:ext cx="8559800" cy="2012218"/>
          </a:xfrm>
          <a:prstGeom prst="rect">
            <a:avLst/>
          </a:prstGeom>
        </p:spPr>
        <p:txBody>
          <a:bodyPr wrap="square">
            <a:spAutoFit/>
          </a:bodyPr>
          <a:lstStyle/>
          <a:p>
            <a:pPr marL="273050" indent="-273050" algn="ctr">
              <a:lnSpc>
                <a:spcPct val="80000"/>
              </a:lnSpc>
              <a:spcAft>
                <a:spcPts val="600"/>
              </a:spcAft>
              <a:buNone/>
            </a:pPr>
            <a:r>
              <a:rPr lang="fr-FR" b="1" dirty="0">
                <a:latin typeface="Calibri" pitchFamily="34" charset="0"/>
              </a:rPr>
              <a:t>« </a:t>
            </a:r>
            <a:r>
              <a:rPr lang="fr-FR" sz="3600" dirty="0">
                <a:latin typeface="Modern Love" panose="04090805081005020601" pitchFamily="82" charset="0"/>
              </a:rPr>
              <a:t>La prévention</a:t>
            </a:r>
            <a:r>
              <a:rPr lang="fr-FR" b="1" dirty="0">
                <a:latin typeface="Calibri" pitchFamily="34" charset="0"/>
              </a:rPr>
              <a:t> </a:t>
            </a:r>
          </a:p>
          <a:p>
            <a:pPr marL="273050" indent="-273050" algn="ctr">
              <a:lnSpc>
                <a:spcPct val="80000"/>
              </a:lnSpc>
              <a:spcAft>
                <a:spcPts val="600"/>
              </a:spcAft>
              <a:buNone/>
            </a:pPr>
            <a:r>
              <a:rPr lang="fr-FR" b="1" dirty="0">
                <a:latin typeface="Calibri" pitchFamily="34" charset="0"/>
              </a:rPr>
              <a:t>est l’ensemble des mesures visant à éviter ou réduire</a:t>
            </a:r>
          </a:p>
          <a:p>
            <a:pPr marL="273050" indent="-273050" algn="ctr">
              <a:lnSpc>
                <a:spcPct val="80000"/>
              </a:lnSpc>
              <a:spcAft>
                <a:spcPts val="600"/>
              </a:spcAft>
              <a:buNone/>
            </a:pPr>
            <a:r>
              <a:rPr lang="fr-FR" b="1" dirty="0">
                <a:latin typeface="Calibri" pitchFamily="34" charset="0"/>
              </a:rPr>
              <a:t>le nombre et la gravité des maladies, des accidents et des handicaps »</a:t>
            </a:r>
          </a:p>
          <a:p>
            <a:pPr marL="273050" indent="-273050" algn="ctr">
              <a:lnSpc>
                <a:spcPct val="80000"/>
              </a:lnSpc>
              <a:spcAft>
                <a:spcPts val="600"/>
              </a:spcAft>
            </a:pPr>
            <a:r>
              <a:rPr lang="fr-FR" dirty="0">
                <a:solidFill>
                  <a:srgbClr val="A5B592"/>
                </a:solidFill>
                <a:latin typeface="Calibri" panose="020F0502020204030204"/>
                <a:cs typeface="Arial" charset="0"/>
              </a:rPr>
              <a:t>OMS, 1946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A5B592"/>
                </a:solidFill>
                <a:effectLst/>
                <a:uLnTx/>
                <a:uFillTx/>
                <a:latin typeface="Calibri" panose="020F0502020204030204"/>
                <a:ea typeface="+mn-ea"/>
                <a:cs typeface="+mn-cs"/>
                <a:sym typeface="Wingdings" panose="05000000000000000000" pitchFamily="2" charset="2"/>
              </a:rPr>
              <a:t>FACTEURS DE RISQUE</a:t>
            </a:r>
            <a:endParaRPr kumimoji="0" lang="fr-FR" sz="1800" b="0" i="0" u="none" strike="noStrike" kern="1200" cap="none" spc="0" normalizeH="0" baseline="0" noProof="0" dirty="0">
              <a:ln>
                <a:noFill/>
              </a:ln>
              <a:solidFill>
                <a:srgbClr val="42BA97"/>
              </a:solidFill>
              <a:effectLst/>
              <a:uLnTx/>
              <a:uFillTx/>
              <a:latin typeface="Calibri" panose="020F0502020204030204"/>
              <a:ea typeface="+mn-ea"/>
              <a:cs typeface="+mn-cs"/>
              <a:sym typeface="Wingdings" panose="05000000000000000000" pitchFamily="2" charset="2"/>
            </a:endParaRPr>
          </a:p>
          <a:p>
            <a:pPr marL="273050" indent="-273050" algn="ctr">
              <a:lnSpc>
                <a:spcPct val="80000"/>
              </a:lnSpc>
              <a:spcAft>
                <a:spcPts val="600"/>
              </a:spcAft>
              <a:buNone/>
            </a:pPr>
            <a:endParaRPr lang="fr-FR" dirty="0">
              <a:latin typeface="Calibri" pitchFamily="34" charset="0"/>
            </a:endParaRPr>
          </a:p>
        </p:txBody>
      </p:sp>
      <p:sp>
        <p:nvSpPr>
          <p:cNvPr id="7" name="Rectangle 6">
            <a:extLst>
              <a:ext uri="{FF2B5EF4-FFF2-40B4-BE49-F238E27FC236}">
                <a16:creationId xmlns:a16="http://schemas.microsoft.com/office/drawing/2014/main" id="{5C9E50D7-A4B9-1531-4273-44C08E9F2A37}"/>
              </a:ext>
            </a:extLst>
          </p:cNvPr>
          <p:cNvSpPr/>
          <p:nvPr/>
        </p:nvSpPr>
        <p:spPr>
          <a:xfrm>
            <a:off x="292099" y="4272189"/>
            <a:ext cx="8559801" cy="1870640"/>
          </a:xfrm>
          <a:prstGeom prst="rect">
            <a:avLst/>
          </a:prstGeom>
        </p:spPr>
        <p:txBody>
          <a:bodyPr wrap="square">
            <a:spAutoFit/>
          </a:bodyPr>
          <a:lstStyle/>
          <a:p>
            <a:pPr marL="273050" indent="-273050" algn="ctr">
              <a:lnSpc>
                <a:spcPct val="80000"/>
              </a:lnSpc>
              <a:buNone/>
            </a:pPr>
            <a:r>
              <a:rPr lang="fr-FR" b="1" dirty="0">
                <a:latin typeface="Calibri" pitchFamily="34" charset="0"/>
              </a:rPr>
              <a:t>« </a:t>
            </a:r>
            <a:r>
              <a:rPr lang="fr-FR" sz="3600" dirty="0">
                <a:latin typeface="Modern Love" panose="04090805081005020601" pitchFamily="82" charset="0"/>
              </a:rPr>
              <a:t>La promotion de la santé</a:t>
            </a:r>
            <a:r>
              <a:rPr lang="fr-FR" b="1" dirty="0">
                <a:latin typeface="Calibri" pitchFamily="34" charset="0"/>
              </a:rPr>
              <a:t> </a:t>
            </a:r>
          </a:p>
          <a:p>
            <a:pPr marL="273050" indent="-273050" algn="ctr">
              <a:lnSpc>
                <a:spcPct val="80000"/>
              </a:lnSpc>
              <a:buNone/>
            </a:pPr>
            <a:r>
              <a:rPr lang="fr-FR" b="1" dirty="0">
                <a:latin typeface="Calibri" pitchFamily="34" charset="0"/>
              </a:rPr>
              <a:t>est le processus qui confère aux populations les moyens d'assurer</a:t>
            </a:r>
          </a:p>
          <a:p>
            <a:pPr marL="273050" indent="-273050" algn="ctr">
              <a:lnSpc>
                <a:spcPct val="80000"/>
              </a:lnSpc>
              <a:buNone/>
            </a:pPr>
            <a:r>
              <a:rPr lang="fr-FR" b="1" dirty="0">
                <a:latin typeface="Calibri" pitchFamily="34" charset="0"/>
              </a:rPr>
              <a:t>un plus grand contrôle sur leur propre santé, et d'améliorer celle-ci »</a:t>
            </a:r>
          </a:p>
          <a:p>
            <a:pPr marL="273050" indent="-273050" algn="ctr">
              <a:lnSpc>
                <a:spcPct val="80000"/>
              </a:lnSpc>
              <a:buNone/>
            </a:pPr>
            <a:r>
              <a:rPr lang="fr-FR" b="1" dirty="0">
                <a:solidFill>
                  <a:srgbClr val="0070C0"/>
                </a:solidFill>
                <a:latin typeface="Calibri" pitchFamily="34" charset="0"/>
              </a:rPr>
              <a:t> </a:t>
            </a:r>
          </a:p>
          <a:p>
            <a:pPr marL="273050" indent="-273050" algn="ctr">
              <a:lnSpc>
                <a:spcPct val="80000"/>
              </a:lnSpc>
              <a:buNone/>
            </a:pPr>
            <a:r>
              <a:rPr lang="fr-FR" dirty="0">
                <a:solidFill>
                  <a:srgbClr val="A5B592"/>
                </a:solidFill>
                <a:latin typeface="Calibri" panose="020F0502020204030204"/>
                <a:cs typeface="Arial" charset="0"/>
              </a:rPr>
              <a:t>Charte d’Ottawa, 1986</a:t>
            </a:r>
          </a:p>
          <a:p>
            <a:pPr marL="273050" indent="-273050" algn="ctr">
              <a:lnSpc>
                <a:spcPct val="80000"/>
              </a:lnSpc>
              <a:buNone/>
            </a:pPr>
            <a:endParaRPr lang="fr-FR" dirty="0">
              <a:latin typeface="Calibri" pitchFamily="34" charset="0"/>
            </a:endParaRPr>
          </a:p>
          <a:p>
            <a:pPr marL="273050" indent="-273050" algn="ctr">
              <a:lnSpc>
                <a:spcPct val="80000"/>
              </a:lnSpc>
            </a:pPr>
            <a:r>
              <a:rPr kumimoji="0" lang="fr-CA" sz="1800" b="1" i="0" u="none" strike="noStrike" kern="1200" cap="none" spc="0" normalizeH="0" baseline="0" noProof="0" dirty="0">
                <a:ln>
                  <a:noFill/>
                </a:ln>
                <a:solidFill>
                  <a:srgbClr val="A5B592"/>
                </a:solidFill>
                <a:effectLst/>
                <a:uLnTx/>
                <a:uFillTx/>
                <a:latin typeface="Calibri" panose="020F0502020204030204"/>
                <a:ea typeface="+mn-ea"/>
                <a:cs typeface="Arial" charset="0"/>
              </a:rPr>
              <a:t>FACTEURS DE PROTECTION</a:t>
            </a:r>
          </a:p>
        </p:txBody>
      </p:sp>
    </p:spTree>
    <p:extLst>
      <p:ext uri="{BB962C8B-B14F-4D97-AF65-F5344CB8AC3E}">
        <p14:creationId xmlns:p14="http://schemas.microsoft.com/office/powerpoint/2010/main" val="2243949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45BE2BFD-650F-868B-5A54-64702742260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0928BF8-EA09-3BC0-250E-BB2709B1DE9F}"/>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2CB12DAA-79A2-9EAF-EC38-230FACF402A5}"/>
              </a:ext>
            </a:extLst>
          </p:cNvPr>
          <p:cNvSpPr txBox="1">
            <a:spLocks/>
          </p:cNvSpPr>
          <p:nvPr/>
        </p:nvSpPr>
        <p:spPr bwMode="auto">
          <a:xfrm>
            <a:off x="726356" y="1004307"/>
            <a:ext cx="7691283"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LE CONCEPT DE PREVENTION</a:t>
            </a:r>
          </a:p>
          <a:p>
            <a:pPr algn="l">
              <a:lnSpc>
                <a:spcPct val="80000"/>
              </a:lnSpc>
              <a:spcBef>
                <a:spcPts val="450"/>
              </a:spcBef>
              <a:buClr>
                <a:srgbClr val="0DB434"/>
              </a:buClr>
              <a:buSzPct val="70000"/>
              <a:defRPr/>
            </a:pPr>
            <a:endParaRPr lang="fr-FR" sz="1400" cap="none" spc="0" dirty="0">
              <a:solidFill>
                <a:prstClr val="black"/>
              </a:solidFill>
              <a:latin typeface="Calibri" pitchFamily="34" charset="0"/>
              <a:sym typeface="Arial"/>
            </a:endParaRPr>
          </a:p>
          <a:p>
            <a:pPr>
              <a:lnSpc>
                <a:spcPct val="80000"/>
              </a:lnSpc>
              <a:spcBef>
                <a:spcPts val="450"/>
              </a:spcBef>
              <a:buClr>
                <a:srgbClr val="0DB434"/>
              </a:buClr>
              <a:buSzPct val="70000"/>
              <a:defRPr/>
            </a:pPr>
            <a:r>
              <a:rPr lang="fr-FR" sz="2000" cap="none" spc="0" dirty="0">
                <a:solidFill>
                  <a:srgbClr val="002060"/>
                </a:solidFill>
                <a:latin typeface="Calibri" pitchFamily="34" charset="0"/>
                <a:sym typeface="Arial"/>
              </a:rPr>
              <a:t>Ensemble des actions qui tendent à promouvoir la santé individuelle et collective, elle a pour but de permettre à chaque individu d’entretenir et développer son capital santé</a:t>
            </a:r>
            <a:endParaRPr lang="fr-FR" sz="2000" i="1" cap="none" spc="0" dirty="0">
              <a:solidFill>
                <a:srgbClr val="002060"/>
              </a:solidFill>
              <a:latin typeface="Calibri" pitchFamily="34" charset="0"/>
              <a:sym typeface="Arial"/>
            </a:endParaRPr>
          </a:p>
        </p:txBody>
      </p:sp>
      <p:pic>
        <p:nvPicPr>
          <p:cNvPr id="5" name="Image 4">
            <a:extLst>
              <a:ext uri="{FF2B5EF4-FFF2-40B4-BE49-F238E27FC236}">
                <a16:creationId xmlns:a16="http://schemas.microsoft.com/office/drawing/2014/main" id="{E4252B43-0E25-A2F8-4539-D8EDB1E6F9BF}"/>
              </a:ext>
            </a:extLst>
          </p:cNvPr>
          <p:cNvPicPr>
            <a:picLocks noChangeAspect="1"/>
          </p:cNvPicPr>
          <p:nvPr/>
        </p:nvPicPr>
        <p:blipFill>
          <a:blip r:embed="rId5"/>
          <a:stretch>
            <a:fillRect/>
          </a:stretch>
        </p:blipFill>
        <p:spPr>
          <a:xfrm>
            <a:off x="1137762" y="2888940"/>
            <a:ext cx="6868457" cy="1080120"/>
          </a:xfrm>
          <a:prstGeom prst="rect">
            <a:avLst/>
          </a:prstGeom>
        </p:spPr>
      </p:pic>
      <p:pic>
        <p:nvPicPr>
          <p:cNvPr id="6" name="Image 5">
            <a:extLst>
              <a:ext uri="{FF2B5EF4-FFF2-40B4-BE49-F238E27FC236}">
                <a16:creationId xmlns:a16="http://schemas.microsoft.com/office/drawing/2014/main" id="{12B86248-69C7-3F3C-1AB5-6C9DA4C433C9}"/>
              </a:ext>
            </a:extLst>
          </p:cNvPr>
          <p:cNvPicPr>
            <a:picLocks noChangeAspect="1"/>
          </p:cNvPicPr>
          <p:nvPr/>
        </p:nvPicPr>
        <p:blipFill>
          <a:blip r:embed="rId6"/>
          <a:stretch>
            <a:fillRect/>
          </a:stretch>
        </p:blipFill>
        <p:spPr>
          <a:xfrm>
            <a:off x="1667196" y="4221088"/>
            <a:ext cx="5809591" cy="1800817"/>
          </a:xfrm>
          <a:prstGeom prst="rect">
            <a:avLst/>
          </a:prstGeom>
        </p:spPr>
      </p:pic>
    </p:spTree>
    <p:extLst>
      <p:ext uri="{BB962C8B-B14F-4D97-AF65-F5344CB8AC3E}">
        <p14:creationId xmlns:p14="http://schemas.microsoft.com/office/powerpoint/2010/main" val="1088691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35FC4FB1-2DA3-CB0B-2858-4DF1984FB42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2E5BE5B-7A89-D006-B3FC-1AE74F914714}"/>
              </a:ext>
            </a:extLst>
          </p:cNvPr>
          <p:cNvPicPr>
            <a:picLocks noChangeAspect="1"/>
          </p:cNvPicPr>
          <p:nvPr/>
        </p:nvPicPr>
        <p:blipFill>
          <a:blip r:embed="rId4"/>
          <a:stretch>
            <a:fillRect/>
          </a:stretch>
        </p:blipFill>
        <p:spPr>
          <a:xfrm>
            <a:off x="0" y="34207"/>
            <a:ext cx="1285875" cy="857250"/>
          </a:xfrm>
          <a:prstGeom prst="rect">
            <a:avLst/>
          </a:prstGeom>
        </p:spPr>
      </p:pic>
      <p:sp>
        <p:nvSpPr>
          <p:cNvPr id="2" name="Espace réservé du texte 1">
            <a:extLst>
              <a:ext uri="{FF2B5EF4-FFF2-40B4-BE49-F238E27FC236}">
                <a16:creationId xmlns:a16="http://schemas.microsoft.com/office/drawing/2014/main" id="{E7C08360-D7C3-C41C-BB5B-438566E8012B}"/>
              </a:ext>
            </a:extLst>
          </p:cNvPr>
          <p:cNvSpPr txBox="1">
            <a:spLocks/>
          </p:cNvSpPr>
          <p:nvPr/>
        </p:nvSpPr>
        <p:spPr bwMode="auto">
          <a:xfrm>
            <a:off x="-180528" y="1124744"/>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LE CONCEPT DE PROMOTION DE LA SANTE</a:t>
            </a:r>
          </a:p>
          <a:p>
            <a:pPr algn="l">
              <a:lnSpc>
                <a:spcPct val="80000"/>
              </a:lnSpc>
              <a:spcBef>
                <a:spcPts val="450"/>
              </a:spcBef>
              <a:buClr>
                <a:srgbClr val="0DB434"/>
              </a:buClr>
              <a:buSzPct val="70000"/>
              <a:defRPr/>
            </a:pPr>
            <a:endParaRPr lang="fr-FR" sz="1400" cap="none" spc="0" dirty="0">
              <a:solidFill>
                <a:prstClr val="black"/>
              </a:solidFill>
              <a:latin typeface="Calibri" pitchFamily="34" charset="0"/>
              <a:sym typeface="Arial"/>
            </a:endParaRPr>
          </a:p>
          <a:p>
            <a:pPr marL="273050" indent="-273050">
              <a:lnSpc>
                <a:spcPct val="80000"/>
              </a:lnSpc>
              <a:buClr>
                <a:srgbClr val="4F81BD"/>
              </a:buClr>
            </a:pPr>
            <a:r>
              <a:rPr lang="fr-FR" sz="1800" i="1" dirty="0">
                <a:solidFill>
                  <a:srgbClr val="002060"/>
                </a:solidFill>
                <a:latin typeface="Calibri" pitchFamily="34" charset="0"/>
                <a:sym typeface="Arial"/>
              </a:rPr>
              <a:t>« La Promotion de la Santé est le processus qui confère aux populations les moyens d'assurer un plus grand contrôle sur leur propre santé, et d'améliorer celle-ci »</a:t>
            </a:r>
          </a:p>
          <a:p>
            <a:pPr marL="273050" indent="-273050">
              <a:lnSpc>
                <a:spcPct val="80000"/>
              </a:lnSpc>
              <a:buClr>
                <a:srgbClr val="4F81BD"/>
              </a:buClr>
            </a:pPr>
            <a:r>
              <a:rPr lang="fr-FR" sz="1800" dirty="0">
                <a:solidFill>
                  <a:srgbClr val="0070C0"/>
                </a:solidFill>
                <a:latin typeface="Calibri" pitchFamily="34" charset="0"/>
                <a:sym typeface="Arial"/>
              </a:rPr>
              <a:t> </a:t>
            </a:r>
          </a:p>
          <a:p>
            <a:pPr marL="273050" indent="-273050">
              <a:lnSpc>
                <a:spcPct val="80000"/>
              </a:lnSpc>
              <a:buClr>
                <a:srgbClr val="4F81BD"/>
              </a:buClr>
            </a:pPr>
            <a:r>
              <a:rPr lang="fr-FR" sz="1800" dirty="0">
                <a:solidFill>
                  <a:srgbClr val="1F497D"/>
                </a:solidFill>
                <a:latin typeface="Calibri" pitchFamily="34" charset="0"/>
                <a:sym typeface="Arial"/>
              </a:rPr>
              <a:t>Charte d’Ottawa, 1986</a:t>
            </a:r>
          </a:p>
        </p:txBody>
      </p:sp>
      <p:pic>
        <p:nvPicPr>
          <p:cNvPr id="2050" name="Picture 2" descr="Illustration Promotion de la santé">
            <a:extLst>
              <a:ext uri="{FF2B5EF4-FFF2-40B4-BE49-F238E27FC236}">
                <a16:creationId xmlns:a16="http://schemas.microsoft.com/office/drawing/2014/main" id="{D4FBB3A3-C369-A8A3-B529-F605534C58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302" y="3068960"/>
            <a:ext cx="2502331" cy="35435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llustration">
            <a:extLst>
              <a:ext uri="{FF2B5EF4-FFF2-40B4-BE49-F238E27FC236}">
                <a16:creationId xmlns:a16="http://schemas.microsoft.com/office/drawing/2014/main" id="{FF87E57C-7645-1EC2-65C5-397E999AE6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4048" y="3501008"/>
            <a:ext cx="3861244" cy="2917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457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36D5DFAD-A1E2-B0F6-31AB-DBB1212188B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32514F72-7F69-B89B-AD43-D595D1F2D6B9}"/>
              </a:ext>
            </a:extLst>
          </p:cNvPr>
          <p:cNvPicPr>
            <a:picLocks noChangeAspect="1"/>
          </p:cNvPicPr>
          <p:nvPr/>
        </p:nvPicPr>
        <p:blipFill>
          <a:blip r:embed="rId4"/>
          <a:stretch>
            <a:fillRect/>
          </a:stretch>
        </p:blipFill>
        <p:spPr>
          <a:xfrm>
            <a:off x="0" y="34207"/>
            <a:ext cx="1285875" cy="857250"/>
          </a:xfrm>
          <a:prstGeom prst="rect">
            <a:avLst/>
          </a:prstGeom>
        </p:spPr>
      </p:pic>
      <p:sp>
        <p:nvSpPr>
          <p:cNvPr id="2" name="Espace réservé du texte 1">
            <a:extLst>
              <a:ext uri="{FF2B5EF4-FFF2-40B4-BE49-F238E27FC236}">
                <a16:creationId xmlns:a16="http://schemas.microsoft.com/office/drawing/2014/main" id="{4C225CF5-E32C-AE01-52CF-328A07D0F879}"/>
              </a:ext>
            </a:extLst>
          </p:cNvPr>
          <p:cNvSpPr txBox="1">
            <a:spLocks/>
          </p:cNvSpPr>
          <p:nvPr/>
        </p:nvSpPr>
        <p:spPr bwMode="auto">
          <a:xfrm>
            <a:off x="-180528" y="1124744"/>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LE CONCEPT DE PROMOTION DE LA SANTE</a:t>
            </a:r>
          </a:p>
          <a:p>
            <a:pPr marL="0" marR="0" lvl="0" indent="0" algn="l"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4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p:txBody>
      </p:sp>
      <p:pic>
        <p:nvPicPr>
          <p:cNvPr id="2050" name="Picture 2" descr="Illustration Promotion de la santé">
            <a:extLst>
              <a:ext uri="{FF2B5EF4-FFF2-40B4-BE49-F238E27FC236}">
                <a16:creationId xmlns:a16="http://schemas.microsoft.com/office/drawing/2014/main" id="{CBC7648A-0246-A4B8-31A2-CBAA80CBA8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1696892"/>
            <a:ext cx="3600400" cy="509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366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383994C1-CA97-D212-15DF-4FD6EA748F2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C4FB1C53-5967-EDB8-27DB-0AF2DF901481}"/>
              </a:ext>
            </a:extLst>
          </p:cNvPr>
          <p:cNvPicPr>
            <a:picLocks noChangeAspect="1"/>
          </p:cNvPicPr>
          <p:nvPr/>
        </p:nvPicPr>
        <p:blipFill>
          <a:blip r:embed="rId4"/>
          <a:stretch>
            <a:fillRect/>
          </a:stretch>
        </p:blipFill>
        <p:spPr>
          <a:xfrm>
            <a:off x="0" y="34207"/>
            <a:ext cx="1285875" cy="857250"/>
          </a:xfrm>
          <a:prstGeom prst="rect">
            <a:avLst/>
          </a:prstGeom>
        </p:spPr>
      </p:pic>
      <p:sp>
        <p:nvSpPr>
          <p:cNvPr id="2" name="Espace réservé du texte 1">
            <a:extLst>
              <a:ext uri="{FF2B5EF4-FFF2-40B4-BE49-F238E27FC236}">
                <a16:creationId xmlns:a16="http://schemas.microsoft.com/office/drawing/2014/main" id="{FBEA7829-CFAE-56BB-60AB-D3F32717C4BD}"/>
              </a:ext>
            </a:extLst>
          </p:cNvPr>
          <p:cNvSpPr txBox="1">
            <a:spLocks/>
          </p:cNvSpPr>
          <p:nvPr/>
        </p:nvSpPr>
        <p:spPr bwMode="auto">
          <a:xfrm>
            <a:off x="-180528" y="1124744"/>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LE CONCEPT DE PROMOTION DE LA SANTE</a:t>
            </a:r>
          </a:p>
          <a:p>
            <a:pPr marL="0" marR="0" lvl="0" indent="0" algn="l"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4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p:txBody>
      </p:sp>
      <p:pic>
        <p:nvPicPr>
          <p:cNvPr id="2052" name="Picture 4" descr="Illustration">
            <a:extLst>
              <a:ext uri="{FF2B5EF4-FFF2-40B4-BE49-F238E27FC236}">
                <a16:creationId xmlns:a16="http://schemas.microsoft.com/office/drawing/2014/main" id="{3DCFA839-5258-B1C8-2894-43116EF952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1705110"/>
            <a:ext cx="6071281" cy="458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554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AC6D61F5-5AC6-6EE2-5648-239EA7423F53}"/>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D595F76-36EA-AACE-84D3-6BF1DA058D1D}"/>
              </a:ext>
            </a:extLst>
          </p:cNvPr>
          <p:cNvPicPr>
            <a:picLocks noChangeAspect="1"/>
          </p:cNvPicPr>
          <p:nvPr/>
        </p:nvPicPr>
        <p:blipFill>
          <a:blip r:embed="rId4"/>
          <a:stretch>
            <a:fillRect/>
          </a:stretch>
        </p:blipFill>
        <p:spPr>
          <a:xfrm>
            <a:off x="0" y="34207"/>
            <a:ext cx="1285875" cy="857250"/>
          </a:xfrm>
          <a:prstGeom prst="rect">
            <a:avLst/>
          </a:prstGeom>
        </p:spPr>
      </p:pic>
      <p:sp>
        <p:nvSpPr>
          <p:cNvPr id="2" name="Espace réservé du texte 1">
            <a:extLst>
              <a:ext uri="{FF2B5EF4-FFF2-40B4-BE49-F238E27FC236}">
                <a16:creationId xmlns:a16="http://schemas.microsoft.com/office/drawing/2014/main" id="{2176CB44-BC75-03B6-D26A-013099736E96}"/>
              </a:ext>
            </a:extLst>
          </p:cNvPr>
          <p:cNvSpPr txBox="1">
            <a:spLocks/>
          </p:cNvSpPr>
          <p:nvPr/>
        </p:nvSpPr>
        <p:spPr bwMode="auto">
          <a:xfrm>
            <a:off x="-180528" y="1124744"/>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LE CONCEPT DE PROMOTION DE LA SANTE</a:t>
            </a:r>
          </a:p>
          <a:p>
            <a:pPr marL="0" marR="0" lvl="0" indent="0" algn="l"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4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p:txBody>
      </p:sp>
      <p:pic>
        <p:nvPicPr>
          <p:cNvPr id="4" name="Image 3">
            <a:extLst>
              <a:ext uri="{FF2B5EF4-FFF2-40B4-BE49-F238E27FC236}">
                <a16:creationId xmlns:a16="http://schemas.microsoft.com/office/drawing/2014/main" id="{36E24FED-E8DA-01CC-5B05-59B49EE6C4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57788" y="1919185"/>
            <a:ext cx="6428423" cy="3750027"/>
          </a:xfrm>
          <a:prstGeom prst="rect">
            <a:avLst/>
          </a:prstGeom>
        </p:spPr>
      </p:pic>
    </p:spTree>
    <p:extLst>
      <p:ext uri="{BB962C8B-B14F-4D97-AF65-F5344CB8AC3E}">
        <p14:creationId xmlns:p14="http://schemas.microsoft.com/office/powerpoint/2010/main" val="423887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8000" b="84000"/>
          </a:stretch>
        </a:blipFill>
        <a:effectLst/>
      </p:bgPr>
    </p:bg>
    <p:spTree>
      <p:nvGrpSpPr>
        <p:cNvPr id="1" name="">
          <a:extLst>
            <a:ext uri="{FF2B5EF4-FFF2-40B4-BE49-F238E27FC236}">
              <a16:creationId xmlns:a16="http://schemas.microsoft.com/office/drawing/2014/main" id="{A93B5F36-7F62-08F1-8708-DD0A78F9DF6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C697B8C2-57DF-2462-8E9D-D4251CEFA327}"/>
              </a:ext>
            </a:extLst>
          </p:cNvPr>
          <p:cNvPicPr>
            <a:picLocks noChangeAspect="1"/>
          </p:cNvPicPr>
          <p:nvPr/>
        </p:nvPicPr>
        <p:blipFill>
          <a:blip r:embed="rId3"/>
          <a:stretch>
            <a:fillRect/>
          </a:stretch>
        </p:blipFill>
        <p:spPr>
          <a:xfrm>
            <a:off x="0" y="0"/>
            <a:ext cx="1285875" cy="857250"/>
          </a:xfrm>
          <a:prstGeom prst="rect">
            <a:avLst/>
          </a:prstGeom>
        </p:spPr>
      </p:pic>
      <p:sp>
        <p:nvSpPr>
          <p:cNvPr id="9" name="Espace réservé du texte 1">
            <a:extLst>
              <a:ext uri="{FF2B5EF4-FFF2-40B4-BE49-F238E27FC236}">
                <a16:creationId xmlns:a16="http://schemas.microsoft.com/office/drawing/2014/main" id="{495547FA-1E5D-75A4-D496-7C68CD169DBD}"/>
              </a:ext>
            </a:extLst>
          </p:cNvPr>
          <p:cNvSpPr txBox="1">
            <a:spLocks/>
          </p:cNvSpPr>
          <p:nvPr/>
        </p:nvSpPr>
        <p:spPr bwMode="auto">
          <a:xfrm>
            <a:off x="899653" y="1372729"/>
            <a:ext cx="7344697"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NOS ACTIVITES – NOS MISSIONS</a:t>
            </a:r>
          </a:p>
        </p:txBody>
      </p:sp>
      <p:pic>
        <p:nvPicPr>
          <p:cNvPr id="2" name="Image 1">
            <a:extLst>
              <a:ext uri="{FF2B5EF4-FFF2-40B4-BE49-F238E27FC236}">
                <a16:creationId xmlns:a16="http://schemas.microsoft.com/office/drawing/2014/main" id="{07A0AFB9-641F-2EA2-5BD9-0FE753ECE2D3}"/>
              </a:ext>
            </a:extLst>
          </p:cNvPr>
          <p:cNvPicPr>
            <a:picLocks noChangeAspect="1"/>
          </p:cNvPicPr>
          <p:nvPr/>
        </p:nvPicPr>
        <p:blipFill>
          <a:blip r:embed="rId4"/>
          <a:stretch>
            <a:fillRect/>
          </a:stretch>
        </p:blipFill>
        <p:spPr>
          <a:xfrm>
            <a:off x="2157775" y="2019693"/>
            <a:ext cx="4828450" cy="3895682"/>
          </a:xfrm>
          <a:prstGeom prst="rect">
            <a:avLst/>
          </a:prstGeom>
        </p:spPr>
      </p:pic>
    </p:spTree>
    <p:extLst>
      <p:ext uri="{BB962C8B-B14F-4D97-AF65-F5344CB8AC3E}">
        <p14:creationId xmlns:p14="http://schemas.microsoft.com/office/powerpoint/2010/main" val="1230687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8F5DF285-4771-674E-EAD9-36916707C9E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51F983FA-360D-23FB-9E3C-CEFC7805F6D6}"/>
              </a:ext>
            </a:extLst>
          </p:cNvPr>
          <p:cNvPicPr>
            <a:picLocks noChangeAspect="1"/>
          </p:cNvPicPr>
          <p:nvPr/>
        </p:nvPicPr>
        <p:blipFill>
          <a:blip r:embed="rId4"/>
          <a:stretch>
            <a:fillRect/>
          </a:stretch>
        </p:blipFill>
        <p:spPr>
          <a:xfrm>
            <a:off x="0" y="23732"/>
            <a:ext cx="1285875" cy="857250"/>
          </a:xfrm>
          <a:prstGeom prst="rect">
            <a:avLst/>
          </a:prstGeom>
        </p:spPr>
      </p:pic>
      <p:sp>
        <p:nvSpPr>
          <p:cNvPr id="2" name="Espace réservé du texte 1">
            <a:extLst>
              <a:ext uri="{FF2B5EF4-FFF2-40B4-BE49-F238E27FC236}">
                <a16:creationId xmlns:a16="http://schemas.microsoft.com/office/drawing/2014/main" id="{11A89FD5-4981-1B5D-8388-0ABD2F9B654A}"/>
              </a:ext>
            </a:extLst>
          </p:cNvPr>
          <p:cNvSpPr txBox="1">
            <a:spLocks/>
          </p:cNvSpPr>
          <p:nvPr/>
        </p:nvSpPr>
        <p:spPr bwMode="auto">
          <a:xfrm>
            <a:off x="-108520" y="1104939"/>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LE CONCEPT DE PROMOTION DE LA SANTE</a:t>
            </a:r>
          </a:p>
          <a:p>
            <a:pPr algn="l">
              <a:lnSpc>
                <a:spcPct val="80000"/>
              </a:lnSpc>
              <a:spcBef>
                <a:spcPts val="450"/>
              </a:spcBef>
              <a:buClr>
                <a:srgbClr val="0DB434"/>
              </a:buClr>
              <a:buSzPct val="70000"/>
              <a:defRPr/>
            </a:pPr>
            <a:endParaRPr lang="fr-FR" sz="1400" cap="none" spc="0" dirty="0">
              <a:solidFill>
                <a:prstClr val="black"/>
              </a:solidFill>
              <a:latin typeface="Calibri" pitchFamily="34" charset="0"/>
              <a:sym typeface="Arial"/>
            </a:endParaRPr>
          </a:p>
        </p:txBody>
      </p:sp>
      <p:pic>
        <p:nvPicPr>
          <p:cNvPr id="5" name="Image 4">
            <a:extLst>
              <a:ext uri="{FF2B5EF4-FFF2-40B4-BE49-F238E27FC236}">
                <a16:creationId xmlns:a16="http://schemas.microsoft.com/office/drawing/2014/main" id="{A487CDA3-A402-3EDC-5079-28DF1C392DE9}"/>
              </a:ext>
            </a:extLst>
          </p:cNvPr>
          <p:cNvPicPr>
            <a:picLocks noChangeAspect="1"/>
          </p:cNvPicPr>
          <p:nvPr/>
        </p:nvPicPr>
        <p:blipFill>
          <a:blip r:embed="rId5"/>
          <a:stretch>
            <a:fillRect/>
          </a:stretch>
        </p:blipFill>
        <p:spPr>
          <a:xfrm>
            <a:off x="1229360" y="2056221"/>
            <a:ext cx="6685280" cy="2745558"/>
          </a:xfrm>
          <a:prstGeom prst="rect">
            <a:avLst/>
          </a:prstGeom>
        </p:spPr>
      </p:pic>
    </p:spTree>
    <p:extLst>
      <p:ext uri="{BB962C8B-B14F-4D97-AF65-F5344CB8AC3E}">
        <p14:creationId xmlns:p14="http://schemas.microsoft.com/office/powerpoint/2010/main" val="4275780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68ED5BD2-19DE-15C3-80E5-FB0856E9855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05BA13F-A269-977A-2A3F-EC62B3BD0914}"/>
              </a:ext>
            </a:extLst>
          </p:cNvPr>
          <p:cNvPicPr>
            <a:picLocks noChangeAspect="1"/>
          </p:cNvPicPr>
          <p:nvPr/>
        </p:nvPicPr>
        <p:blipFill>
          <a:blip r:embed="rId4"/>
          <a:stretch>
            <a:fillRect/>
          </a:stretch>
        </p:blipFill>
        <p:spPr>
          <a:xfrm>
            <a:off x="0" y="44624"/>
            <a:ext cx="1285875" cy="857250"/>
          </a:xfrm>
          <a:prstGeom prst="rect">
            <a:avLst/>
          </a:prstGeom>
        </p:spPr>
      </p:pic>
      <p:sp>
        <p:nvSpPr>
          <p:cNvPr id="2" name="Espace réservé du texte 1">
            <a:extLst>
              <a:ext uri="{FF2B5EF4-FFF2-40B4-BE49-F238E27FC236}">
                <a16:creationId xmlns:a16="http://schemas.microsoft.com/office/drawing/2014/main" id="{71D9F43A-FC69-99B4-02A1-ED5C6BBBB335}"/>
              </a:ext>
            </a:extLst>
          </p:cNvPr>
          <p:cNvSpPr txBox="1">
            <a:spLocks/>
          </p:cNvSpPr>
          <p:nvPr/>
        </p:nvSpPr>
        <p:spPr bwMode="auto">
          <a:xfrm>
            <a:off x="0" y="1115385"/>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LE CONCEPT DE PROMOTION DE LA SANTE</a:t>
            </a:r>
          </a:p>
          <a:p>
            <a:pPr algn="l">
              <a:lnSpc>
                <a:spcPct val="80000"/>
              </a:lnSpc>
              <a:spcBef>
                <a:spcPts val="450"/>
              </a:spcBef>
              <a:buClr>
                <a:srgbClr val="0DB434"/>
              </a:buClr>
              <a:buSzPct val="70000"/>
              <a:defRPr/>
            </a:pPr>
            <a:endParaRPr lang="fr-FR" sz="1400" cap="none" spc="0" dirty="0">
              <a:solidFill>
                <a:prstClr val="black"/>
              </a:solidFill>
              <a:latin typeface="Calibri" pitchFamily="34" charset="0"/>
              <a:sym typeface="Arial"/>
            </a:endParaRPr>
          </a:p>
        </p:txBody>
      </p:sp>
      <p:pic>
        <p:nvPicPr>
          <p:cNvPr id="4" name="Image 3">
            <a:extLst>
              <a:ext uri="{FF2B5EF4-FFF2-40B4-BE49-F238E27FC236}">
                <a16:creationId xmlns:a16="http://schemas.microsoft.com/office/drawing/2014/main" id="{D1B92ED2-9583-CF72-E4FE-8AB594BBCF90}"/>
              </a:ext>
            </a:extLst>
          </p:cNvPr>
          <p:cNvPicPr>
            <a:picLocks noChangeAspect="1"/>
          </p:cNvPicPr>
          <p:nvPr/>
        </p:nvPicPr>
        <p:blipFill>
          <a:blip r:embed="rId5"/>
          <a:stretch>
            <a:fillRect/>
          </a:stretch>
        </p:blipFill>
        <p:spPr>
          <a:xfrm>
            <a:off x="677545" y="1988840"/>
            <a:ext cx="7788910" cy="3212777"/>
          </a:xfrm>
          <a:prstGeom prst="rect">
            <a:avLst/>
          </a:prstGeom>
        </p:spPr>
      </p:pic>
    </p:spTree>
    <p:extLst>
      <p:ext uri="{BB962C8B-B14F-4D97-AF65-F5344CB8AC3E}">
        <p14:creationId xmlns:p14="http://schemas.microsoft.com/office/powerpoint/2010/main" val="1992022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7C10FF11-7A3A-4281-C309-6BAAFF8E69D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918FF21B-813C-847E-A513-55ACC8FCD289}"/>
              </a:ext>
            </a:extLst>
          </p:cNvPr>
          <p:cNvPicPr>
            <a:picLocks noChangeAspect="1"/>
          </p:cNvPicPr>
          <p:nvPr/>
        </p:nvPicPr>
        <p:blipFill>
          <a:blip r:embed="rId4"/>
          <a:stretch>
            <a:fillRect/>
          </a:stretch>
        </p:blipFill>
        <p:spPr>
          <a:xfrm>
            <a:off x="17145" y="14401"/>
            <a:ext cx="1285875" cy="857250"/>
          </a:xfrm>
          <a:prstGeom prst="rect">
            <a:avLst/>
          </a:prstGeom>
        </p:spPr>
      </p:pic>
      <p:sp>
        <p:nvSpPr>
          <p:cNvPr id="2" name="Espace réservé du texte 1">
            <a:extLst>
              <a:ext uri="{FF2B5EF4-FFF2-40B4-BE49-F238E27FC236}">
                <a16:creationId xmlns:a16="http://schemas.microsoft.com/office/drawing/2014/main" id="{E9159C03-621F-74E6-E9FA-428179494476}"/>
              </a:ext>
            </a:extLst>
          </p:cNvPr>
          <p:cNvSpPr txBox="1">
            <a:spLocks/>
          </p:cNvSpPr>
          <p:nvPr/>
        </p:nvSpPr>
        <p:spPr bwMode="auto">
          <a:xfrm>
            <a:off x="-252536" y="99187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LE CONCEPT DE PROMOTION DE LA SANTE</a:t>
            </a:r>
          </a:p>
          <a:p>
            <a:pPr algn="l">
              <a:lnSpc>
                <a:spcPct val="80000"/>
              </a:lnSpc>
              <a:spcBef>
                <a:spcPts val="450"/>
              </a:spcBef>
              <a:buClr>
                <a:srgbClr val="0DB434"/>
              </a:buClr>
              <a:buSzPct val="70000"/>
              <a:defRPr/>
            </a:pPr>
            <a:endParaRPr lang="fr-FR" sz="1400" cap="none" spc="0" dirty="0">
              <a:solidFill>
                <a:prstClr val="black"/>
              </a:solidFill>
              <a:latin typeface="Calibri" pitchFamily="34" charset="0"/>
              <a:sym typeface="Arial"/>
            </a:endParaRPr>
          </a:p>
        </p:txBody>
      </p:sp>
      <p:pic>
        <p:nvPicPr>
          <p:cNvPr id="5" name="Image 4">
            <a:extLst>
              <a:ext uri="{FF2B5EF4-FFF2-40B4-BE49-F238E27FC236}">
                <a16:creationId xmlns:a16="http://schemas.microsoft.com/office/drawing/2014/main" id="{CEA8DD16-0491-F21F-D5E2-2A28E6907296}"/>
              </a:ext>
            </a:extLst>
          </p:cNvPr>
          <p:cNvPicPr>
            <a:picLocks noChangeAspect="1"/>
          </p:cNvPicPr>
          <p:nvPr/>
        </p:nvPicPr>
        <p:blipFill>
          <a:blip r:embed="rId5"/>
          <a:stretch>
            <a:fillRect/>
          </a:stretch>
        </p:blipFill>
        <p:spPr>
          <a:xfrm>
            <a:off x="1187624" y="2060848"/>
            <a:ext cx="6537960" cy="3582444"/>
          </a:xfrm>
          <a:prstGeom prst="rect">
            <a:avLst/>
          </a:prstGeom>
        </p:spPr>
      </p:pic>
    </p:spTree>
    <p:extLst>
      <p:ext uri="{BB962C8B-B14F-4D97-AF65-F5344CB8AC3E}">
        <p14:creationId xmlns:p14="http://schemas.microsoft.com/office/powerpoint/2010/main" val="2652399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458CBE7A-639B-0775-248A-EFC136167233}"/>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3572EC8-175C-3DA2-A9DE-24BF730C3F8E}"/>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C2A3A747-9FA7-8FB4-5D5C-D5E74788723C}"/>
              </a:ext>
            </a:extLst>
          </p:cNvPr>
          <p:cNvSpPr txBox="1">
            <a:spLocks/>
          </p:cNvSpPr>
          <p:nvPr/>
        </p:nvSpPr>
        <p:spPr bwMode="auto">
          <a:xfrm>
            <a:off x="-252536" y="980728"/>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LE CONCEPT DE PROMOTION DE LA SANTE</a:t>
            </a:r>
          </a:p>
          <a:p>
            <a:pPr algn="l">
              <a:lnSpc>
                <a:spcPct val="80000"/>
              </a:lnSpc>
              <a:spcBef>
                <a:spcPts val="450"/>
              </a:spcBef>
              <a:buClr>
                <a:srgbClr val="0DB434"/>
              </a:buClr>
              <a:buSzPct val="70000"/>
              <a:defRPr/>
            </a:pPr>
            <a:endParaRPr lang="fr-FR" sz="1400" cap="none" spc="0" dirty="0">
              <a:solidFill>
                <a:prstClr val="black"/>
              </a:solidFill>
              <a:latin typeface="Calibri" pitchFamily="34" charset="0"/>
              <a:sym typeface="Arial"/>
            </a:endParaRPr>
          </a:p>
        </p:txBody>
      </p:sp>
      <p:pic>
        <p:nvPicPr>
          <p:cNvPr id="4" name="Image 3">
            <a:extLst>
              <a:ext uri="{FF2B5EF4-FFF2-40B4-BE49-F238E27FC236}">
                <a16:creationId xmlns:a16="http://schemas.microsoft.com/office/drawing/2014/main" id="{01A9C5A9-FA2A-43B3-46E6-08856A770AF7}"/>
              </a:ext>
            </a:extLst>
          </p:cNvPr>
          <p:cNvPicPr>
            <a:picLocks noChangeAspect="1"/>
          </p:cNvPicPr>
          <p:nvPr/>
        </p:nvPicPr>
        <p:blipFill>
          <a:blip r:embed="rId5"/>
          <a:stretch>
            <a:fillRect/>
          </a:stretch>
        </p:blipFill>
        <p:spPr>
          <a:xfrm>
            <a:off x="1169465" y="1772816"/>
            <a:ext cx="6299998" cy="3630182"/>
          </a:xfrm>
          <a:prstGeom prst="rect">
            <a:avLst/>
          </a:prstGeom>
        </p:spPr>
      </p:pic>
    </p:spTree>
    <p:extLst>
      <p:ext uri="{BB962C8B-B14F-4D97-AF65-F5344CB8AC3E}">
        <p14:creationId xmlns:p14="http://schemas.microsoft.com/office/powerpoint/2010/main" val="2882773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C0D2E193-33C6-CD73-3E72-EEC5CBA18D5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7FC02E6-9520-8791-6B38-3BC4FABA6026}"/>
              </a:ext>
            </a:extLst>
          </p:cNvPr>
          <p:cNvPicPr>
            <a:picLocks noChangeAspect="1"/>
          </p:cNvPicPr>
          <p:nvPr/>
        </p:nvPicPr>
        <p:blipFill>
          <a:blip r:embed="rId4"/>
          <a:stretch>
            <a:fillRect/>
          </a:stretch>
        </p:blipFill>
        <p:spPr>
          <a:xfrm>
            <a:off x="0" y="23732"/>
            <a:ext cx="1285875" cy="857250"/>
          </a:xfrm>
          <a:prstGeom prst="rect">
            <a:avLst/>
          </a:prstGeom>
        </p:spPr>
      </p:pic>
      <p:sp>
        <p:nvSpPr>
          <p:cNvPr id="2" name="Espace réservé du texte 1">
            <a:extLst>
              <a:ext uri="{FF2B5EF4-FFF2-40B4-BE49-F238E27FC236}">
                <a16:creationId xmlns:a16="http://schemas.microsoft.com/office/drawing/2014/main" id="{FD3D6D20-C13F-2DFE-1A8D-34DDF80148D3}"/>
              </a:ext>
            </a:extLst>
          </p:cNvPr>
          <p:cNvSpPr txBox="1">
            <a:spLocks/>
          </p:cNvSpPr>
          <p:nvPr/>
        </p:nvSpPr>
        <p:spPr bwMode="auto">
          <a:xfrm>
            <a:off x="0" y="10223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LE CONCEPT DE PROMOTION DE LA SANTE</a:t>
            </a:r>
          </a:p>
          <a:p>
            <a:pPr algn="l">
              <a:lnSpc>
                <a:spcPct val="80000"/>
              </a:lnSpc>
              <a:spcBef>
                <a:spcPts val="450"/>
              </a:spcBef>
              <a:buClr>
                <a:srgbClr val="0DB434"/>
              </a:buClr>
              <a:buSzPct val="70000"/>
              <a:defRPr/>
            </a:pPr>
            <a:endParaRPr lang="fr-FR" sz="1400" cap="none" spc="0" dirty="0">
              <a:solidFill>
                <a:prstClr val="black"/>
              </a:solidFill>
              <a:latin typeface="Calibri" pitchFamily="34" charset="0"/>
              <a:sym typeface="Arial"/>
            </a:endParaRPr>
          </a:p>
        </p:txBody>
      </p:sp>
      <p:pic>
        <p:nvPicPr>
          <p:cNvPr id="5" name="Image 4">
            <a:extLst>
              <a:ext uri="{FF2B5EF4-FFF2-40B4-BE49-F238E27FC236}">
                <a16:creationId xmlns:a16="http://schemas.microsoft.com/office/drawing/2014/main" id="{0AE7EC5F-81BA-7BE6-9762-5CE90317627D}"/>
              </a:ext>
            </a:extLst>
          </p:cNvPr>
          <p:cNvPicPr>
            <a:picLocks noChangeAspect="1"/>
          </p:cNvPicPr>
          <p:nvPr/>
        </p:nvPicPr>
        <p:blipFill>
          <a:blip r:embed="rId5"/>
          <a:stretch>
            <a:fillRect/>
          </a:stretch>
        </p:blipFill>
        <p:spPr>
          <a:xfrm>
            <a:off x="1620367" y="1916832"/>
            <a:ext cx="5903265" cy="3680542"/>
          </a:xfrm>
          <a:prstGeom prst="rect">
            <a:avLst/>
          </a:prstGeom>
        </p:spPr>
      </p:pic>
    </p:spTree>
    <p:extLst>
      <p:ext uri="{BB962C8B-B14F-4D97-AF65-F5344CB8AC3E}">
        <p14:creationId xmlns:p14="http://schemas.microsoft.com/office/powerpoint/2010/main" val="4266990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515B1D2F-A3F5-D376-3C6B-4196E2B8683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83E84589-0D8A-9BF7-C25C-39AE52FB3433}"/>
              </a:ext>
            </a:extLst>
          </p:cNvPr>
          <p:cNvPicPr>
            <a:picLocks noChangeAspect="1"/>
          </p:cNvPicPr>
          <p:nvPr/>
        </p:nvPicPr>
        <p:blipFill>
          <a:blip r:embed="rId4"/>
          <a:stretch>
            <a:fillRect/>
          </a:stretch>
        </p:blipFill>
        <p:spPr>
          <a:xfrm>
            <a:off x="0" y="23732"/>
            <a:ext cx="1285875" cy="857250"/>
          </a:xfrm>
          <a:prstGeom prst="rect">
            <a:avLst/>
          </a:prstGeom>
        </p:spPr>
      </p:pic>
      <p:sp>
        <p:nvSpPr>
          <p:cNvPr id="2" name="Espace réservé du texte 1">
            <a:extLst>
              <a:ext uri="{FF2B5EF4-FFF2-40B4-BE49-F238E27FC236}">
                <a16:creationId xmlns:a16="http://schemas.microsoft.com/office/drawing/2014/main" id="{FECA77B9-AD14-EB90-5CE9-C6FD8814E1AF}"/>
              </a:ext>
            </a:extLst>
          </p:cNvPr>
          <p:cNvSpPr txBox="1">
            <a:spLocks/>
          </p:cNvSpPr>
          <p:nvPr/>
        </p:nvSpPr>
        <p:spPr bwMode="auto">
          <a:xfrm>
            <a:off x="0" y="10223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LE CONCEPT DE PROMOTION DE LA SANTE</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ILLUSTRATIONS…</a:t>
            </a:r>
          </a:p>
          <a:p>
            <a:pPr marL="0" marR="0" lvl="0" indent="0" algn="l"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4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p:txBody>
      </p:sp>
      <p:pic>
        <p:nvPicPr>
          <p:cNvPr id="4" name="Image 3">
            <a:extLst>
              <a:ext uri="{FF2B5EF4-FFF2-40B4-BE49-F238E27FC236}">
                <a16:creationId xmlns:a16="http://schemas.microsoft.com/office/drawing/2014/main" id="{5D173540-FF9D-F47E-2AED-850626CA8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534" y="2348880"/>
            <a:ext cx="6224931" cy="2880320"/>
          </a:xfrm>
          <a:prstGeom prst="rect">
            <a:avLst/>
          </a:prstGeom>
        </p:spPr>
      </p:pic>
    </p:spTree>
    <p:extLst>
      <p:ext uri="{BB962C8B-B14F-4D97-AF65-F5344CB8AC3E}">
        <p14:creationId xmlns:p14="http://schemas.microsoft.com/office/powerpoint/2010/main" val="3664547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15CFDE5E-EE85-BCB4-717D-C2B116177E6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DDEAEDB-6033-3369-5E21-1EF23DC87433}"/>
              </a:ext>
            </a:extLst>
          </p:cNvPr>
          <p:cNvPicPr>
            <a:picLocks noChangeAspect="1"/>
          </p:cNvPicPr>
          <p:nvPr/>
        </p:nvPicPr>
        <p:blipFill>
          <a:blip r:embed="rId4"/>
          <a:stretch>
            <a:fillRect/>
          </a:stretch>
        </p:blipFill>
        <p:spPr>
          <a:xfrm>
            <a:off x="0" y="23732"/>
            <a:ext cx="1285875" cy="857250"/>
          </a:xfrm>
          <a:prstGeom prst="rect">
            <a:avLst/>
          </a:prstGeom>
        </p:spPr>
      </p:pic>
      <p:sp>
        <p:nvSpPr>
          <p:cNvPr id="2" name="Espace réservé du texte 1">
            <a:extLst>
              <a:ext uri="{FF2B5EF4-FFF2-40B4-BE49-F238E27FC236}">
                <a16:creationId xmlns:a16="http://schemas.microsoft.com/office/drawing/2014/main" id="{CEC44A7B-C891-95B6-C127-5AD75244384B}"/>
              </a:ext>
            </a:extLst>
          </p:cNvPr>
          <p:cNvSpPr txBox="1">
            <a:spLocks/>
          </p:cNvSpPr>
          <p:nvPr/>
        </p:nvSpPr>
        <p:spPr bwMode="auto">
          <a:xfrm>
            <a:off x="0" y="10223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LE CONCEPT DE PROMOTION DE LA SANTE</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ILLUSTRATIONS…</a:t>
            </a:r>
          </a:p>
          <a:p>
            <a:pPr marL="0" marR="0" lvl="0" indent="0" algn="l"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4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p:txBody>
      </p:sp>
      <p:pic>
        <p:nvPicPr>
          <p:cNvPr id="5" name="Image 4">
            <a:extLst>
              <a:ext uri="{FF2B5EF4-FFF2-40B4-BE49-F238E27FC236}">
                <a16:creationId xmlns:a16="http://schemas.microsoft.com/office/drawing/2014/main" id="{28285337-ECE9-9457-B395-92B79892C8A9}"/>
              </a:ext>
            </a:extLst>
          </p:cNvPr>
          <p:cNvPicPr>
            <a:picLocks noChangeAspect="1"/>
          </p:cNvPicPr>
          <p:nvPr/>
        </p:nvPicPr>
        <p:blipFill rotWithShape="1">
          <a:blip r:embed="rId5">
            <a:extLst>
              <a:ext uri="{28A0092B-C50C-407E-A947-70E740481C1C}">
                <a14:useLocalDpi xmlns:a14="http://schemas.microsoft.com/office/drawing/2010/main" val="0"/>
              </a:ext>
            </a:extLst>
          </a:blip>
          <a:srcRect l="13529" t="30107" r="33318" b="13200"/>
          <a:stretch/>
        </p:blipFill>
        <p:spPr>
          <a:xfrm>
            <a:off x="701444" y="2060848"/>
            <a:ext cx="7741112" cy="4644358"/>
          </a:xfrm>
          <a:prstGeom prst="rect">
            <a:avLst/>
          </a:prstGeom>
        </p:spPr>
      </p:pic>
    </p:spTree>
    <p:extLst>
      <p:ext uri="{BB962C8B-B14F-4D97-AF65-F5344CB8AC3E}">
        <p14:creationId xmlns:p14="http://schemas.microsoft.com/office/powerpoint/2010/main" val="3987508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F0200BAE-4C79-2D6F-522A-7338CA7CC50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8FC3705-5C28-FA5F-D31F-332D84EE382E}"/>
              </a:ext>
            </a:extLst>
          </p:cNvPr>
          <p:cNvPicPr>
            <a:picLocks noChangeAspect="1"/>
          </p:cNvPicPr>
          <p:nvPr/>
        </p:nvPicPr>
        <p:blipFill>
          <a:blip r:embed="rId4"/>
          <a:stretch>
            <a:fillRect/>
          </a:stretch>
        </p:blipFill>
        <p:spPr>
          <a:xfrm>
            <a:off x="0" y="0"/>
            <a:ext cx="1285875" cy="857250"/>
          </a:xfrm>
          <a:prstGeom prst="rect">
            <a:avLst/>
          </a:prstGeom>
        </p:spPr>
      </p:pic>
      <p:pic>
        <p:nvPicPr>
          <p:cNvPr id="6" name="Image 5">
            <a:extLst>
              <a:ext uri="{FF2B5EF4-FFF2-40B4-BE49-F238E27FC236}">
                <a16:creationId xmlns:a16="http://schemas.microsoft.com/office/drawing/2014/main" id="{79C31DE0-2A7A-58E8-6B7F-1072BDA1366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35756" y="1844824"/>
            <a:ext cx="6373962" cy="3721385"/>
          </a:xfrm>
          <a:prstGeom prst="rect">
            <a:avLst/>
          </a:prstGeom>
        </p:spPr>
      </p:pic>
      <p:sp>
        <p:nvSpPr>
          <p:cNvPr id="7" name="Rectangle 6">
            <a:extLst>
              <a:ext uri="{FF2B5EF4-FFF2-40B4-BE49-F238E27FC236}">
                <a16:creationId xmlns:a16="http://schemas.microsoft.com/office/drawing/2014/main" id="{F9F52D47-2140-5918-1DA3-8DF3015A06E5}"/>
              </a:ext>
            </a:extLst>
          </p:cNvPr>
          <p:cNvSpPr/>
          <p:nvPr/>
        </p:nvSpPr>
        <p:spPr>
          <a:xfrm>
            <a:off x="2051720" y="4149080"/>
            <a:ext cx="5730240" cy="674505"/>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fr-FR">
              <a:solidFill>
                <a:prstClr val="white"/>
              </a:solidFill>
              <a:latin typeface="Century Schoolbook"/>
              <a:sym typeface="Arial"/>
            </a:endParaRPr>
          </a:p>
        </p:txBody>
      </p:sp>
      <p:sp>
        <p:nvSpPr>
          <p:cNvPr id="8" name="Espace réservé du texte 1">
            <a:extLst>
              <a:ext uri="{FF2B5EF4-FFF2-40B4-BE49-F238E27FC236}">
                <a16:creationId xmlns:a16="http://schemas.microsoft.com/office/drawing/2014/main" id="{4356A4D9-E00F-896B-7530-AFB6363471E8}"/>
              </a:ext>
            </a:extLst>
          </p:cNvPr>
          <p:cNvSpPr txBox="1">
            <a:spLocks/>
          </p:cNvSpPr>
          <p:nvPr/>
        </p:nvSpPr>
        <p:spPr bwMode="auto">
          <a:xfrm>
            <a:off x="223520" y="981506"/>
            <a:ext cx="869696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LE CONCEPT D’éducation POUR la sante</a:t>
            </a:r>
          </a:p>
          <a:p>
            <a:pPr eaLnBrk="1" fontAlgn="auto" hangingPunct="1">
              <a:spcAft>
                <a:spcPts val="0"/>
              </a:spcAft>
              <a:buClr>
                <a:srgbClr val="D16349"/>
              </a:buClr>
              <a:defRPr/>
            </a:pPr>
            <a:endParaRPr lang="fr-FR" sz="3200" dirty="0">
              <a:solidFill>
                <a:srgbClr val="646B86">
                  <a:lumMod val="75000"/>
                </a:srgbClr>
              </a:solidFill>
              <a:latin typeface="Calibri" pitchFamily="34" charset="0"/>
              <a:sym typeface="Arial"/>
            </a:endParaRPr>
          </a:p>
          <a:p>
            <a:pPr algn="l">
              <a:lnSpc>
                <a:spcPct val="80000"/>
              </a:lnSpc>
              <a:spcBef>
                <a:spcPts val="450"/>
              </a:spcBef>
              <a:buClr>
                <a:srgbClr val="0DB434"/>
              </a:buClr>
              <a:buSzPct val="70000"/>
              <a:defRPr/>
            </a:pPr>
            <a:endParaRPr lang="fr-FR" sz="1400" cap="none" spc="0" dirty="0">
              <a:solidFill>
                <a:prstClr val="black"/>
              </a:solidFill>
              <a:latin typeface="Calibri" pitchFamily="34" charset="0"/>
              <a:sym typeface="Arial"/>
            </a:endParaRPr>
          </a:p>
        </p:txBody>
      </p:sp>
    </p:spTree>
    <p:extLst>
      <p:ext uri="{BB962C8B-B14F-4D97-AF65-F5344CB8AC3E}">
        <p14:creationId xmlns:p14="http://schemas.microsoft.com/office/powerpoint/2010/main" val="1472733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ECA88BAC-E7E5-DB1F-737C-D42C163579B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5548EF71-063D-2196-F00E-10A6997B8303}"/>
              </a:ext>
            </a:extLst>
          </p:cNvPr>
          <p:cNvPicPr>
            <a:picLocks noChangeAspect="1"/>
          </p:cNvPicPr>
          <p:nvPr/>
        </p:nvPicPr>
        <p:blipFill>
          <a:blip r:embed="rId4"/>
          <a:stretch>
            <a:fillRect/>
          </a:stretch>
        </p:blipFill>
        <p:spPr>
          <a:xfrm>
            <a:off x="0" y="0"/>
            <a:ext cx="1285875" cy="857250"/>
          </a:xfrm>
          <a:prstGeom prst="rect">
            <a:avLst/>
          </a:prstGeom>
        </p:spPr>
      </p:pic>
      <p:sp>
        <p:nvSpPr>
          <p:cNvPr id="8" name="Espace réservé du texte 1">
            <a:extLst>
              <a:ext uri="{FF2B5EF4-FFF2-40B4-BE49-F238E27FC236}">
                <a16:creationId xmlns:a16="http://schemas.microsoft.com/office/drawing/2014/main" id="{96F2230B-D75A-94BA-81AB-5ADA26B48122}"/>
              </a:ext>
            </a:extLst>
          </p:cNvPr>
          <p:cNvSpPr txBox="1">
            <a:spLocks/>
          </p:cNvSpPr>
          <p:nvPr/>
        </p:nvSpPr>
        <p:spPr bwMode="auto">
          <a:xfrm>
            <a:off x="223520" y="965102"/>
            <a:ext cx="869696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LE CONCEPT D’éducation POUR la sante</a:t>
            </a:r>
          </a:p>
          <a:p>
            <a:pPr eaLnBrk="1" fontAlgn="auto" hangingPunct="1">
              <a:spcAft>
                <a:spcPts val="0"/>
              </a:spcAft>
              <a:buClr>
                <a:srgbClr val="D16349"/>
              </a:buClr>
              <a:defRPr/>
            </a:pPr>
            <a:endParaRPr lang="fr-FR" sz="3200" dirty="0">
              <a:solidFill>
                <a:srgbClr val="646B86">
                  <a:lumMod val="75000"/>
                </a:srgbClr>
              </a:solidFill>
              <a:latin typeface="Calibri" pitchFamily="34" charset="0"/>
              <a:sym typeface="Arial"/>
            </a:endParaRPr>
          </a:p>
          <a:p>
            <a:pPr>
              <a:spcBef>
                <a:spcPct val="0"/>
              </a:spcBef>
              <a:buClr>
                <a:srgbClr val="0DB434"/>
              </a:buClr>
              <a:buSzPct val="70000"/>
              <a:defRPr/>
            </a:pPr>
            <a:r>
              <a:rPr lang="fr-FR" altLang="fr-FR" sz="2000" cap="none" spc="0" dirty="0">
                <a:solidFill>
                  <a:srgbClr val="00B050"/>
                </a:solidFill>
                <a:latin typeface="Calibri" panose="020F0502020204030204" pitchFamily="34" charset="0"/>
                <a:cs typeface="Calibri" panose="020F0502020204030204" pitchFamily="34" charset="0"/>
                <a:sym typeface="Webdings" panose="05030102010509060703" pitchFamily="18" charset="2"/>
              </a:rPr>
              <a:t>Développement de « </a:t>
            </a:r>
            <a:r>
              <a:rPr lang="fr-FR" altLang="fr-FR" sz="2000" i="1" cap="none" spc="0" dirty="0">
                <a:solidFill>
                  <a:srgbClr val="00B050"/>
                </a:solidFill>
                <a:latin typeface="Calibri" panose="020F0502020204030204" pitchFamily="34" charset="0"/>
                <a:cs typeface="Calibri" panose="020F0502020204030204" pitchFamily="34" charset="0"/>
                <a:sym typeface="Webdings" panose="05030102010509060703" pitchFamily="18" charset="2"/>
              </a:rPr>
              <a:t>compétences humaines et relationnelles utiles au développement de comportements favorables à la santé </a:t>
            </a:r>
            <a:r>
              <a:rPr lang="fr-FR" altLang="fr-FR" sz="2000" cap="none" spc="0" dirty="0">
                <a:solidFill>
                  <a:srgbClr val="00B050"/>
                </a:solidFill>
                <a:latin typeface="Calibri" panose="020F0502020204030204" pitchFamily="34" charset="0"/>
                <a:cs typeface="Calibri" panose="020F0502020204030204" pitchFamily="34" charset="0"/>
                <a:sym typeface="Webdings" panose="05030102010509060703" pitchFamily="18" charset="2"/>
              </a:rPr>
              <a:t>»</a:t>
            </a:r>
          </a:p>
          <a:p>
            <a:pPr>
              <a:spcBef>
                <a:spcPct val="0"/>
              </a:spcBef>
              <a:buClr>
                <a:srgbClr val="0DB434"/>
              </a:buClr>
              <a:buSzPct val="70000"/>
              <a:defRPr/>
            </a:pPr>
            <a:endParaRPr lang="fr-FR" altLang="fr-FR" sz="2000" b="0" cap="none" spc="0" dirty="0">
              <a:solidFill>
                <a:srgbClr val="002060"/>
              </a:solidFill>
              <a:latin typeface="Calibri" panose="020F0502020204030204" pitchFamily="34" charset="0"/>
              <a:cs typeface="Calibri" panose="020F0502020204030204" pitchFamily="34" charset="0"/>
              <a:sym typeface="Webdings" panose="05030102010509060703" pitchFamily="18" charset="2"/>
            </a:endParaRPr>
          </a:p>
          <a:p>
            <a:pPr>
              <a:spcBef>
                <a:spcPct val="0"/>
              </a:spcBef>
              <a:buClr>
                <a:srgbClr val="0DB434"/>
              </a:buClr>
              <a:buSzPct val="70000"/>
              <a:defRPr/>
            </a:pPr>
            <a:r>
              <a:rPr lang="fr-FR" altLang="fr-FR" sz="2000" b="0" cap="none" spc="0" dirty="0">
                <a:solidFill>
                  <a:srgbClr val="002060"/>
                </a:solidFill>
                <a:latin typeface="Calibri" panose="020F0502020204030204" pitchFamily="34" charset="0"/>
                <a:cs typeface="Calibri" panose="020F0502020204030204" pitchFamily="34" charset="0"/>
                <a:sym typeface="Arial"/>
              </a:rPr>
              <a:t>Les </a:t>
            </a:r>
            <a:r>
              <a:rPr lang="fr-FR" altLang="fr-FR" sz="2000" cap="none" spc="0" dirty="0">
                <a:solidFill>
                  <a:srgbClr val="002060"/>
                </a:solidFill>
                <a:latin typeface="Calibri" panose="020F0502020204030204" pitchFamily="34" charset="0"/>
                <a:cs typeface="Calibri" panose="020F0502020204030204" pitchFamily="34" charset="0"/>
                <a:sym typeface="Arial"/>
              </a:rPr>
              <a:t>actions</a:t>
            </a:r>
            <a:r>
              <a:rPr lang="fr-FR" altLang="fr-FR" sz="2000" b="0" cap="none" spc="0" dirty="0">
                <a:solidFill>
                  <a:srgbClr val="002060"/>
                </a:solidFill>
                <a:latin typeface="Calibri" panose="020F0502020204030204" pitchFamily="34" charset="0"/>
                <a:cs typeface="Calibri" panose="020F0502020204030204" pitchFamily="34" charset="0"/>
                <a:sym typeface="Arial"/>
              </a:rPr>
              <a:t> d’éducation pour la santé visent l’adaptation des attitudes et des comportements influençant la santé. Pour être efficaces, elles interviennent simultanément sur trois déterminants du comportement accessibles à l’éducation : </a:t>
            </a:r>
          </a:p>
          <a:p>
            <a:pPr>
              <a:spcBef>
                <a:spcPct val="0"/>
              </a:spcBef>
              <a:buClr>
                <a:srgbClr val="0DB434"/>
              </a:buClr>
              <a:buSzPct val="70000"/>
              <a:defRPr/>
            </a:pPr>
            <a:r>
              <a:rPr lang="fr-FR" altLang="fr-FR" sz="2000" b="0" cap="none" spc="0" dirty="0">
                <a:solidFill>
                  <a:srgbClr val="002060"/>
                </a:solidFill>
                <a:latin typeface="Calibri" panose="020F0502020204030204" pitchFamily="34" charset="0"/>
                <a:cs typeface="Calibri" panose="020F0502020204030204" pitchFamily="34" charset="0"/>
                <a:sym typeface="Arial"/>
              </a:rPr>
              <a:t>le </a:t>
            </a:r>
            <a:r>
              <a:rPr lang="fr-FR" altLang="fr-FR" sz="2000" cap="none" spc="0" dirty="0">
                <a:solidFill>
                  <a:srgbClr val="002060"/>
                </a:solidFill>
                <a:latin typeface="Calibri" panose="020F0502020204030204" pitchFamily="34" charset="0"/>
                <a:cs typeface="Calibri" panose="020F0502020204030204" pitchFamily="34" charset="0"/>
                <a:sym typeface="Arial"/>
              </a:rPr>
              <a:t>savoir</a:t>
            </a:r>
            <a:r>
              <a:rPr lang="fr-FR" altLang="fr-FR" sz="2000" b="0" cap="none" spc="0" dirty="0">
                <a:solidFill>
                  <a:srgbClr val="002060"/>
                </a:solidFill>
                <a:latin typeface="Calibri" panose="020F0502020204030204" pitchFamily="34" charset="0"/>
                <a:cs typeface="Calibri" panose="020F0502020204030204" pitchFamily="34" charset="0"/>
                <a:sym typeface="Arial"/>
              </a:rPr>
              <a:t>, le </a:t>
            </a:r>
            <a:r>
              <a:rPr lang="fr-FR" altLang="fr-FR" sz="2000" cap="none" spc="0" dirty="0">
                <a:solidFill>
                  <a:srgbClr val="002060"/>
                </a:solidFill>
                <a:latin typeface="Calibri" panose="020F0502020204030204" pitchFamily="34" charset="0"/>
                <a:cs typeface="Calibri" panose="020F0502020204030204" pitchFamily="34" charset="0"/>
                <a:sym typeface="Arial"/>
              </a:rPr>
              <a:t>savoir-faire </a:t>
            </a:r>
            <a:r>
              <a:rPr lang="fr-FR" altLang="fr-FR" sz="2000" b="0" cap="none" spc="0" dirty="0">
                <a:solidFill>
                  <a:srgbClr val="002060"/>
                </a:solidFill>
                <a:latin typeface="Calibri" panose="020F0502020204030204" pitchFamily="34" charset="0"/>
                <a:cs typeface="Calibri" panose="020F0502020204030204" pitchFamily="34" charset="0"/>
                <a:sym typeface="Arial"/>
              </a:rPr>
              <a:t>et le </a:t>
            </a:r>
            <a:r>
              <a:rPr lang="fr-FR" altLang="fr-FR" sz="2000" cap="none" spc="0" dirty="0">
                <a:solidFill>
                  <a:srgbClr val="002060"/>
                </a:solidFill>
                <a:latin typeface="Calibri" panose="020F0502020204030204" pitchFamily="34" charset="0"/>
                <a:cs typeface="Calibri" panose="020F0502020204030204" pitchFamily="34" charset="0"/>
                <a:sym typeface="Arial"/>
              </a:rPr>
              <a:t>savoir-être. </a:t>
            </a:r>
          </a:p>
          <a:p>
            <a:pPr eaLnBrk="1" fontAlgn="auto" hangingPunct="1">
              <a:spcAft>
                <a:spcPts val="0"/>
              </a:spcAft>
              <a:buClr>
                <a:srgbClr val="D16349"/>
              </a:buClr>
              <a:defRPr/>
            </a:pPr>
            <a:endParaRPr lang="fr-FR" sz="3200" dirty="0">
              <a:solidFill>
                <a:srgbClr val="646B86">
                  <a:lumMod val="75000"/>
                </a:srgbClr>
              </a:solidFill>
              <a:latin typeface="Calibri" pitchFamily="34" charset="0"/>
              <a:sym typeface="Arial"/>
            </a:endParaRPr>
          </a:p>
          <a:p>
            <a:pPr eaLnBrk="1" fontAlgn="auto" hangingPunct="1">
              <a:spcAft>
                <a:spcPts val="0"/>
              </a:spcAft>
              <a:buClr>
                <a:srgbClr val="D16349"/>
              </a:buClr>
              <a:defRPr/>
            </a:pPr>
            <a:endParaRPr lang="fr-FR" sz="3200" dirty="0">
              <a:solidFill>
                <a:srgbClr val="646B86">
                  <a:lumMod val="75000"/>
                </a:srgbClr>
              </a:solidFill>
              <a:latin typeface="Calibri" pitchFamily="34" charset="0"/>
              <a:sym typeface="Arial"/>
            </a:endParaRPr>
          </a:p>
          <a:p>
            <a:pPr algn="l">
              <a:lnSpc>
                <a:spcPct val="80000"/>
              </a:lnSpc>
              <a:spcBef>
                <a:spcPts val="450"/>
              </a:spcBef>
              <a:buClr>
                <a:srgbClr val="0DB434"/>
              </a:buClr>
              <a:buSzPct val="70000"/>
              <a:defRPr/>
            </a:pPr>
            <a:endParaRPr lang="fr-FR" sz="1400" cap="none" spc="0" dirty="0">
              <a:solidFill>
                <a:prstClr val="black"/>
              </a:solidFill>
              <a:latin typeface="Calibri" pitchFamily="34" charset="0"/>
              <a:sym typeface="Arial"/>
            </a:endParaRPr>
          </a:p>
        </p:txBody>
      </p:sp>
      <p:pic>
        <p:nvPicPr>
          <p:cNvPr id="10" name="Image 9">
            <a:extLst>
              <a:ext uri="{FF2B5EF4-FFF2-40B4-BE49-F238E27FC236}">
                <a16:creationId xmlns:a16="http://schemas.microsoft.com/office/drawing/2014/main" id="{D6EC45AE-4115-F560-BAFF-FEF3594550F4}"/>
              </a:ext>
            </a:extLst>
          </p:cNvPr>
          <p:cNvPicPr>
            <a:picLocks noChangeAspect="1"/>
          </p:cNvPicPr>
          <p:nvPr/>
        </p:nvPicPr>
        <p:blipFill>
          <a:blip r:embed="rId5"/>
          <a:stretch>
            <a:fillRect/>
          </a:stretch>
        </p:blipFill>
        <p:spPr>
          <a:xfrm>
            <a:off x="6948264" y="4221088"/>
            <a:ext cx="1656184" cy="1993701"/>
          </a:xfrm>
          <a:prstGeom prst="rect">
            <a:avLst/>
          </a:prstGeom>
        </p:spPr>
      </p:pic>
    </p:spTree>
    <p:extLst>
      <p:ext uri="{BB962C8B-B14F-4D97-AF65-F5344CB8AC3E}">
        <p14:creationId xmlns:p14="http://schemas.microsoft.com/office/powerpoint/2010/main" val="4282395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3779D0FA-9B0C-42BA-44F4-65DCE112A0D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B2713B3-7AF9-477C-6CD4-B150FDBA586E}"/>
              </a:ext>
            </a:extLst>
          </p:cNvPr>
          <p:cNvPicPr>
            <a:picLocks noChangeAspect="1"/>
          </p:cNvPicPr>
          <p:nvPr/>
        </p:nvPicPr>
        <p:blipFill>
          <a:blip r:embed="rId4"/>
          <a:stretch>
            <a:fillRect/>
          </a:stretch>
        </p:blipFill>
        <p:spPr>
          <a:xfrm>
            <a:off x="-2840" y="0"/>
            <a:ext cx="1285875" cy="857250"/>
          </a:xfrm>
          <a:prstGeom prst="rect">
            <a:avLst/>
          </a:prstGeom>
        </p:spPr>
      </p:pic>
      <p:sp>
        <p:nvSpPr>
          <p:cNvPr id="8" name="Espace réservé du texte 1">
            <a:extLst>
              <a:ext uri="{FF2B5EF4-FFF2-40B4-BE49-F238E27FC236}">
                <a16:creationId xmlns:a16="http://schemas.microsoft.com/office/drawing/2014/main" id="{FF77A2B4-BB93-5012-F34F-67051359167B}"/>
              </a:ext>
            </a:extLst>
          </p:cNvPr>
          <p:cNvSpPr txBox="1">
            <a:spLocks/>
          </p:cNvSpPr>
          <p:nvPr/>
        </p:nvSpPr>
        <p:spPr bwMode="auto">
          <a:xfrm>
            <a:off x="0" y="999584"/>
            <a:ext cx="869696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EDUCATION POUR la sante : </a:t>
            </a:r>
          </a:p>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PRINCIPES CLES</a:t>
            </a:r>
          </a:p>
          <a:p>
            <a:pPr eaLnBrk="1" fontAlgn="auto" hangingPunct="1">
              <a:spcAft>
                <a:spcPts val="0"/>
              </a:spcAft>
              <a:buClr>
                <a:srgbClr val="D16349"/>
              </a:buClr>
              <a:defRPr/>
            </a:pPr>
            <a:endParaRPr lang="fr-FR" sz="1800" dirty="0">
              <a:solidFill>
                <a:srgbClr val="646B86">
                  <a:lumMod val="75000"/>
                </a:srgbClr>
              </a:solidFill>
              <a:latin typeface="Calibri" pitchFamily="34" charset="0"/>
              <a:sym typeface="Arial"/>
            </a:endParaRPr>
          </a:p>
          <a:p>
            <a:pPr eaLnBrk="1" fontAlgn="auto" hangingPunct="1">
              <a:spcAft>
                <a:spcPts val="0"/>
              </a:spcAft>
              <a:buClr>
                <a:srgbClr val="D16349"/>
              </a:buClr>
              <a:defRPr/>
            </a:pPr>
            <a:endParaRPr lang="fr-FR" sz="1800" dirty="0">
              <a:solidFill>
                <a:srgbClr val="646B86">
                  <a:lumMod val="75000"/>
                </a:srgbClr>
              </a:solidFill>
              <a:latin typeface="Calibri" pitchFamily="34" charset="0"/>
              <a:sym typeface="Arial"/>
            </a:endParaRPr>
          </a:p>
          <a:p>
            <a:pPr>
              <a:lnSpc>
                <a:spcPct val="80000"/>
              </a:lnSpc>
              <a:spcBef>
                <a:spcPts val="525"/>
              </a:spcBef>
              <a:buClr>
                <a:srgbClr val="99CC00"/>
              </a:buClr>
              <a:buSzPct val="70000"/>
              <a:defRPr/>
            </a:pPr>
            <a:r>
              <a:rPr lang="fr-FR" altLang="fr-FR" sz="2000" cap="none" spc="0" dirty="0">
                <a:solidFill>
                  <a:srgbClr val="00B050"/>
                </a:solidFill>
                <a:latin typeface="Calibri" panose="020F0502020204030204" pitchFamily="34" charset="0"/>
                <a:cs typeface="Times New Roman" panose="02020603050405020304" pitchFamily="18" charset="0"/>
                <a:sym typeface="Arial"/>
              </a:rPr>
              <a:t>Approche globale</a:t>
            </a:r>
          </a:p>
          <a:p>
            <a:pPr>
              <a:lnSpc>
                <a:spcPct val="80000"/>
              </a:lnSpc>
              <a:spcBef>
                <a:spcPts val="525"/>
              </a:spcBef>
              <a:buClr>
                <a:srgbClr val="99CC00"/>
              </a:buClr>
              <a:buSzPct val="70000"/>
              <a:defRPr/>
            </a:pPr>
            <a:r>
              <a:rPr lang="fr-FR" altLang="fr-FR" sz="2000" b="0" cap="none" spc="0" dirty="0">
                <a:solidFill>
                  <a:srgbClr val="002060"/>
                </a:solidFill>
                <a:latin typeface="Calibri" panose="020F0502020204030204" pitchFamily="34" charset="0"/>
                <a:cs typeface="Times New Roman" panose="02020603050405020304" pitchFamily="18" charset="0"/>
                <a:sym typeface="Arial"/>
              </a:rPr>
              <a:t>Prendre en compte les dimensions physique, psychologique et sociale de la santé</a:t>
            </a:r>
          </a:p>
          <a:p>
            <a:pPr>
              <a:lnSpc>
                <a:spcPct val="80000"/>
              </a:lnSpc>
              <a:spcBef>
                <a:spcPts val="525"/>
              </a:spcBef>
              <a:buClr>
                <a:srgbClr val="99CC00"/>
              </a:buClr>
              <a:buSzPct val="70000"/>
              <a:defRPr/>
            </a:pPr>
            <a:endParaRPr lang="fr-FR" altLang="fr-FR" sz="600" b="0" cap="none" spc="0" dirty="0">
              <a:solidFill>
                <a:prstClr val="black"/>
              </a:solidFill>
              <a:latin typeface="Calibri" panose="020F0502020204030204" pitchFamily="34" charset="0"/>
              <a:cs typeface="Times New Roman" panose="02020603050405020304" pitchFamily="18" charset="0"/>
              <a:sym typeface="Arial"/>
            </a:endParaRPr>
          </a:p>
          <a:p>
            <a:pPr>
              <a:lnSpc>
                <a:spcPct val="80000"/>
              </a:lnSpc>
              <a:spcBef>
                <a:spcPts val="525"/>
              </a:spcBef>
              <a:buClr>
                <a:srgbClr val="99CC00"/>
              </a:buClr>
              <a:buSzPct val="70000"/>
              <a:defRPr/>
            </a:pPr>
            <a:r>
              <a:rPr lang="fr-FR" altLang="fr-FR" sz="2000" cap="none" spc="0" dirty="0">
                <a:solidFill>
                  <a:srgbClr val="00B050"/>
                </a:solidFill>
                <a:latin typeface="Calibri" panose="020F0502020204030204" pitchFamily="34" charset="0"/>
                <a:cs typeface="Times New Roman" panose="02020603050405020304" pitchFamily="18" charset="0"/>
                <a:sym typeface="Arial"/>
              </a:rPr>
              <a:t>Approche positive</a:t>
            </a:r>
          </a:p>
          <a:p>
            <a:pPr>
              <a:lnSpc>
                <a:spcPct val="80000"/>
              </a:lnSpc>
              <a:spcBef>
                <a:spcPts val="525"/>
              </a:spcBef>
              <a:buClr>
                <a:srgbClr val="99CC00"/>
              </a:buClr>
              <a:buSzPct val="70000"/>
              <a:defRPr/>
            </a:pPr>
            <a:r>
              <a:rPr lang="fr-FR" altLang="fr-FR" sz="2000" b="0" cap="none" spc="0" dirty="0">
                <a:solidFill>
                  <a:srgbClr val="002060"/>
                </a:solidFill>
                <a:latin typeface="Calibri" panose="020F0502020204030204" pitchFamily="34" charset="0"/>
                <a:cs typeface="Times New Roman" panose="02020603050405020304" pitchFamily="18" charset="0"/>
                <a:sym typeface="Arial"/>
              </a:rPr>
              <a:t>Favoriser la mobilisation et le développement des compétences psychosociales et de l’estime de soi, la valorisation</a:t>
            </a:r>
          </a:p>
          <a:p>
            <a:pPr>
              <a:lnSpc>
                <a:spcPct val="80000"/>
              </a:lnSpc>
              <a:spcBef>
                <a:spcPts val="525"/>
              </a:spcBef>
              <a:buClr>
                <a:srgbClr val="99CC00"/>
              </a:buClr>
              <a:buSzPct val="70000"/>
              <a:defRPr/>
            </a:pPr>
            <a:endParaRPr lang="fr-FR" altLang="fr-FR" sz="600" b="0" cap="none" spc="0" dirty="0">
              <a:solidFill>
                <a:prstClr val="black"/>
              </a:solidFill>
              <a:latin typeface="Calibri" panose="020F0502020204030204" pitchFamily="34" charset="0"/>
              <a:cs typeface="Times New Roman" panose="02020603050405020304" pitchFamily="18" charset="0"/>
              <a:sym typeface="Arial"/>
            </a:endParaRPr>
          </a:p>
          <a:p>
            <a:pPr>
              <a:lnSpc>
                <a:spcPct val="80000"/>
              </a:lnSpc>
              <a:spcBef>
                <a:spcPts val="525"/>
              </a:spcBef>
              <a:buClr>
                <a:srgbClr val="99CC00"/>
              </a:buClr>
              <a:buSzPct val="70000"/>
              <a:defRPr/>
            </a:pPr>
            <a:r>
              <a:rPr lang="fr-FR" altLang="fr-FR" sz="2000" cap="none" spc="0" dirty="0">
                <a:solidFill>
                  <a:srgbClr val="00B050"/>
                </a:solidFill>
                <a:latin typeface="Calibri" panose="020F0502020204030204" pitchFamily="34" charset="0"/>
                <a:cs typeface="Times New Roman" panose="02020603050405020304" pitchFamily="18" charset="0"/>
                <a:sym typeface="Arial"/>
              </a:rPr>
              <a:t>Approche réflexive</a:t>
            </a:r>
          </a:p>
          <a:p>
            <a:pPr>
              <a:lnSpc>
                <a:spcPct val="80000"/>
              </a:lnSpc>
              <a:spcBef>
                <a:spcPts val="525"/>
              </a:spcBef>
              <a:buClr>
                <a:srgbClr val="99CC00"/>
              </a:buClr>
              <a:buSzPct val="70000"/>
              <a:defRPr/>
            </a:pPr>
            <a:r>
              <a:rPr lang="fr-FR" altLang="fr-FR" sz="2000" b="0" cap="none" spc="0" dirty="0">
                <a:solidFill>
                  <a:srgbClr val="002060"/>
                </a:solidFill>
                <a:latin typeface="Calibri" panose="020F0502020204030204" pitchFamily="34" charset="0"/>
                <a:cs typeface="Times New Roman" panose="02020603050405020304" pitchFamily="18" charset="0"/>
                <a:sym typeface="Arial"/>
              </a:rPr>
              <a:t>Inciter à la réflexion</a:t>
            </a:r>
          </a:p>
          <a:p>
            <a:pPr>
              <a:lnSpc>
                <a:spcPct val="80000"/>
              </a:lnSpc>
              <a:spcBef>
                <a:spcPts val="525"/>
              </a:spcBef>
              <a:buClr>
                <a:srgbClr val="99CC00"/>
              </a:buClr>
              <a:buSzPct val="70000"/>
              <a:defRPr/>
            </a:pPr>
            <a:endParaRPr lang="fr-FR" altLang="fr-FR" sz="600" b="0" cap="none" spc="0" dirty="0">
              <a:solidFill>
                <a:prstClr val="black"/>
              </a:solidFill>
              <a:latin typeface="Calibri" panose="020F0502020204030204" pitchFamily="34" charset="0"/>
              <a:cs typeface="Times New Roman" panose="02020603050405020304" pitchFamily="18" charset="0"/>
              <a:sym typeface="Arial"/>
            </a:endParaRPr>
          </a:p>
          <a:p>
            <a:pPr>
              <a:lnSpc>
                <a:spcPct val="80000"/>
              </a:lnSpc>
              <a:spcBef>
                <a:spcPts val="525"/>
              </a:spcBef>
              <a:buClr>
                <a:srgbClr val="99CC00"/>
              </a:buClr>
              <a:buSzPct val="70000"/>
              <a:defRPr/>
            </a:pPr>
            <a:r>
              <a:rPr lang="fr-FR" altLang="fr-FR" sz="2000" cap="none" spc="0" dirty="0">
                <a:solidFill>
                  <a:srgbClr val="00B050"/>
                </a:solidFill>
                <a:latin typeface="Calibri" panose="020F0502020204030204" pitchFamily="34" charset="0"/>
                <a:cs typeface="Times New Roman" panose="02020603050405020304" pitchFamily="18" charset="0"/>
                <a:sym typeface="Arial"/>
              </a:rPr>
              <a:t>Approche participative</a:t>
            </a:r>
          </a:p>
          <a:p>
            <a:pPr>
              <a:lnSpc>
                <a:spcPct val="80000"/>
              </a:lnSpc>
              <a:spcBef>
                <a:spcPts val="525"/>
              </a:spcBef>
              <a:buClr>
                <a:srgbClr val="99CC00"/>
              </a:buClr>
              <a:buSzPct val="70000"/>
              <a:defRPr/>
            </a:pPr>
            <a:r>
              <a:rPr lang="fr-FR" altLang="fr-FR" sz="2000" b="0" cap="none" spc="0" dirty="0">
                <a:solidFill>
                  <a:srgbClr val="002060"/>
                </a:solidFill>
                <a:latin typeface="Calibri" panose="020F0502020204030204" pitchFamily="34" charset="0"/>
                <a:cs typeface="Times New Roman" panose="02020603050405020304" pitchFamily="18" charset="0"/>
                <a:sym typeface="Arial"/>
              </a:rPr>
              <a:t>Favoriser la participation active en tenant compte des connaissances, attitudes, valeurs, pratiques et expériences des personnes</a:t>
            </a:r>
            <a:endParaRPr lang="fr-FR" sz="2000" b="0" cap="none" spc="0" dirty="0">
              <a:solidFill>
                <a:srgbClr val="002060"/>
              </a:solidFill>
              <a:latin typeface="Calibri" panose="020F0502020204030204" pitchFamily="34" charset="0"/>
              <a:sym typeface="Arial"/>
            </a:endParaRPr>
          </a:p>
          <a:p>
            <a:pPr eaLnBrk="1" fontAlgn="auto" hangingPunct="1">
              <a:spcAft>
                <a:spcPts val="0"/>
              </a:spcAft>
              <a:buClr>
                <a:srgbClr val="D16349"/>
              </a:buClr>
              <a:defRPr/>
            </a:pPr>
            <a:endParaRPr lang="fr-FR" sz="3200" dirty="0">
              <a:solidFill>
                <a:srgbClr val="646B86">
                  <a:lumMod val="75000"/>
                </a:srgbClr>
              </a:solidFill>
              <a:latin typeface="Calibri" pitchFamily="34" charset="0"/>
              <a:sym typeface="Arial"/>
            </a:endParaRPr>
          </a:p>
          <a:p>
            <a:pPr eaLnBrk="1" fontAlgn="auto" hangingPunct="1">
              <a:spcAft>
                <a:spcPts val="0"/>
              </a:spcAft>
              <a:buClr>
                <a:srgbClr val="D16349"/>
              </a:buClr>
              <a:defRPr/>
            </a:pPr>
            <a:endParaRPr lang="fr-FR" sz="3200" dirty="0">
              <a:solidFill>
                <a:srgbClr val="646B86">
                  <a:lumMod val="75000"/>
                </a:srgbClr>
              </a:solidFill>
              <a:latin typeface="Calibri" pitchFamily="34" charset="0"/>
              <a:sym typeface="Arial"/>
            </a:endParaRPr>
          </a:p>
          <a:p>
            <a:pPr algn="l">
              <a:lnSpc>
                <a:spcPct val="80000"/>
              </a:lnSpc>
              <a:spcBef>
                <a:spcPts val="450"/>
              </a:spcBef>
              <a:buClr>
                <a:srgbClr val="0DB434"/>
              </a:buClr>
              <a:buSzPct val="70000"/>
              <a:defRPr/>
            </a:pPr>
            <a:endParaRPr lang="fr-FR" sz="1400" cap="none" spc="0" dirty="0">
              <a:solidFill>
                <a:prstClr val="black"/>
              </a:solidFill>
              <a:latin typeface="Calibri" pitchFamily="34" charset="0"/>
              <a:sym typeface="Arial"/>
            </a:endParaRPr>
          </a:p>
        </p:txBody>
      </p:sp>
      <p:pic>
        <p:nvPicPr>
          <p:cNvPr id="10" name="Image 9">
            <a:extLst>
              <a:ext uri="{FF2B5EF4-FFF2-40B4-BE49-F238E27FC236}">
                <a16:creationId xmlns:a16="http://schemas.microsoft.com/office/drawing/2014/main" id="{13038A90-9AF4-F75E-1F20-E7C8ED67FCB2}"/>
              </a:ext>
            </a:extLst>
          </p:cNvPr>
          <p:cNvPicPr>
            <a:picLocks noChangeAspect="1"/>
          </p:cNvPicPr>
          <p:nvPr/>
        </p:nvPicPr>
        <p:blipFill>
          <a:blip r:embed="rId5"/>
          <a:stretch>
            <a:fillRect/>
          </a:stretch>
        </p:blipFill>
        <p:spPr>
          <a:xfrm>
            <a:off x="7308304" y="999584"/>
            <a:ext cx="1584176" cy="1907018"/>
          </a:xfrm>
          <a:prstGeom prst="rect">
            <a:avLst/>
          </a:prstGeom>
        </p:spPr>
      </p:pic>
    </p:spTree>
    <p:extLst>
      <p:ext uri="{BB962C8B-B14F-4D97-AF65-F5344CB8AC3E}">
        <p14:creationId xmlns:p14="http://schemas.microsoft.com/office/powerpoint/2010/main" val="2603049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8000" b="84000"/>
          </a:stretch>
        </a:blipFill>
        <a:effectLst/>
      </p:bgPr>
    </p:bg>
    <p:spTree>
      <p:nvGrpSpPr>
        <p:cNvPr id="1" name="">
          <a:extLst>
            <a:ext uri="{FF2B5EF4-FFF2-40B4-BE49-F238E27FC236}">
              <a16:creationId xmlns:a16="http://schemas.microsoft.com/office/drawing/2014/main" id="{6235AF15-994C-BD8F-690E-C8FCC166129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74C3EA8-2D00-8046-DBFE-B71D48043CC8}"/>
              </a:ext>
            </a:extLst>
          </p:cNvPr>
          <p:cNvPicPr>
            <a:picLocks noChangeAspect="1"/>
          </p:cNvPicPr>
          <p:nvPr/>
        </p:nvPicPr>
        <p:blipFill>
          <a:blip r:embed="rId3"/>
          <a:stretch>
            <a:fillRect/>
          </a:stretch>
        </p:blipFill>
        <p:spPr>
          <a:xfrm>
            <a:off x="6490" y="11561"/>
            <a:ext cx="1285875" cy="857250"/>
          </a:xfrm>
          <a:prstGeom prst="rect">
            <a:avLst/>
          </a:prstGeom>
        </p:spPr>
      </p:pic>
      <p:sp>
        <p:nvSpPr>
          <p:cNvPr id="9" name="Espace réservé du texte 1">
            <a:extLst>
              <a:ext uri="{FF2B5EF4-FFF2-40B4-BE49-F238E27FC236}">
                <a16:creationId xmlns:a16="http://schemas.microsoft.com/office/drawing/2014/main" id="{A3BCD1BE-F8F1-06EF-644D-8F0462B3D77E}"/>
              </a:ext>
            </a:extLst>
          </p:cNvPr>
          <p:cNvSpPr txBox="1">
            <a:spLocks/>
          </p:cNvSpPr>
          <p:nvPr/>
        </p:nvSpPr>
        <p:spPr bwMode="auto">
          <a:xfrm>
            <a:off x="899653" y="1372729"/>
            <a:ext cx="7344697"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NOS ACTIVITES – NOS MISSIONS</a:t>
            </a:r>
          </a:p>
        </p:txBody>
      </p:sp>
      <p:pic>
        <p:nvPicPr>
          <p:cNvPr id="13" name="Image 12">
            <a:hlinkClick r:id="rId4"/>
            <a:extLst>
              <a:ext uri="{FF2B5EF4-FFF2-40B4-BE49-F238E27FC236}">
                <a16:creationId xmlns:a16="http://schemas.microsoft.com/office/drawing/2014/main" id="{E3784B3E-E9F4-E69B-7C2B-E98DCA768418}"/>
              </a:ext>
            </a:extLst>
          </p:cNvPr>
          <p:cNvPicPr>
            <a:picLocks noChangeAspect="1"/>
          </p:cNvPicPr>
          <p:nvPr/>
        </p:nvPicPr>
        <p:blipFill>
          <a:blip r:embed="rId5"/>
          <a:stretch>
            <a:fillRect/>
          </a:stretch>
        </p:blipFill>
        <p:spPr>
          <a:xfrm>
            <a:off x="1349478" y="2819915"/>
            <a:ext cx="6445045" cy="2973816"/>
          </a:xfrm>
          <a:prstGeom prst="rect">
            <a:avLst/>
          </a:prstGeom>
        </p:spPr>
      </p:pic>
      <p:sp>
        <p:nvSpPr>
          <p:cNvPr id="15" name="ZoneTexte 14">
            <a:extLst>
              <a:ext uri="{FF2B5EF4-FFF2-40B4-BE49-F238E27FC236}">
                <a16:creationId xmlns:a16="http://schemas.microsoft.com/office/drawing/2014/main" id="{CA77D2CF-C90D-2B3F-0144-DC373380DBE9}"/>
              </a:ext>
            </a:extLst>
          </p:cNvPr>
          <p:cNvSpPr txBox="1"/>
          <p:nvPr/>
        </p:nvSpPr>
        <p:spPr>
          <a:xfrm>
            <a:off x="1681317" y="2053734"/>
            <a:ext cx="5648632" cy="646331"/>
          </a:xfrm>
          <a:prstGeom prst="rect">
            <a:avLst/>
          </a:prstGeom>
          <a:noFill/>
        </p:spPr>
        <p:txBody>
          <a:bodyPr wrap="square">
            <a:spAutoFit/>
          </a:bodyPr>
          <a:lstStyle/>
          <a:p>
            <a:pPr algn="ctr" fontAlgn="auto">
              <a:spcBef>
                <a:spcPct val="20000"/>
              </a:spcBef>
              <a:spcAft>
                <a:spcPts val="0"/>
              </a:spcAft>
              <a:buClr>
                <a:srgbClr val="D16349"/>
              </a:buClr>
              <a:buSzPct val="85000"/>
              <a:defRPr/>
            </a:pPr>
            <a:r>
              <a:rPr lang="fr-FR" sz="3600" b="1" cap="all" spc="250" dirty="0">
                <a:solidFill>
                  <a:srgbClr val="002060"/>
                </a:solidFill>
                <a:effectLst>
                  <a:outerShdw blurRad="38100" dist="38100" dir="2700000" algn="tl">
                    <a:srgbClr val="000000">
                      <a:alpha val="43137"/>
                    </a:srgbClr>
                  </a:outerShdw>
                </a:effectLst>
                <a:latin typeface="Georgia"/>
                <a:cs typeface="Arial"/>
                <a:sym typeface="Arial"/>
              </a:rPr>
              <a:t>DOCUMENTATION</a:t>
            </a:r>
          </a:p>
        </p:txBody>
      </p:sp>
    </p:spTree>
    <p:extLst>
      <p:ext uri="{BB962C8B-B14F-4D97-AF65-F5344CB8AC3E}">
        <p14:creationId xmlns:p14="http://schemas.microsoft.com/office/powerpoint/2010/main" val="3664373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9DB672B5-332E-BB37-4B22-C55A2CF5C3F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D6F9D5BA-673A-15D5-9915-A5217F328E5B}"/>
              </a:ext>
            </a:extLst>
          </p:cNvPr>
          <p:cNvPicPr>
            <a:picLocks noChangeAspect="1"/>
          </p:cNvPicPr>
          <p:nvPr/>
        </p:nvPicPr>
        <p:blipFill>
          <a:blip r:embed="rId4"/>
          <a:stretch>
            <a:fillRect/>
          </a:stretch>
        </p:blipFill>
        <p:spPr>
          <a:xfrm>
            <a:off x="0" y="0"/>
            <a:ext cx="1285875" cy="857250"/>
          </a:xfrm>
          <a:prstGeom prst="rect">
            <a:avLst/>
          </a:prstGeom>
        </p:spPr>
      </p:pic>
      <p:sp>
        <p:nvSpPr>
          <p:cNvPr id="8" name="Espace réservé du texte 1">
            <a:extLst>
              <a:ext uri="{FF2B5EF4-FFF2-40B4-BE49-F238E27FC236}">
                <a16:creationId xmlns:a16="http://schemas.microsoft.com/office/drawing/2014/main" id="{3B2A9698-6E17-BC73-72FE-2369C6B6A32F}"/>
              </a:ext>
            </a:extLst>
          </p:cNvPr>
          <p:cNvSpPr txBox="1">
            <a:spLocks/>
          </p:cNvSpPr>
          <p:nvPr/>
        </p:nvSpPr>
        <p:spPr bwMode="auto">
          <a:xfrm>
            <a:off x="182881" y="990457"/>
            <a:ext cx="869696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EDUCATION POUR la sante : </a:t>
            </a:r>
          </a:p>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STRATEGIES D’INTERVENTION</a:t>
            </a:r>
          </a:p>
          <a:p>
            <a:pPr eaLnBrk="1" fontAlgn="auto" hangingPunct="1">
              <a:spcAft>
                <a:spcPts val="0"/>
              </a:spcAft>
              <a:buClr>
                <a:srgbClr val="D16349"/>
              </a:buClr>
              <a:defRPr/>
            </a:pPr>
            <a:endParaRPr lang="fr-FR" sz="1000" dirty="0">
              <a:solidFill>
                <a:srgbClr val="646B86">
                  <a:lumMod val="75000"/>
                </a:srgbClr>
              </a:solidFill>
              <a:latin typeface="Calibri" pitchFamily="34" charset="0"/>
              <a:sym typeface="Arial"/>
            </a:endParaRPr>
          </a:p>
          <a:p>
            <a:pPr eaLnBrk="1" fontAlgn="auto" hangingPunct="1">
              <a:spcAft>
                <a:spcPts val="0"/>
              </a:spcAft>
              <a:buClr>
                <a:srgbClr val="D16349"/>
              </a:buClr>
              <a:defRPr/>
            </a:pPr>
            <a:endParaRPr lang="fr-FR" sz="1800" dirty="0">
              <a:solidFill>
                <a:srgbClr val="646B86">
                  <a:lumMod val="75000"/>
                </a:srgbClr>
              </a:solidFill>
              <a:latin typeface="Calibri" pitchFamily="34" charset="0"/>
              <a:sym typeface="Arial"/>
            </a:endParaRPr>
          </a:p>
          <a:p>
            <a:pPr eaLnBrk="1" fontAlgn="auto" hangingPunct="1">
              <a:spcAft>
                <a:spcPts val="0"/>
              </a:spcAft>
              <a:buClr>
                <a:srgbClr val="D16349"/>
              </a:buClr>
              <a:defRPr/>
            </a:pPr>
            <a:endParaRPr lang="fr-FR" sz="1800" dirty="0">
              <a:solidFill>
                <a:srgbClr val="646B86">
                  <a:lumMod val="75000"/>
                </a:srgbClr>
              </a:solidFill>
              <a:latin typeface="Calibri" pitchFamily="34" charset="0"/>
              <a:sym typeface="Arial"/>
            </a:endParaRPr>
          </a:p>
          <a:p>
            <a:pPr marL="273050" indent="-339725">
              <a:spcBef>
                <a:spcPts val="600"/>
              </a:spcBef>
              <a:buClr>
                <a:srgbClr val="0DB434"/>
              </a:buClr>
              <a:buSzPct val="7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000" cap="none" spc="0" dirty="0">
                <a:solidFill>
                  <a:srgbClr val="00B050"/>
                </a:solidFill>
                <a:latin typeface="Calibri" panose="020F0502020204030204" pitchFamily="34" charset="0"/>
                <a:sym typeface="Arial"/>
              </a:rPr>
              <a:t>La réduction des risques : Limiter les conséquences d’une pratique à risque </a:t>
            </a:r>
            <a:r>
              <a:rPr lang="fr-FR" altLang="fr-FR" sz="2000" b="0" i="1" cap="none" spc="0" dirty="0">
                <a:solidFill>
                  <a:srgbClr val="002060"/>
                </a:solidFill>
                <a:latin typeface="Calibri" panose="020F0502020204030204" pitchFamily="34" charset="0"/>
                <a:sym typeface="Arial"/>
              </a:rPr>
              <a:t>(Exemple : Distribution ou mise à disposition de matériel de prévention à destination des consommateurs de produits psychoactifs)</a:t>
            </a:r>
          </a:p>
          <a:p>
            <a:pPr marL="273050" indent="-339725">
              <a:spcBef>
                <a:spcPts val="600"/>
              </a:spcBef>
              <a:buClr>
                <a:srgbClr val="0DB434"/>
              </a:buClr>
              <a:buSzPct val="7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altLang="fr-FR" sz="600" b="0" cap="none" spc="0" dirty="0">
              <a:solidFill>
                <a:prstClr val="black"/>
              </a:solidFill>
              <a:latin typeface="Calibri" panose="020F0502020204030204" pitchFamily="34" charset="0"/>
              <a:sym typeface="Arial"/>
            </a:endParaRPr>
          </a:p>
          <a:p>
            <a:pPr marL="273050" indent="-339725">
              <a:spcBef>
                <a:spcPts val="600"/>
              </a:spcBef>
              <a:buClr>
                <a:srgbClr val="0DB434"/>
              </a:buClr>
              <a:buSzPct val="7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000" cap="none" spc="0" dirty="0">
                <a:solidFill>
                  <a:srgbClr val="00B050"/>
                </a:solidFill>
                <a:latin typeface="Calibri" panose="020F0502020204030204" pitchFamily="34" charset="0"/>
                <a:sym typeface="Arial"/>
              </a:rPr>
              <a:t>L’acquisition de connaissances : Permet l’acquisition de savoirs </a:t>
            </a:r>
            <a:r>
              <a:rPr lang="fr-FR" altLang="fr-FR" sz="2000" b="0" i="1" cap="none" spc="0" dirty="0">
                <a:solidFill>
                  <a:srgbClr val="002060"/>
                </a:solidFill>
                <a:latin typeface="Calibri" panose="020F0502020204030204" pitchFamily="34" charset="0"/>
                <a:sym typeface="Arial"/>
              </a:rPr>
              <a:t>(Exemples : stand d’information, exposition, séance d’information sur les effets de…)</a:t>
            </a:r>
          </a:p>
          <a:p>
            <a:pPr marL="273050" indent="-339725">
              <a:spcBef>
                <a:spcPts val="600"/>
              </a:spcBef>
              <a:buClr>
                <a:srgbClr val="0DB434"/>
              </a:buClr>
              <a:buSzPct val="7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altLang="fr-FR" sz="600" b="0" cap="none" spc="0" dirty="0">
              <a:solidFill>
                <a:prstClr val="black"/>
              </a:solidFill>
              <a:latin typeface="Calibri" panose="020F0502020204030204" pitchFamily="34" charset="0"/>
              <a:sym typeface="Arial"/>
            </a:endParaRPr>
          </a:p>
          <a:p>
            <a:pPr marL="273050" indent="-339725">
              <a:spcBef>
                <a:spcPts val="600"/>
              </a:spcBef>
              <a:buClr>
                <a:srgbClr val="0DB434"/>
              </a:buClr>
              <a:buSzPct val="7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000" cap="none" spc="0" dirty="0">
                <a:solidFill>
                  <a:srgbClr val="00B050"/>
                </a:solidFill>
                <a:latin typeface="Calibri" panose="020F0502020204030204" pitchFamily="34" charset="0"/>
                <a:sym typeface="Arial"/>
              </a:rPr>
              <a:t>La réflexion sur les attitudes et les représentations : Vise la prise de conscience personnelle par la réflexion sur ses propres idées, valeurs ou encore sur ses habitudes, ses choix de vie et ce qui motive </a:t>
            </a:r>
            <a:r>
              <a:rPr lang="fr-FR" altLang="fr-FR" sz="2000" b="0" i="1" cap="none" spc="0" dirty="0">
                <a:solidFill>
                  <a:srgbClr val="002060"/>
                </a:solidFill>
                <a:latin typeface="Calibri" panose="020F0502020204030204" pitchFamily="34" charset="0"/>
                <a:sym typeface="Arial"/>
              </a:rPr>
              <a:t>(Exemple : Utilisation de techniques pour faire émergence des représentations, intervention à partir des comportements eux-mêmes,…)</a:t>
            </a:r>
          </a:p>
          <a:p>
            <a:pPr eaLnBrk="1" fontAlgn="auto" hangingPunct="1">
              <a:spcAft>
                <a:spcPts val="0"/>
              </a:spcAft>
              <a:buClr>
                <a:srgbClr val="D16349"/>
              </a:buClr>
              <a:defRPr/>
            </a:pPr>
            <a:endParaRPr lang="fr-FR" sz="3200" dirty="0">
              <a:solidFill>
                <a:srgbClr val="646B86">
                  <a:lumMod val="75000"/>
                </a:srgbClr>
              </a:solidFill>
              <a:latin typeface="Calibri" pitchFamily="34" charset="0"/>
              <a:sym typeface="Arial"/>
            </a:endParaRPr>
          </a:p>
          <a:p>
            <a:pPr eaLnBrk="1" fontAlgn="auto" hangingPunct="1">
              <a:spcAft>
                <a:spcPts val="0"/>
              </a:spcAft>
              <a:buClr>
                <a:srgbClr val="D16349"/>
              </a:buClr>
              <a:defRPr/>
            </a:pPr>
            <a:endParaRPr lang="fr-FR" sz="3200" dirty="0">
              <a:solidFill>
                <a:srgbClr val="646B86">
                  <a:lumMod val="75000"/>
                </a:srgbClr>
              </a:solidFill>
              <a:latin typeface="Calibri" pitchFamily="34" charset="0"/>
              <a:sym typeface="Arial"/>
            </a:endParaRPr>
          </a:p>
          <a:p>
            <a:pPr algn="l">
              <a:lnSpc>
                <a:spcPct val="80000"/>
              </a:lnSpc>
              <a:spcBef>
                <a:spcPts val="450"/>
              </a:spcBef>
              <a:buClr>
                <a:srgbClr val="0DB434"/>
              </a:buClr>
              <a:buSzPct val="70000"/>
              <a:defRPr/>
            </a:pPr>
            <a:endParaRPr lang="fr-FR" sz="1400" cap="none" spc="0" dirty="0">
              <a:solidFill>
                <a:prstClr val="black"/>
              </a:solidFill>
              <a:latin typeface="Calibri" pitchFamily="34" charset="0"/>
              <a:sym typeface="Arial"/>
            </a:endParaRPr>
          </a:p>
        </p:txBody>
      </p:sp>
      <p:pic>
        <p:nvPicPr>
          <p:cNvPr id="10" name="Image 9">
            <a:extLst>
              <a:ext uri="{FF2B5EF4-FFF2-40B4-BE49-F238E27FC236}">
                <a16:creationId xmlns:a16="http://schemas.microsoft.com/office/drawing/2014/main" id="{6AB9B5E7-FD19-097C-E03C-3977A244088F}"/>
              </a:ext>
            </a:extLst>
          </p:cNvPr>
          <p:cNvPicPr>
            <a:picLocks noChangeAspect="1"/>
          </p:cNvPicPr>
          <p:nvPr/>
        </p:nvPicPr>
        <p:blipFill>
          <a:blip r:embed="rId5"/>
          <a:stretch>
            <a:fillRect/>
          </a:stretch>
        </p:blipFill>
        <p:spPr>
          <a:xfrm>
            <a:off x="7596806" y="1124744"/>
            <a:ext cx="1377743" cy="1658516"/>
          </a:xfrm>
          <a:prstGeom prst="rect">
            <a:avLst/>
          </a:prstGeom>
        </p:spPr>
      </p:pic>
    </p:spTree>
    <p:extLst>
      <p:ext uri="{BB962C8B-B14F-4D97-AF65-F5344CB8AC3E}">
        <p14:creationId xmlns:p14="http://schemas.microsoft.com/office/powerpoint/2010/main" val="10503229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2EF9D2C2-B5B7-473D-C18E-B477D85F2BE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9942898-EDBA-A4CB-A20E-20E1E1FC5F53}"/>
              </a:ext>
            </a:extLst>
          </p:cNvPr>
          <p:cNvPicPr>
            <a:picLocks noChangeAspect="1"/>
          </p:cNvPicPr>
          <p:nvPr/>
        </p:nvPicPr>
        <p:blipFill>
          <a:blip r:embed="rId4"/>
          <a:stretch>
            <a:fillRect/>
          </a:stretch>
        </p:blipFill>
        <p:spPr>
          <a:xfrm>
            <a:off x="0" y="0"/>
            <a:ext cx="1285875" cy="857250"/>
          </a:xfrm>
          <a:prstGeom prst="rect">
            <a:avLst/>
          </a:prstGeom>
        </p:spPr>
      </p:pic>
      <p:sp>
        <p:nvSpPr>
          <p:cNvPr id="8" name="Espace réservé du texte 1">
            <a:extLst>
              <a:ext uri="{FF2B5EF4-FFF2-40B4-BE49-F238E27FC236}">
                <a16:creationId xmlns:a16="http://schemas.microsoft.com/office/drawing/2014/main" id="{819DF159-23F1-EC5D-9B29-1416C2C8637E}"/>
              </a:ext>
            </a:extLst>
          </p:cNvPr>
          <p:cNvSpPr txBox="1">
            <a:spLocks/>
          </p:cNvSpPr>
          <p:nvPr/>
        </p:nvSpPr>
        <p:spPr bwMode="auto">
          <a:xfrm>
            <a:off x="107504" y="968956"/>
            <a:ext cx="869696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EDUCATION POUR la sante : </a:t>
            </a:r>
          </a:p>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STRATEGIES D’INTERVENTION</a:t>
            </a:r>
          </a:p>
          <a:p>
            <a:pPr eaLnBrk="1" fontAlgn="auto" hangingPunct="1">
              <a:spcAft>
                <a:spcPts val="0"/>
              </a:spcAft>
              <a:buClr>
                <a:srgbClr val="D16349"/>
              </a:buClr>
              <a:defRPr/>
            </a:pPr>
            <a:endParaRPr lang="fr-FR" sz="1000" dirty="0">
              <a:solidFill>
                <a:srgbClr val="646B86">
                  <a:lumMod val="75000"/>
                </a:srgbClr>
              </a:solidFill>
              <a:latin typeface="Calibri" pitchFamily="34" charset="0"/>
              <a:sym typeface="Arial"/>
            </a:endParaRPr>
          </a:p>
          <a:p>
            <a:pPr eaLnBrk="1" fontAlgn="auto" hangingPunct="1">
              <a:spcAft>
                <a:spcPts val="0"/>
              </a:spcAft>
              <a:buClr>
                <a:srgbClr val="D16349"/>
              </a:buClr>
              <a:defRPr/>
            </a:pPr>
            <a:endParaRPr lang="fr-FR" sz="1800" dirty="0">
              <a:solidFill>
                <a:srgbClr val="646B86">
                  <a:lumMod val="75000"/>
                </a:srgbClr>
              </a:solidFill>
              <a:latin typeface="Calibri" pitchFamily="34" charset="0"/>
              <a:sym typeface="Arial"/>
            </a:endParaRPr>
          </a:p>
          <a:p>
            <a:pPr marL="273050" indent="-339725" defTabSz="449263">
              <a:spcBef>
                <a:spcPts val="800"/>
              </a:spcBef>
              <a:buClr>
                <a:srgbClr val="0DB434"/>
              </a:buClr>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000" cap="none" spc="0" dirty="0">
                <a:solidFill>
                  <a:srgbClr val="00B050"/>
                </a:solidFill>
                <a:latin typeface="Calibri" panose="020F0502020204030204" pitchFamily="34" charset="0"/>
                <a:ea typeface="Microsoft YaHei"/>
                <a:sym typeface="Arial"/>
              </a:rPr>
              <a:t>Le renforcement des compétences psychosociales : </a:t>
            </a:r>
            <a:r>
              <a:rPr lang="fr-FR" altLang="fr-FR" sz="2000" b="0" i="1" cap="none" spc="0" dirty="0">
                <a:solidFill>
                  <a:srgbClr val="002060"/>
                </a:solidFill>
                <a:latin typeface="Calibri" panose="020F0502020204030204" pitchFamily="34" charset="0"/>
                <a:ea typeface="Microsoft YaHei"/>
                <a:sym typeface="Arial"/>
              </a:rPr>
              <a:t>«</a:t>
            </a:r>
            <a:r>
              <a:rPr lang="fr-FR" altLang="fr-FR" sz="2000" cap="none" spc="0" dirty="0">
                <a:solidFill>
                  <a:srgbClr val="002060"/>
                </a:solidFill>
                <a:latin typeface="Calibri" panose="020F0502020204030204" pitchFamily="34" charset="0"/>
                <a:ea typeface="Microsoft YaHei"/>
                <a:sym typeface="Arial"/>
              </a:rPr>
              <a:t> </a:t>
            </a:r>
            <a:r>
              <a:rPr lang="fr-FR" altLang="fr-FR" sz="2000" b="0" i="1" cap="none" spc="0" dirty="0">
                <a:solidFill>
                  <a:srgbClr val="002060"/>
                </a:solidFill>
                <a:latin typeface="Calibri" panose="020F0502020204030204" pitchFamily="34" charset="0"/>
                <a:ea typeface="Microsoft YaHei"/>
                <a:sym typeface="Arial"/>
              </a:rPr>
              <a:t>Capacité d'une personne à répondre avec efficacité aux exigences et aux épreuves de la vie quotidienne ».</a:t>
            </a:r>
            <a:r>
              <a:rPr lang="fr-FR" altLang="fr-FR" sz="2000" cap="none" spc="0" dirty="0">
                <a:solidFill>
                  <a:srgbClr val="002060"/>
                </a:solidFill>
                <a:latin typeface="Calibri" panose="020F0502020204030204" pitchFamily="34" charset="0"/>
                <a:ea typeface="Microsoft YaHei"/>
                <a:sym typeface="Arial"/>
              </a:rPr>
              <a:t> </a:t>
            </a:r>
            <a:r>
              <a:rPr lang="fr-FR" altLang="fr-FR" sz="2000" b="0" i="1" cap="none" spc="0" dirty="0">
                <a:solidFill>
                  <a:srgbClr val="002060"/>
                </a:solidFill>
                <a:latin typeface="Calibri" panose="020F0502020204030204" pitchFamily="34" charset="0"/>
                <a:ea typeface="Microsoft YaHei"/>
                <a:sym typeface="Arial"/>
              </a:rPr>
              <a:t>(Exemples : Mise en situation, jeu de rôle,….)  </a:t>
            </a:r>
            <a:endParaRPr lang="fr-FR" altLang="fr-FR" sz="2000" b="0" cap="none" spc="0" dirty="0">
              <a:solidFill>
                <a:srgbClr val="002060"/>
              </a:solidFill>
              <a:latin typeface="Calibri" panose="020F0502020204030204" pitchFamily="34" charset="0"/>
              <a:ea typeface="Microsoft YaHei"/>
              <a:sym typeface="Arial"/>
            </a:endParaRPr>
          </a:p>
          <a:p>
            <a:pPr marL="273050" indent="-339725" defTabSz="449263">
              <a:spcBef>
                <a:spcPts val="800"/>
              </a:spcBef>
              <a:buClr>
                <a:srgbClr val="0DB434"/>
              </a:buClr>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000" cap="none" spc="0" dirty="0">
                <a:solidFill>
                  <a:srgbClr val="00B050"/>
                </a:solidFill>
                <a:latin typeface="Calibri" panose="020F0502020204030204" pitchFamily="34" charset="0"/>
                <a:ea typeface="Microsoft YaHei"/>
                <a:sym typeface="Arial"/>
              </a:rPr>
              <a:t>Les stratégies « choc » : Faire peur, montrer les conséquences négatives des comportements. </a:t>
            </a:r>
            <a:r>
              <a:rPr lang="fr-FR" altLang="fr-FR" sz="2000" b="0" i="1" cap="none" spc="0" dirty="0">
                <a:solidFill>
                  <a:srgbClr val="002060"/>
                </a:solidFill>
                <a:latin typeface="Calibri" panose="020F0502020204030204" pitchFamily="34" charset="0"/>
                <a:ea typeface="Microsoft YaHei"/>
                <a:sym typeface="Arial"/>
              </a:rPr>
              <a:t>(Exemples : Montrer des personnes accidentées, des poumons noirs…)  </a:t>
            </a:r>
            <a:endParaRPr lang="fr-FR" altLang="fr-FR" sz="2000" b="0" cap="none" spc="0" dirty="0">
              <a:solidFill>
                <a:srgbClr val="002060"/>
              </a:solidFill>
              <a:latin typeface="Calibri" panose="020F0502020204030204" pitchFamily="34" charset="0"/>
              <a:ea typeface="Microsoft YaHei"/>
              <a:sym typeface="Arial"/>
            </a:endParaRPr>
          </a:p>
          <a:p>
            <a:pPr marL="273050" indent="-339725" defTabSz="449263">
              <a:spcBef>
                <a:spcPts val="800"/>
              </a:spcBef>
              <a:buClr>
                <a:srgbClr val="0DB434"/>
              </a:buClr>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000" cap="none" spc="0" dirty="0">
                <a:solidFill>
                  <a:srgbClr val="00B050"/>
                </a:solidFill>
                <a:latin typeface="Calibri" panose="020F0502020204030204" pitchFamily="34" charset="0"/>
                <a:ea typeface="Microsoft YaHei"/>
                <a:sym typeface="Arial"/>
              </a:rPr>
              <a:t>Les stratégies participatives : Public participe aux prises de décision, choix des thèmes travaillés, choix des modes d’implication… </a:t>
            </a:r>
            <a:r>
              <a:rPr lang="fr-FR" altLang="fr-FR" sz="2000" b="0" i="1" cap="none" spc="0" dirty="0">
                <a:solidFill>
                  <a:srgbClr val="002060"/>
                </a:solidFill>
                <a:latin typeface="Calibri" panose="020F0502020204030204" pitchFamily="34" charset="0"/>
                <a:ea typeface="Microsoft YaHei"/>
                <a:sym typeface="Arial"/>
              </a:rPr>
              <a:t>(Exemples : éducation par les pairs, santé communautaire, activités citoyennes,….)</a:t>
            </a:r>
            <a:endParaRPr lang="fr-FR" altLang="fr-FR" sz="2000" b="0" cap="none" spc="0" dirty="0">
              <a:solidFill>
                <a:srgbClr val="002060"/>
              </a:solidFill>
              <a:latin typeface="Calibri" panose="020F0502020204030204" pitchFamily="34" charset="0"/>
              <a:ea typeface="Microsoft YaHei"/>
              <a:sym typeface="Arial"/>
            </a:endParaRPr>
          </a:p>
          <a:p>
            <a:pPr marL="273050" indent="-339725" defTabSz="449263">
              <a:spcBef>
                <a:spcPts val="800"/>
              </a:spcBef>
              <a:buClr>
                <a:srgbClr val="0DB434"/>
              </a:buClr>
              <a:buSzPct val="10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000" cap="none" spc="0" dirty="0">
                <a:solidFill>
                  <a:srgbClr val="00B050"/>
                </a:solidFill>
                <a:latin typeface="Calibri" panose="020F0502020204030204" pitchFamily="34" charset="0"/>
                <a:cs typeface="Calibri" pitchFamily="34" charset="0"/>
                <a:sym typeface="Arial"/>
              </a:rPr>
              <a:t>Accompagnement relationnel : Implique des échanges interpersonnels, en groupe ou en entretien individuel </a:t>
            </a:r>
            <a:r>
              <a:rPr lang="fr-FR" sz="2000" b="0" i="1" cap="none" spc="0" dirty="0">
                <a:solidFill>
                  <a:srgbClr val="002060"/>
                </a:solidFill>
                <a:latin typeface="Calibri" panose="020F0502020204030204" pitchFamily="34" charset="0"/>
                <a:cs typeface="Calibri" pitchFamily="34" charset="0"/>
                <a:sym typeface="Arial"/>
              </a:rPr>
              <a:t>(Exemple : Groupe de paroles, ….) </a:t>
            </a:r>
          </a:p>
          <a:p>
            <a:pPr eaLnBrk="1" fontAlgn="auto" hangingPunct="1">
              <a:spcAft>
                <a:spcPts val="0"/>
              </a:spcAft>
              <a:buClr>
                <a:srgbClr val="D16349"/>
              </a:buClr>
              <a:defRPr/>
            </a:pPr>
            <a:endParaRPr lang="fr-FR" sz="3200" dirty="0">
              <a:solidFill>
                <a:srgbClr val="646B86">
                  <a:lumMod val="75000"/>
                </a:srgbClr>
              </a:solidFill>
              <a:latin typeface="Calibri" pitchFamily="34" charset="0"/>
              <a:sym typeface="Arial"/>
            </a:endParaRPr>
          </a:p>
          <a:p>
            <a:pPr eaLnBrk="1" fontAlgn="auto" hangingPunct="1">
              <a:spcAft>
                <a:spcPts val="0"/>
              </a:spcAft>
              <a:buClr>
                <a:srgbClr val="D16349"/>
              </a:buClr>
              <a:defRPr/>
            </a:pPr>
            <a:endParaRPr lang="fr-FR" sz="3200" dirty="0">
              <a:solidFill>
                <a:srgbClr val="646B86">
                  <a:lumMod val="75000"/>
                </a:srgbClr>
              </a:solidFill>
              <a:latin typeface="Calibri" pitchFamily="34" charset="0"/>
              <a:sym typeface="Arial"/>
            </a:endParaRPr>
          </a:p>
          <a:p>
            <a:pPr algn="l">
              <a:lnSpc>
                <a:spcPct val="80000"/>
              </a:lnSpc>
              <a:spcBef>
                <a:spcPts val="450"/>
              </a:spcBef>
              <a:buClr>
                <a:srgbClr val="0DB434"/>
              </a:buClr>
              <a:buSzPct val="70000"/>
              <a:defRPr/>
            </a:pPr>
            <a:endParaRPr lang="fr-FR" sz="1400" cap="none" spc="0" dirty="0">
              <a:solidFill>
                <a:prstClr val="black"/>
              </a:solidFill>
              <a:latin typeface="Calibri" pitchFamily="34" charset="0"/>
              <a:sym typeface="Arial"/>
            </a:endParaRPr>
          </a:p>
        </p:txBody>
      </p:sp>
      <p:pic>
        <p:nvPicPr>
          <p:cNvPr id="10" name="Image 9">
            <a:extLst>
              <a:ext uri="{FF2B5EF4-FFF2-40B4-BE49-F238E27FC236}">
                <a16:creationId xmlns:a16="http://schemas.microsoft.com/office/drawing/2014/main" id="{20066360-BAB0-3BE4-C2C4-AF9542F7DEF1}"/>
              </a:ext>
            </a:extLst>
          </p:cNvPr>
          <p:cNvPicPr>
            <a:picLocks noChangeAspect="1"/>
          </p:cNvPicPr>
          <p:nvPr/>
        </p:nvPicPr>
        <p:blipFill>
          <a:blip r:embed="rId5"/>
          <a:stretch>
            <a:fillRect/>
          </a:stretch>
        </p:blipFill>
        <p:spPr>
          <a:xfrm>
            <a:off x="7521429" y="968956"/>
            <a:ext cx="1371051" cy="1650460"/>
          </a:xfrm>
          <a:prstGeom prst="rect">
            <a:avLst/>
          </a:prstGeom>
        </p:spPr>
      </p:pic>
    </p:spTree>
    <p:extLst>
      <p:ext uri="{BB962C8B-B14F-4D97-AF65-F5344CB8AC3E}">
        <p14:creationId xmlns:p14="http://schemas.microsoft.com/office/powerpoint/2010/main" val="28496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C4936C47-77C2-36C6-33CF-1B3F06FB2A9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0F2C1B8-52B9-90C0-1389-9D402060A049}"/>
              </a:ext>
            </a:extLst>
          </p:cNvPr>
          <p:cNvPicPr>
            <a:picLocks noChangeAspect="1"/>
          </p:cNvPicPr>
          <p:nvPr/>
        </p:nvPicPr>
        <p:blipFill>
          <a:blip r:embed="rId4"/>
          <a:stretch>
            <a:fillRect/>
          </a:stretch>
        </p:blipFill>
        <p:spPr>
          <a:xfrm>
            <a:off x="0" y="0"/>
            <a:ext cx="1285875" cy="857250"/>
          </a:xfrm>
          <a:prstGeom prst="rect">
            <a:avLst/>
          </a:prstGeom>
        </p:spPr>
      </p:pic>
      <p:sp>
        <p:nvSpPr>
          <p:cNvPr id="8" name="Espace réservé du texte 1">
            <a:extLst>
              <a:ext uri="{FF2B5EF4-FFF2-40B4-BE49-F238E27FC236}">
                <a16:creationId xmlns:a16="http://schemas.microsoft.com/office/drawing/2014/main" id="{5AD12C43-2A80-5010-678A-45D8CDAB5F7B}"/>
              </a:ext>
            </a:extLst>
          </p:cNvPr>
          <p:cNvSpPr txBox="1">
            <a:spLocks/>
          </p:cNvSpPr>
          <p:nvPr/>
        </p:nvSpPr>
        <p:spPr bwMode="auto">
          <a:xfrm>
            <a:off x="107504" y="968956"/>
            <a:ext cx="869696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Principes de l’intervention </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en prévention et promotion de la santé </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10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0" fontAlgn="base" latinLnBrk="0" hangingPunct="0">
              <a:lnSpc>
                <a:spcPct val="80000"/>
              </a:lnSpc>
              <a:spcBef>
                <a:spcPts val="450"/>
              </a:spcBef>
              <a:spcAft>
                <a:spcPct val="0"/>
              </a:spcAft>
              <a:buClr>
                <a:srgbClr val="0DB434"/>
              </a:buClr>
              <a:buSzPct val="70000"/>
              <a:buFont typeface="Wingdings 2" panose="05020102010507070707" pitchFamily="18" charset="2"/>
              <a:buNone/>
              <a:tabLst/>
              <a:defRPr/>
            </a:pPr>
            <a:endParaRPr kumimoji="0" lang="fr-FR" sz="1400" b="1" i="0" u="none" strike="noStrike" kern="1200" cap="none" spc="0" normalizeH="0" baseline="0" noProof="0" dirty="0">
              <a:ln>
                <a:noFill/>
              </a:ln>
              <a:solidFill>
                <a:prstClr val="black"/>
              </a:solidFill>
              <a:effectLst/>
              <a:uLnTx/>
              <a:uFillTx/>
              <a:latin typeface="Calibri" pitchFamily="34" charset="0"/>
              <a:ea typeface="+mn-ea"/>
              <a:cs typeface="+mn-cs"/>
              <a:sym typeface="Arial"/>
            </a:endParaRPr>
          </a:p>
        </p:txBody>
      </p:sp>
      <p:sp>
        <p:nvSpPr>
          <p:cNvPr id="2" name="Text Box 4">
            <a:extLst>
              <a:ext uri="{FF2B5EF4-FFF2-40B4-BE49-F238E27FC236}">
                <a16:creationId xmlns:a16="http://schemas.microsoft.com/office/drawing/2014/main" id="{E96D8D8B-6776-C413-4632-51A69F49A416}"/>
              </a:ext>
            </a:extLst>
          </p:cNvPr>
          <p:cNvSpPr txBox="1">
            <a:spLocks noChangeArrowheads="1"/>
          </p:cNvSpPr>
          <p:nvPr/>
        </p:nvSpPr>
        <p:spPr bwMode="auto">
          <a:xfrm>
            <a:off x="107504" y="2629150"/>
            <a:ext cx="7920880" cy="4228850"/>
          </a:xfrm>
          <a:prstGeom prst="rect">
            <a:avLst/>
          </a:prstGeom>
          <a:noFill/>
          <a:ln w="9525">
            <a:noFill/>
            <a:miter lim="800000"/>
            <a:headEnd/>
            <a:tailEnd/>
          </a:ln>
        </p:spPr>
        <p:txBody>
          <a:bodyPr wrap="square">
            <a:spAutoFit/>
          </a:bodyPr>
          <a:lstStyle/>
          <a:p>
            <a:pPr lvl="0" algn="just">
              <a:lnSpc>
                <a:spcPct val="80000"/>
              </a:lnSpc>
              <a:spcBef>
                <a:spcPct val="50000"/>
              </a:spcBef>
              <a:buClr>
                <a:prstClr val="black"/>
              </a:buClr>
              <a:buSzPct val="70000"/>
            </a:pPr>
            <a:r>
              <a:rPr lang="fr-FR" sz="2400" b="1" dirty="0">
                <a:solidFill>
                  <a:prstClr val="black"/>
                </a:solidFill>
                <a:latin typeface="Calibri" panose="020F0502020204030204" pitchFamily="34" charset="0"/>
              </a:rPr>
              <a:t>Principes : les </a:t>
            </a:r>
            <a:r>
              <a:rPr lang="fr-FR" sz="2400" b="1" dirty="0">
                <a:solidFill>
                  <a:srgbClr val="FF0000"/>
                </a:solidFill>
                <a:latin typeface="Calibri" panose="020F0502020204030204" pitchFamily="34" charset="0"/>
              </a:rPr>
              <a:t>4 E</a:t>
            </a:r>
          </a:p>
          <a:p>
            <a:pPr lvl="0" algn="just">
              <a:lnSpc>
                <a:spcPct val="80000"/>
              </a:lnSpc>
              <a:spcBef>
                <a:spcPct val="50000"/>
              </a:spcBef>
              <a:buClr>
                <a:prstClr val="black"/>
              </a:buClr>
              <a:buSzPct val="70000"/>
            </a:pPr>
            <a:endParaRPr lang="fr-FR" sz="2400" b="1" dirty="0">
              <a:solidFill>
                <a:prstClr val="black"/>
              </a:solidFill>
              <a:latin typeface="Calibri" panose="020F0502020204030204" pitchFamily="34" charset="0"/>
            </a:endParaRPr>
          </a:p>
          <a:p>
            <a:pPr lvl="0" algn="just">
              <a:lnSpc>
                <a:spcPct val="80000"/>
              </a:lnSpc>
              <a:spcBef>
                <a:spcPct val="50000"/>
              </a:spcBef>
              <a:buClr>
                <a:prstClr val="black"/>
              </a:buClr>
              <a:buSzPct val="70000"/>
            </a:pPr>
            <a:r>
              <a:rPr lang="fr-FR" sz="2400" b="1" dirty="0">
                <a:solidFill>
                  <a:srgbClr val="FF0000"/>
                </a:solidFill>
                <a:latin typeface="Calibri" panose="020F0502020204030204" pitchFamily="34" charset="0"/>
              </a:rPr>
              <a:t>É</a:t>
            </a:r>
            <a:r>
              <a:rPr lang="fr-FR" sz="2400" b="1" dirty="0">
                <a:solidFill>
                  <a:prstClr val="black"/>
                </a:solidFill>
                <a:latin typeface="Calibri" panose="020F0502020204030204" pitchFamily="34" charset="0"/>
              </a:rPr>
              <a:t>thique</a:t>
            </a:r>
          </a:p>
          <a:p>
            <a:pPr lvl="0" algn="just">
              <a:lnSpc>
                <a:spcPct val="80000"/>
              </a:lnSpc>
              <a:spcBef>
                <a:spcPct val="50000"/>
              </a:spcBef>
              <a:buClr>
                <a:prstClr val="black"/>
              </a:buClr>
              <a:buSzPct val="70000"/>
            </a:pPr>
            <a:endParaRPr lang="fr-FR" sz="2400" b="1" dirty="0">
              <a:solidFill>
                <a:prstClr val="black"/>
              </a:solidFill>
              <a:latin typeface="Calibri" panose="020F0502020204030204" pitchFamily="34" charset="0"/>
            </a:endParaRPr>
          </a:p>
          <a:p>
            <a:pPr lvl="0" algn="just">
              <a:lnSpc>
                <a:spcPct val="80000"/>
              </a:lnSpc>
              <a:spcBef>
                <a:spcPct val="50000"/>
              </a:spcBef>
              <a:buClr>
                <a:prstClr val="black"/>
              </a:buClr>
              <a:buSzPct val="70000"/>
            </a:pPr>
            <a:r>
              <a:rPr lang="fr-FR" sz="2400" b="1" dirty="0">
                <a:solidFill>
                  <a:srgbClr val="FF0000"/>
                </a:solidFill>
                <a:latin typeface="Calibri" panose="020F0502020204030204" pitchFamily="34" charset="0"/>
              </a:rPr>
              <a:t>E</a:t>
            </a:r>
            <a:r>
              <a:rPr lang="fr-FR" sz="2400" b="1" dirty="0">
                <a:solidFill>
                  <a:prstClr val="black"/>
                </a:solidFill>
                <a:latin typeface="Calibri" panose="020F0502020204030204" pitchFamily="34" charset="0"/>
              </a:rPr>
              <a:t>quité</a:t>
            </a:r>
          </a:p>
          <a:p>
            <a:pPr lvl="0" algn="just">
              <a:lnSpc>
                <a:spcPct val="80000"/>
              </a:lnSpc>
              <a:spcBef>
                <a:spcPct val="50000"/>
              </a:spcBef>
              <a:buClr>
                <a:prstClr val="black"/>
              </a:buClr>
              <a:buSzPct val="70000"/>
            </a:pPr>
            <a:endParaRPr lang="fr-FR" sz="2400" b="1" dirty="0">
              <a:solidFill>
                <a:prstClr val="black"/>
              </a:solidFill>
              <a:latin typeface="Calibri" panose="020F0502020204030204" pitchFamily="34" charset="0"/>
            </a:endParaRPr>
          </a:p>
          <a:p>
            <a:pPr lvl="0" algn="just">
              <a:lnSpc>
                <a:spcPct val="80000"/>
              </a:lnSpc>
              <a:spcBef>
                <a:spcPct val="50000"/>
              </a:spcBef>
              <a:buClr>
                <a:prstClr val="black"/>
              </a:buClr>
              <a:buSzPct val="70000"/>
            </a:pPr>
            <a:r>
              <a:rPr lang="fr-FR" sz="2400" b="1" dirty="0">
                <a:solidFill>
                  <a:srgbClr val="FF0000"/>
                </a:solidFill>
                <a:latin typeface="Calibri" panose="020F0502020204030204" pitchFamily="34" charset="0"/>
              </a:rPr>
              <a:t>E</a:t>
            </a:r>
            <a:r>
              <a:rPr lang="fr-FR" sz="2400" b="1" dirty="0">
                <a:solidFill>
                  <a:prstClr val="black"/>
                </a:solidFill>
                <a:latin typeface="Calibri" panose="020F0502020204030204" pitchFamily="34" charset="0"/>
              </a:rPr>
              <a:t>fficacité</a:t>
            </a:r>
          </a:p>
          <a:p>
            <a:pPr lvl="0" algn="just">
              <a:lnSpc>
                <a:spcPct val="80000"/>
              </a:lnSpc>
              <a:spcBef>
                <a:spcPct val="50000"/>
              </a:spcBef>
              <a:buClr>
                <a:prstClr val="black"/>
              </a:buClr>
              <a:buSzPct val="70000"/>
            </a:pPr>
            <a:endParaRPr lang="fr-FR" sz="2400" b="1" dirty="0">
              <a:solidFill>
                <a:prstClr val="black"/>
              </a:solidFill>
              <a:latin typeface="Calibri" panose="020F0502020204030204" pitchFamily="34" charset="0"/>
            </a:endParaRPr>
          </a:p>
          <a:p>
            <a:pPr lvl="0" algn="just">
              <a:lnSpc>
                <a:spcPct val="80000"/>
              </a:lnSpc>
              <a:spcBef>
                <a:spcPct val="50000"/>
              </a:spcBef>
              <a:buClr>
                <a:prstClr val="black"/>
              </a:buClr>
              <a:buSzPct val="70000"/>
            </a:pPr>
            <a:r>
              <a:rPr lang="fr-FR" sz="2400" b="1" dirty="0">
                <a:solidFill>
                  <a:srgbClr val="FF0000"/>
                </a:solidFill>
                <a:latin typeface="Calibri" panose="020F0502020204030204" pitchFamily="34" charset="0"/>
              </a:rPr>
              <a:t>E</a:t>
            </a:r>
            <a:r>
              <a:rPr lang="fr-FR" sz="2400" b="1" dirty="0">
                <a:solidFill>
                  <a:prstClr val="black"/>
                </a:solidFill>
                <a:latin typeface="Calibri" panose="020F0502020204030204" pitchFamily="34" charset="0"/>
              </a:rPr>
              <a:t>fficience </a:t>
            </a:r>
            <a:endParaRPr kumimoji="0" lang="fr-FR" sz="2400" b="1" i="0" u="none" strike="noStrike" kern="1200" cap="none" spc="0" normalizeH="0" baseline="0" noProof="0" dirty="0">
              <a:ln>
                <a:noFill/>
              </a:ln>
              <a:solidFill>
                <a:srgbClr val="6600CC"/>
              </a:solidFill>
              <a:effectLst/>
              <a:uLnTx/>
              <a:uFillTx/>
              <a:latin typeface="Calibri" pitchFamily="34" charset="0"/>
              <a:ea typeface="+mn-ea"/>
              <a:cs typeface="+mn-cs"/>
              <a:sym typeface="Wingdings" pitchFamily="2" charset="2"/>
            </a:endParaRPr>
          </a:p>
        </p:txBody>
      </p:sp>
      <p:pic>
        <p:nvPicPr>
          <p:cNvPr id="4" name="Picture 2" descr="RÃ©sultat de recherche d'images pour &quot;Ã©quitÃ©&quot;">
            <a:extLst>
              <a:ext uri="{FF2B5EF4-FFF2-40B4-BE49-F238E27FC236}">
                <a16:creationId xmlns:a16="http://schemas.microsoft.com/office/drawing/2014/main" id="{48BB0D90-82E4-F6CF-6564-F40F89F59B2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55976" y="2780928"/>
            <a:ext cx="3960440" cy="3369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11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6E2AE8E7-F872-EB61-4C67-07225C4FC23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83CA2406-7F78-CC37-E88F-887C6AD44538}"/>
              </a:ext>
            </a:extLst>
          </p:cNvPr>
          <p:cNvPicPr>
            <a:picLocks noChangeAspect="1"/>
          </p:cNvPicPr>
          <p:nvPr/>
        </p:nvPicPr>
        <p:blipFill>
          <a:blip r:embed="rId4"/>
          <a:stretch>
            <a:fillRect/>
          </a:stretch>
        </p:blipFill>
        <p:spPr>
          <a:xfrm>
            <a:off x="-9329" y="11419"/>
            <a:ext cx="1285875" cy="857250"/>
          </a:xfrm>
          <a:prstGeom prst="rect">
            <a:avLst/>
          </a:prstGeom>
        </p:spPr>
      </p:pic>
      <p:sp>
        <p:nvSpPr>
          <p:cNvPr id="2" name="Espace réservé du texte 1">
            <a:extLst>
              <a:ext uri="{FF2B5EF4-FFF2-40B4-BE49-F238E27FC236}">
                <a16:creationId xmlns:a16="http://schemas.microsoft.com/office/drawing/2014/main" id="{BF4FC0B4-0B68-2CB0-504C-CCFECA00F4BE}"/>
              </a:ext>
            </a:extLst>
          </p:cNvPr>
          <p:cNvSpPr txBox="1">
            <a:spLocks/>
          </p:cNvSpPr>
          <p:nvPr/>
        </p:nvSpPr>
        <p:spPr bwMode="auto">
          <a:xfrm>
            <a:off x="726358" y="1182784"/>
            <a:ext cx="7691283"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LES COMPETENCES PSYCHOSOCIALES…</a:t>
            </a:r>
          </a:p>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DEFINITION(s)</a:t>
            </a:r>
          </a:p>
        </p:txBody>
      </p:sp>
      <p:sp>
        <p:nvSpPr>
          <p:cNvPr id="5" name="ZoneTexte 4">
            <a:extLst>
              <a:ext uri="{FF2B5EF4-FFF2-40B4-BE49-F238E27FC236}">
                <a16:creationId xmlns:a16="http://schemas.microsoft.com/office/drawing/2014/main" id="{DEC4E3E2-0520-E00A-5530-2B67461C571A}"/>
              </a:ext>
            </a:extLst>
          </p:cNvPr>
          <p:cNvSpPr txBox="1"/>
          <p:nvPr/>
        </p:nvSpPr>
        <p:spPr>
          <a:xfrm>
            <a:off x="184745" y="2420888"/>
            <a:ext cx="8472948" cy="1477328"/>
          </a:xfrm>
          <a:prstGeom prst="rect">
            <a:avLst/>
          </a:prstGeom>
          <a:noFill/>
        </p:spPr>
        <p:txBody>
          <a:bodyPr wrap="square">
            <a:spAutoFit/>
          </a:bodyPr>
          <a:lstStyle/>
          <a:p>
            <a:pPr algn="just" fontAlgn="auto">
              <a:spcBef>
                <a:spcPts val="0"/>
              </a:spcBef>
              <a:spcAft>
                <a:spcPts val="0"/>
              </a:spcAft>
              <a:buClr>
                <a:srgbClr val="000000"/>
              </a:buClr>
            </a:pPr>
            <a:r>
              <a:rPr lang="fr-FR" i="1" kern="0" dirty="0">
                <a:solidFill>
                  <a:srgbClr val="002060"/>
                </a:solidFill>
                <a:latin typeface="Calibri"/>
                <a:cs typeface="Arial"/>
                <a:sym typeface="Arial"/>
              </a:rPr>
              <a:t>« Les compétences psychosociales sont la capacité d’une personne à répondre avec efficacité aux exigences et aux épreuves de la vie quotidienne. C’est l’aptitude d’une personne à maintenir un état de bien-être mental, en adoptant un comportement approprié et positif à l’occasion des relations entretenues avec les autres, sa propre culture et son environnement. » </a:t>
            </a:r>
            <a:r>
              <a:rPr lang="fr-FR" b="1" kern="0" dirty="0">
                <a:solidFill>
                  <a:srgbClr val="002060"/>
                </a:solidFill>
                <a:latin typeface="Calibri"/>
                <a:cs typeface="Arial"/>
                <a:sym typeface="Arial"/>
              </a:rPr>
              <a:t>(</a:t>
            </a:r>
            <a:r>
              <a:rPr lang="fr-FR" b="1" kern="0" dirty="0" err="1">
                <a:solidFill>
                  <a:srgbClr val="002060"/>
                </a:solidFill>
                <a:latin typeface="Calibri"/>
                <a:cs typeface="Arial"/>
                <a:sym typeface="Arial"/>
              </a:rPr>
              <a:t>Weisen</a:t>
            </a:r>
            <a:r>
              <a:rPr lang="fr-FR" b="1" kern="0" dirty="0">
                <a:solidFill>
                  <a:srgbClr val="002060"/>
                </a:solidFill>
                <a:latin typeface="Calibri"/>
                <a:cs typeface="Arial"/>
                <a:sym typeface="Arial"/>
              </a:rPr>
              <a:t>, R. B. et al. 1997)</a:t>
            </a:r>
          </a:p>
        </p:txBody>
      </p:sp>
      <p:sp>
        <p:nvSpPr>
          <p:cNvPr id="9" name="ZoneTexte 8">
            <a:extLst>
              <a:ext uri="{FF2B5EF4-FFF2-40B4-BE49-F238E27FC236}">
                <a16:creationId xmlns:a16="http://schemas.microsoft.com/office/drawing/2014/main" id="{4D0B2805-A712-0203-B11B-C515B3BE6252}"/>
              </a:ext>
            </a:extLst>
          </p:cNvPr>
          <p:cNvSpPr txBox="1"/>
          <p:nvPr/>
        </p:nvSpPr>
        <p:spPr>
          <a:xfrm>
            <a:off x="199104" y="4343279"/>
            <a:ext cx="8472948" cy="1754326"/>
          </a:xfrm>
          <a:prstGeom prst="rect">
            <a:avLst/>
          </a:prstGeom>
          <a:noFill/>
        </p:spPr>
        <p:txBody>
          <a:bodyPr wrap="square">
            <a:spAutoFit/>
          </a:bodyPr>
          <a:lstStyle/>
          <a:p>
            <a:pPr algn="just" fontAlgn="auto">
              <a:spcBef>
                <a:spcPts val="0"/>
              </a:spcBef>
              <a:spcAft>
                <a:spcPts val="0"/>
              </a:spcAft>
              <a:buClr>
                <a:srgbClr val="000000"/>
              </a:buClr>
            </a:pPr>
            <a:r>
              <a:rPr lang="fr-FR" i="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Les compétences psychosociales constituent un ensemble cohérent et interrelié de capacités psychologiques (cognitives, émotionnelles et sociales), impliquant des connaissances, des processus intrapsychiques et des comportements spécifiques, qui permettent d’augmenter l’autonomisation et le pouvoir d’agir (</a:t>
            </a:r>
            <a:r>
              <a:rPr lang="fr-FR" i="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empowerment</a:t>
            </a:r>
            <a:r>
              <a:rPr lang="fr-FR" i="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de maintenir un état de bien-être psychique, de favoriser un fonctionnement individuel optimal et de développer des interactions constructives. » </a:t>
            </a:r>
            <a:r>
              <a:rPr lang="fr-FR"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a:t>
            </a:r>
            <a:r>
              <a:rPr lang="fr-FR" b="1" kern="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Lamboy</a:t>
            </a:r>
            <a:r>
              <a:rPr lang="fr-FR"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et al. 2022)</a:t>
            </a:r>
          </a:p>
        </p:txBody>
      </p:sp>
    </p:spTree>
    <p:extLst>
      <p:ext uri="{BB962C8B-B14F-4D97-AF65-F5344CB8AC3E}">
        <p14:creationId xmlns:p14="http://schemas.microsoft.com/office/powerpoint/2010/main" val="1405488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C3275ED0-9F19-1548-02B9-84EDA5659A51}"/>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80EB3DBE-D0D3-5C39-4BC9-F11FA06E3397}"/>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FE8AF3F1-13EE-A314-98BD-DEE2271F015E}"/>
              </a:ext>
            </a:extLst>
          </p:cNvPr>
          <p:cNvSpPr txBox="1">
            <a:spLocks/>
          </p:cNvSpPr>
          <p:nvPr/>
        </p:nvSpPr>
        <p:spPr bwMode="auto">
          <a:xfrm>
            <a:off x="726357" y="901439"/>
            <a:ext cx="7691283"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LES COMPETENCES PSYCHOSOCIALES…</a:t>
            </a:r>
          </a:p>
        </p:txBody>
      </p:sp>
      <p:pic>
        <p:nvPicPr>
          <p:cNvPr id="1026" name="Picture 2">
            <a:extLst>
              <a:ext uri="{FF2B5EF4-FFF2-40B4-BE49-F238E27FC236}">
                <a16:creationId xmlns:a16="http://schemas.microsoft.com/office/drawing/2014/main" id="{1CAF6D66-B6B8-7883-45FA-2344FE7C0C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4940" y="1700808"/>
            <a:ext cx="5874120"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656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286FE4FD-723A-D37A-BFE9-5EE5484A7DAF}"/>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604B4881-AF12-683F-7CCB-7023B6104529}"/>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5FC23671-D548-7826-A134-696A2350342E}"/>
              </a:ext>
            </a:extLst>
          </p:cNvPr>
          <p:cNvSpPr txBox="1">
            <a:spLocks/>
          </p:cNvSpPr>
          <p:nvPr/>
        </p:nvSpPr>
        <p:spPr bwMode="auto">
          <a:xfrm>
            <a:off x="179512" y="1052736"/>
            <a:ext cx="8784975"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ANIMATION D’UNE SÉANCE COLLECTIVE </a:t>
            </a:r>
            <a:b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b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EN ÉDUCATION POUR LA SANTÉ…</a:t>
            </a:r>
          </a:p>
        </p:txBody>
      </p:sp>
      <p:sp>
        <p:nvSpPr>
          <p:cNvPr id="5" name="ZoneTexte 4">
            <a:extLst>
              <a:ext uri="{FF2B5EF4-FFF2-40B4-BE49-F238E27FC236}">
                <a16:creationId xmlns:a16="http://schemas.microsoft.com/office/drawing/2014/main" id="{9EE74423-2215-2542-821F-BAE52466A1B8}"/>
              </a:ext>
            </a:extLst>
          </p:cNvPr>
          <p:cNvSpPr txBox="1"/>
          <p:nvPr/>
        </p:nvSpPr>
        <p:spPr>
          <a:xfrm>
            <a:off x="1115616" y="2548728"/>
            <a:ext cx="7200800" cy="1860702"/>
          </a:xfrm>
          <a:prstGeom prst="rect">
            <a:avLst/>
          </a:prstGeom>
          <a:noFill/>
        </p:spPr>
        <p:txBody>
          <a:bodyPr wrap="square">
            <a:spAutoFit/>
          </a:bodyPr>
          <a:lstStyle/>
          <a:p>
            <a:pPr algn="ctr">
              <a:lnSpc>
                <a:spcPct val="107000"/>
              </a:lnSpc>
              <a:spcAft>
                <a:spcPts val="800"/>
              </a:spcAft>
            </a:pPr>
            <a:r>
              <a:rPr lang="fr-FR" sz="2400" b="1" dirty="0">
                <a:latin typeface="Calibri" panose="020F0502020204030204" pitchFamily="34" charset="0"/>
                <a:ea typeface="Calibri" panose="020F0502020204030204" pitchFamily="34" charset="0"/>
                <a:cs typeface="Times New Roman" panose="02020603050405020304" pitchFamily="18" charset="0"/>
              </a:rPr>
              <a:t>SCÉNARIO CATASTROPHE</a:t>
            </a:r>
          </a:p>
          <a:p>
            <a:pPr marL="0" indent="0" algn="ctr">
              <a:lnSpc>
                <a:spcPct val="107000"/>
              </a:lnSpc>
              <a:spcAft>
                <a:spcPts val="800"/>
              </a:spcAft>
              <a:buNone/>
            </a:pPr>
            <a:endParaRPr lang="fr-FR" sz="2400" b="1" dirty="0">
              <a:latin typeface="Calibri" panose="020F0502020204030204" pitchFamily="34" charset="0"/>
              <a:cs typeface="Times New Roman" panose="02020603050405020304" pitchFamily="18" charset="0"/>
            </a:endParaRPr>
          </a:p>
          <a:p>
            <a:pPr marL="0" indent="0" algn="ctr">
              <a:lnSpc>
                <a:spcPct val="107000"/>
              </a:lnSpc>
              <a:spcAft>
                <a:spcPts val="800"/>
              </a:spcAft>
              <a:buNone/>
            </a:pPr>
            <a:r>
              <a:rPr lang="fr-FR" sz="2400" b="1" i="1" dirty="0">
                <a:latin typeface="Calibri" panose="020F0502020204030204" pitchFamily="34" charset="0"/>
                <a:cs typeface="Times New Roman" panose="02020603050405020304" pitchFamily="18" charset="0"/>
              </a:rPr>
              <a:t>« Qu’est-ce qui pourrait faire échouer l’animation d’une séance collective en éducation pour la santé ? »</a:t>
            </a:r>
          </a:p>
        </p:txBody>
      </p:sp>
    </p:spTree>
    <p:extLst>
      <p:ext uri="{BB962C8B-B14F-4D97-AF65-F5344CB8AC3E}">
        <p14:creationId xmlns:p14="http://schemas.microsoft.com/office/powerpoint/2010/main" val="1541173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6468B7B5-DF7D-7385-C7B7-CA0376B21A2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79628A8-AB90-C669-7997-6BB5A5A33CA4}"/>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1775D68E-6620-DA23-590D-1A10CB3F769F}"/>
              </a:ext>
            </a:extLst>
          </p:cNvPr>
          <p:cNvSpPr txBox="1">
            <a:spLocks/>
          </p:cNvSpPr>
          <p:nvPr/>
        </p:nvSpPr>
        <p:spPr bwMode="auto">
          <a:xfrm>
            <a:off x="179512" y="1052736"/>
            <a:ext cx="8784975"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ANIMATION D’UNE SÉANCE COLLECTIVE </a:t>
            </a:r>
            <a:b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b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EN ÉDUCATION POUR LA SANTÉ…</a:t>
            </a:r>
          </a:p>
        </p:txBody>
      </p:sp>
      <p:pic>
        <p:nvPicPr>
          <p:cNvPr id="4" name="Image 3">
            <a:extLst>
              <a:ext uri="{FF2B5EF4-FFF2-40B4-BE49-F238E27FC236}">
                <a16:creationId xmlns:a16="http://schemas.microsoft.com/office/drawing/2014/main" id="{4C6B3A47-6D9A-7EE9-3820-D10F5605F9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464170" y="661691"/>
            <a:ext cx="4215658" cy="7446021"/>
          </a:xfrm>
          <a:prstGeom prst="rect">
            <a:avLst/>
          </a:prstGeom>
        </p:spPr>
      </p:pic>
    </p:spTree>
    <p:extLst>
      <p:ext uri="{BB962C8B-B14F-4D97-AF65-F5344CB8AC3E}">
        <p14:creationId xmlns:p14="http://schemas.microsoft.com/office/powerpoint/2010/main" val="2432491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04458067-2567-7F66-10D7-27F21702217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56FEEC77-B200-A0F6-5263-11FE1D211728}"/>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B48EA6E9-220B-0462-8749-B390FA8F6F6E}"/>
              </a:ext>
            </a:extLst>
          </p:cNvPr>
          <p:cNvSpPr txBox="1">
            <a:spLocks/>
          </p:cNvSpPr>
          <p:nvPr/>
        </p:nvSpPr>
        <p:spPr bwMode="auto">
          <a:xfrm>
            <a:off x="179512" y="1052736"/>
            <a:ext cx="8784975"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ANIMATION D’UNE SÉANCE COLLECTIVE </a:t>
            </a:r>
            <a:b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b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EN ÉDUCATION POUR LA SANTÉ…</a:t>
            </a:r>
          </a:p>
        </p:txBody>
      </p:sp>
      <p:pic>
        <p:nvPicPr>
          <p:cNvPr id="5" name="Image 4">
            <a:extLst>
              <a:ext uri="{FF2B5EF4-FFF2-40B4-BE49-F238E27FC236}">
                <a16:creationId xmlns:a16="http://schemas.microsoft.com/office/drawing/2014/main" id="{F7978FFF-3734-70F7-4F28-2746F07BBC85}"/>
              </a:ext>
            </a:extLst>
          </p:cNvPr>
          <p:cNvPicPr>
            <a:picLocks noChangeAspect="1"/>
          </p:cNvPicPr>
          <p:nvPr/>
        </p:nvPicPr>
        <p:blipFill rotWithShape="1">
          <a:blip r:embed="rId5">
            <a:extLst>
              <a:ext uri="{28A0092B-C50C-407E-A947-70E740481C1C}">
                <a14:useLocalDpi xmlns:a14="http://schemas.microsoft.com/office/drawing/2010/main" val="0"/>
              </a:ext>
            </a:extLst>
          </a:blip>
          <a:srcRect l="25987" t="39199" r="9045" b="16702"/>
          <a:stretch/>
        </p:blipFill>
        <p:spPr>
          <a:xfrm>
            <a:off x="179512" y="2420888"/>
            <a:ext cx="8491008" cy="3242021"/>
          </a:xfrm>
          <a:prstGeom prst="rect">
            <a:avLst/>
          </a:prstGeom>
        </p:spPr>
      </p:pic>
    </p:spTree>
    <p:extLst>
      <p:ext uri="{BB962C8B-B14F-4D97-AF65-F5344CB8AC3E}">
        <p14:creationId xmlns:p14="http://schemas.microsoft.com/office/powerpoint/2010/main" val="229660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3CBB1E21-118A-347B-7A73-7F66C1464B9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4C590D7-CFDE-83BA-0FC2-C532DF31109C}"/>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886A7855-F9FE-2CB5-FCB2-D8EB72E06E2D}"/>
              </a:ext>
            </a:extLst>
          </p:cNvPr>
          <p:cNvSpPr txBox="1">
            <a:spLocks/>
          </p:cNvSpPr>
          <p:nvPr/>
        </p:nvSpPr>
        <p:spPr bwMode="auto">
          <a:xfrm>
            <a:off x="179512" y="1052736"/>
            <a:ext cx="8784975"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ANIMATION D’UNE SÉANCE COLLECTIVE </a:t>
            </a:r>
            <a:b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b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EN ÉDUCATION POUR LA SANTÉ…</a:t>
            </a:r>
          </a:p>
        </p:txBody>
      </p:sp>
      <p:pic>
        <p:nvPicPr>
          <p:cNvPr id="4" name="Image 3">
            <a:extLst>
              <a:ext uri="{FF2B5EF4-FFF2-40B4-BE49-F238E27FC236}">
                <a16:creationId xmlns:a16="http://schemas.microsoft.com/office/drawing/2014/main" id="{253D3D76-1B76-191E-72A2-738D13C5A169}"/>
              </a:ext>
            </a:extLst>
          </p:cNvPr>
          <p:cNvPicPr>
            <a:picLocks noChangeAspect="1"/>
          </p:cNvPicPr>
          <p:nvPr/>
        </p:nvPicPr>
        <p:blipFill rotWithShape="1">
          <a:blip r:embed="rId5">
            <a:extLst>
              <a:ext uri="{28A0092B-C50C-407E-A947-70E740481C1C}">
                <a14:useLocalDpi xmlns:a14="http://schemas.microsoft.com/office/drawing/2010/main" val="0"/>
              </a:ext>
            </a:extLst>
          </a:blip>
          <a:srcRect l="25587" t="26901" r="9051" b="14300"/>
          <a:stretch/>
        </p:blipFill>
        <p:spPr>
          <a:xfrm>
            <a:off x="374104" y="2276872"/>
            <a:ext cx="8395790" cy="4248472"/>
          </a:xfrm>
          <a:prstGeom prst="rect">
            <a:avLst/>
          </a:prstGeom>
        </p:spPr>
      </p:pic>
    </p:spTree>
    <p:extLst>
      <p:ext uri="{BB962C8B-B14F-4D97-AF65-F5344CB8AC3E}">
        <p14:creationId xmlns:p14="http://schemas.microsoft.com/office/powerpoint/2010/main" val="2138224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D484EC45-D07A-987C-F8F5-8F789608962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5E7529A-5EA0-454A-8BC0-AA16741DADB2}"/>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B7B9847C-1D67-4400-F81A-914C0A35829F}"/>
              </a:ext>
            </a:extLst>
          </p:cNvPr>
          <p:cNvSpPr txBox="1">
            <a:spLocks/>
          </p:cNvSpPr>
          <p:nvPr/>
        </p:nvSpPr>
        <p:spPr bwMode="auto">
          <a:xfrm>
            <a:off x="179512" y="1052736"/>
            <a:ext cx="8784975"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ANIMATION D’UNE SÉANCE COLLECTIVE </a:t>
            </a:r>
            <a:b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b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EN ÉDUCATION POUR LA SANTÉ…</a:t>
            </a:r>
          </a:p>
        </p:txBody>
      </p:sp>
      <p:pic>
        <p:nvPicPr>
          <p:cNvPr id="5" name="Image 4">
            <a:extLst>
              <a:ext uri="{FF2B5EF4-FFF2-40B4-BE49-F238E27FC236}">
                <a16:creationId xmlns:a16="http://schemas.microsoft.com/office/drawing/2014/main" id="{207DD431-E3EF-FE0B-E7B2-06077D7B3246}"/>
              </a:ext>
            </a:extLst>
          </p:cNvPr>
          <p:cNvPicPr>
            <a:picLocks noChangeAspect="1"/>
          </p:cNvPicPr>
          <p:nvPr/>
        </p:nvPicPr>
        <p:blipFill rotWithShape="1">
          <a:blip r:embed="rId5">
            <a:extLst>
              <a:ext uri="{28A0092B-C50C-407E-A947-70E740481C1C}">
                <a14:useLocalDpi xmlns:a14="http://schemas.microsoft.com/office/drawing/2010/main" val="0"/>
              </a:ext>
            </a:extLst>
          </a:blip>
          <a:srcRect l="27163" t="29001" r="9051" b="12900"/>
          <a:stretch/>
        </p:blipFill>
        <p:spPr>
          <a:xfrm>
            <a:off x="496172" y="2204864"/>
            <a:ext cx="8151653" cy="4176464"/>
          </a:xfrm>
          <a:prstGeom prst="rect">
            <a:avLst/>
          </a:prstGeom>
        </p:spPr>
      </p:pic>
    </p:spTree>
    <p:extLst>
      <p:ext uri="{BB962C8B-B14F-4D97-AF65-F5344CB8AC3E}">
        <p14:creationId xmlns:p14="http://schemas.microsoft.com/office/powerpoint/2010/main" val="994155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8000" b="84000"/>
          </a:stretch>
        </a:blipFill>
        <a:effectLst/>
      </p:bgPr>
    </p:bg>
    <p:spTree>
      <p:nvGrpSpPr>
        <p:cNvPr id="1" name="">
          <a:extLst>
            <a:ext uri="{FF2B5EF4-FFF2-40B4-BE49-F238E27FC236}">
              <a16:creationId xmlns:a16="http://schemas.microsoft.com/office/drawing/2014/main" id="{4BA936DE-11FE-C2AD-D832-3DFF11376263}"/>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AE6B84F-C377-EAC0-9ABC-24935B0847E5}"/>
              </a:ext>
            </a:extLst>
          </p:cNvPr>
          <p:cNvPicPr>
            <a:picLocks noChangeAspect="1"/>
          </p:cNvPicPr>
          <p:nvPr/>
        </p:nvPicPr>
        <p:blipFill>
          <a:blip r:embed="rId3"/>
          <a:stretch>
            <a:fillRect/>
          </a:stretch>
        </p:blipFill>
        <p:spPr>
          <a:xfrm>
            <a:off x="0" y="0"/>
            <a:ext cx="1285875" cy="857250"/>
          </a:xfrm>
          <a:prstGeom prst="rect">
            <a:avLst/>
          </a:prstGeom>
        </p:spPr>
      </p:pic>
      <p:sp>
        <p:nvSpPr>
          <p:cNvPr id="9" name="Espace réservé du texte 1">
            <a:extLst>
              <a:ext uri="{FF2B5EF4-FFF2-40B4-BE49-F238E27FC236}">
                <a16:creationId xmlns:a16="http://schemas.microsoft.com/office/drawing/2014/main" id="{8D6FE874-3E1A-1485-2105-DDC44CBB2C7A}"/>
              </a:ext>
            </a:extLst>
          </p:cNvPr>
          <p:cNvSpPr txBox="1">
            <a:spLocks/>
          </p:cNvSpPr>
          <p:nvPr/>
        </p:nvSpPr>
        <p:spPr bwMode="auto">
          <a:xfrm>
            <a:off x="899653" y="1372729"/>
            <a:ext cx="7344697"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NOS ACTIVITES – NOS MISSIONS</a:t>
            </a:r>
          </a:p>
        </p:txBody>
      </p:sp>
      <p:sp>
        <p:nvSpPr>
          <p:cNvPr id="15" name="ZoneTexte 14">
            <a:extLst>
              <a:ext uri="{FF2B5EF4-FFF2-40B4-BE49-F238E27FC236}">
                <a16:creationId xmlns:a16="http://schemas.microsoft.com/office/drawing/2014/main" id="{F8DC2344-CAAC-A119-0915-07318826F20D}"/>
              </a:ext>
            </a:extLst>
          </p:cNvPr>
          <p:cNvSpPr txBox="1"/>
          <p:nvPr/>
        </p:nvSpPr>
        <p:spPr>
          <a:xfrm>
            <a:off x="1681317" y="2053734"/>
            <a:ext cx="5648632" cy="646331"/>
          </a:xfrm>
          <a:prstGeom prst="rect">
            <a:avLst/>
          </a:prstGeom>
          <a:noFill/>
        </p:spPr>
        <p:txBody>
          <a:bodyPr wrap="square">
            <a:spAutoFit/>
          </a:bodyPr>
          <a:lstStyle/>
          <a:p>
            <a:pPr algn="ctr" fontAlgn="auto">
              <a:spcBef>
                <a:spcPct val="20000"/>
              </a:spcBef>
              <a:spcAft>
                <a:spcPts val="0"/>
              </a:spcAft>
              <a:buClr>
                <a:srgbClr val="D16349"/>
              </a:buClr>
              <a:buSzPct val="85000"/>
              <a:defRPr/>
            </a:pPr>
            <a:r>
              <a:rPr lang="fr-FR" sz="3600" b="1" cap="all" spc="250" dirty="0">
                <a:solidFill>
                  <a:srgbClr val="002060"/>
                </a:solidFill>
                <a:effectLst>
                  <a:outerShdw blurRad="38100" dist="38100" dir="2700000" algn="tl">
                    <a:srgbClr val="000000">
                      <a:alpha val="43137"/>
                    </a:srgbClr>
                  </a:outerShdw>
                </a:effectLst>
                <a:latin typeface="Georgia"/>
                <a:cs typeface="Arial"/>
                <a:sym typeface="Arial"/>
              </a:rPr>
              <a:t>DIFFUSION</a:t>
            </a:r>
          </a:p>
        </p:txBody>
      </p:sp>
      <p:pic>
        <p:nvPicPr>
          <p:cNvPr id="4" name="Image 3">
            <a:hlinkClick r:id="rId4"/>
            <a:extLst>
              <a:ext uri="{FF2B5EF4-FFF2-40B4-BE49-F238E27FC236}">
                <a16:creationId xmlns:a16="http://schemas.microsoft.com/office/drawing/2014/main" id="{FA0A2887-6FED-9D2B-B151-6FCBF0017110}"/>
              </a:ext>
            </a:extLst>
          </p:cNvPr>
          <p:cNvPicPr>
            <a:picLocks noChangeAspect="1"/>
          </p:cNvPicPr>
          <p:nvPr/>
        </p:nvPicPr>
        <p:blipFill>
          <a:blip r:embed="rId5"/>
          <a:stretch>
            <a:fillRect/>
          </a:stretch>
        </p:blipFill>
        <p:spPr>
          <a:xfrm>
            <a:off x="1597435" y="2700065"/>
            <a:ext cx="5949131" cy="3145685"/>
          </a:xfrm>
          <a:prstGeom prst="rect">
            <a:avLst/>
          </a:prstGeom>
        </p:spPr>
      </p:pic>
    </p:spTree>
    <p:extLst>
      <p:ext uri="{BB962C8B-B14F-4D97-AF65-F5344CB8AC3E}">
        <p14:creationId xmlns:p14="http://schemas.microsoft.com/office/powerpoint/2010/main" val="31183002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6B2D687F-C80C-E7BB-EC89-1DEADB23DAA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F21BAD5-19A2-947F-43D2-E8DC09A9BC8F}"/>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6E059890-76DB-8106-4596-210C2DD396FC}"/>
              </a:ext>
            </a:extLst>
          </p:cNvPr>
          <p:cNvSpPr txBox="1">
            <a:spLocks/>
          </p:cNvSpPr>
          <p:nvPr/>
        </p:nvSpPr>
        <p:spPr bwMode="auto">
          <a:xfrm>
            <a:off x="179512" y="1052736"/>
            <a:ext cx="8784975"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ANIMATION D’UNE SÉANCE COLLECTIVE </a:t>
            </a:r>
            <a:b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b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EN ÉDUCATION POUR LA SANTÉ…</a:t>
            </a:r>
          </a:p>
        </p:txBody>
      </p:sp>
      <p:pic>
        <p:nvPicPr>
          <p:cNvPr id="4" name="Image 3">
            <a:extLst>
              <a:ext uri="{FF2B5EF4-FFF2-40B4-BE49-F238E27FC236}">
                <a16:creationId xmlns:a16="http://schemas.microsoft.com/office/drawing/2014/main" id="{8A0A4025-A92E-D1B2-0983-4645222ACB56}"/>
              </a:ext>
            </a:extLst>
          </p:cNvPr>
          <p:cNvPicPr>
            <a:picLocks noChangeAspect="1"/>
          </p:cNvPicPr>
          <p:nvPr/>
        </p:nvPicPr>
        <p:blipFill rotWithShape="1">
          <a:blip r:embed="rId5">
            <a:extLst>
              <a:ext uri="{28A0092B-C50C-407E-A947-70E740481C1C}">
                <a14:useLocalDpi xmlns:a14="http://schemas.microsoft.com/office/drawing/2010/main" val="0"/>
              </a:ext>
            </a:extLst>
          </a:blip>
          <a:srcRect l="25194" t="29000" r="9051" b="16400"/>
          <a:stretch/>
        </p:blipFill>
        <p:spPr>
          <a:xfrm>
            <a:off x="336784" y="2276872"/>
            <a:ext cx="8470429" cy="3956248"/>
          </a:xfrm>
          <a:prstGeom prst="rect">
            <a:avLst/>
          </a:prstGeom>
        </p:spPr>
      </p:pic>
    </p:spTree>
    <p:extLst>
      <p:ext uri="{BB962C8B-B14F-4D97-AF65-F5344CB8AC3E}">
        <p14:creationId xmlns:p14="http://schemas.microsoft.com/office/powerpoint/2010/main" val="4059088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B17EAFD2-7D62-225B-9C3F-38B9DF4D4BC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3B73D2BE-69D5-359A-75FA-B879A4E0930F}"/>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F297EAC9-E34C-37EA-ED93-300D162A1F40}"/>
              </a:ext>
            </a:extLst>
          </p:cNvPr>
          <p:cNvSpPr txBox="1">
            <a:spLocks/>
          </p:cNvSpPr>
          <p:nvPr/>
        </p:nvSpPr>
        <p:spPr bwMode="auto">
          <a:xfrm>
            <a:off x="179512" y="1052736"/>
            <a:ext cx="8784975"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ANIMATION D’UNE SÉANCE COLLECTIVE </a:t>
            </a:r>
            <a:b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b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EN ÉDUCATION POUR LA SANTÉ…</a:t>
            </a:r>
          </a:p>
        </p:txBody>
      </p:sp>
      <p:pic>
        <p:nvPicPr>
          <p:cNvPr id="5" name="Image 4">
            <a:extLst>
              <a:ext uri="{FF2B5EF4-FFF2-40B4-BE49-F238E27FC236}">
                <a16:creationId xmlns:a16="http://schemas.microsoft.com/office/drawing/2014/main" id="{74441138-24EA-9112-8F22-A73AC2B4BBBC}"/>
              </a:ext>
            </a:extLst>
          </p:cNvPr>
          <p:cNvPicPr>
            <a:picLocks noChangeAspect="1"/>
          </p:cNvPicPr>
          <p:nvPr/>
        </p:nvPicPr>
        <p:blipFill rotWithShape="1">
          <a:blip r:embed="rId5">
            <a:extLst>
              <a:ext uri="{28A0092B-C50C-407E-A947-70E740481C1C}">
                <a14:useLocalDpi xmlns:a14="http://schemas.microsoft.com/office/drawing/2010/main" val="0"/>
              </a:ext>
            </a:extLst>
          </a:blip>
          <a:srcRect l="25981" t="26901" r="9445" b="17801"/>
          <a:stretch/>
        </p:blipFill>
        <p:spPr>
          <a:xfrm>
            <a:off x="349648" y="2204864"/>
            <a:ext cx="8444701" cy="4067874"/>
          </a:xfrm>
          <a:prstGeom prst="rect">
            <a:avLst/>
          </a:prstGeom>
        </p:spPr>
      </p:pic>
    </p:spTree>
    <p:extLst>
      <p:ext uri="{BB962C8B-B14F-4D97-AF65-F5344CB8AC3E}">
        <p14:creationId xmlns:p14="http://schemas.microsoft.com/office/powerpoint/2010/main" val="14474691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BA86F161-7AAD-4E2B-40A6-53A19E1CDC0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33C9AFC1-E337-FE4D-ED9C-32218B8D0256}"/>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74E47D67-CD52-D2CF-F83D-E88D6B52BCB7}"/>
              </a:ext>
            </a:extLst>
          </p:cNvPr>
          <p:cNvSpPr txBox="1">
            <a:spLocks/>
          </p:cNvSpPr>
          <p:nvPr/>
        </p:nvSpPr>
        <p:spPr bwMode="auto">
          <a:xfrm>
            <a:off x="179512" y="1052736"/>
            <a:ext cx="8784975"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ANIMATION D’UNE SÉANCE COLLECTIVE </a:t>
            </a:r>
            <a:b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b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EN ÉDUCATION POUR LA SANTÉ…</a:t>
            </a:r>
          </a:p>
        </p:txBody>
      </p:sp>
      <p:pic>
        <p:nvPicPr>
          <p:cNvPr id="4" name="Image 3">
            <a:extLst>
              <a:ext uri="{FF2B5EF4-FFF2-40B4-BE49-F238E27FC236}">
                <a16:creationId xmlns:a16="http://schemas.microsoft.com/office/drawing/2014/main" id="{D224B983-44DF-0D63-72CE-7180BC41D0C4}"/>
              </a:ext>
            </a:extLst>
          </p:cNvPr>
          <p:cNvPicPr>
            <a:picLocks noChangeAspect="1"/>
          </p:cNvPicPr>
          <p:nvPr/>
        </p:nvPicPr>
        <p:blipFill rotWithShape="1">
          <a:blip r:embed="rId5">
            <a:extLst>
              <a:ext uri="{28A0092B-C50C-407E-A947-70E740481C1C}">
                <a14:useLocalDpi xmlns:a14="http://schemas.microsoft.com/office/drawing/2010/main" val="0"/>
              </a:ext>
            </a:extLst>
          </a:blip>
          <a:srcRect l="25981" t="24504" r="9445" b="16401"/>
          <a:stretch>
            <a:fillRect/>
          </a:stretch>
        </p:blipFill>
        <p:spPr>
          <a:xfrm>
            <a:off x="539552" y="2420888"/>
            <a:ext cx="7740352" cy="3984532"/>
          </a:xfrm>
          <a:prstGeom prst="rect">
            <a:avLst/>
          </a:prstGeom>
        </p:spPr>
      </p:pic>
    </p:spTree>
    <p:extLst>
      <p:ext uri="{BB962C8B-B14F-4D97-AF65-F5344CB8AC3E}">
        <p14:creationId xmlns:p14="http://schemas.microsoft.com/office/powerpoint/2010/main" val="20983365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C1010F97-A083-609E-05D3-CEA1B1926C6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CE1986D-F502-7A76-B4A9-2B868AF28EC1}"/>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2449BFE6-B520-2DE5-E08D-0BF1936FFF6C}"/>
              </a:ext>
            </a:extLst>
          </p:cNvPr>
          <p:cNvSpPr txBox="1">
            <a:spLocks/>
          </p:cNvSpPr>
          <p:nvPr/>
        </p:nvSpPr>
        <p:spPr bwMode="auto">
          <a:xfrm>
            <a:off x="179512" y="1052736"/>
            <a:ext cx="8784975"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ANIMATION D’UNE SÉANCE COLLECTIVE </a:t>
            </a:r>
            <a:b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b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EN ÉDUCATION POUR LA SANTÉ…</a:t>
            </a:r>
          </a:p>
        </p:txBody>
      </p:sp>
      <p:pic>
        <p:nvPicPr>
          <p:cNvPr id="5" name="Image 4">
            <a:extLst>
              <a:ext uri="{FF2B5EF4-FFF2-40B4-BE49-F238E27FC236}">
                <a16:creationId xmlns:a16="http://schemas.microsoft.com/office/drawing/2014/main" id="{50F542CA-1DDA-C79A-8695-28A804D1A730}"/>
              </a:ext>
            </a:extLst>
          </p:cNvPr>
          <p:cNvPicPr>
            <a:picLocks noChangeAspect="1"/>
          </p:cNvPicPr>
          <p:nvPr/>
        </p:nvPicPr>
        <p:blipFill rotWithShape="1">
          <a:blip r:embed="rId5">
            <a:extLst>
              <a:ext uri="{28A0092B-C50C-407E-A947-70E740481C1C}">
                <a14:useLocalDpi xmlns:a14="http://schemas.microsoft.com/office/drawing/2010/main" val="0"/>
              </a:ext>
            </a:extLst>
          </a:blip>
          <a:srcRect l="25588" t="26200" r="9838" b="12900"/>
          <a:stretch/>
        </p:blipFill>
        <p:spPr>
          <a:xfrm>
            <a:off x="570220" y="2204864"/>
            <a:ext cx="8003558" cy="4245790"/>
          </a:xfrm>
          <a:prstGeom prst="rect">
            <a:avLst/>
          </a:prstGeom>
        </p:spPr>
      </p:pic>
    </p:spTree>
    <p:extLst>
      <p:ext uri="{BB962C8B-B14F-4D97-AF65-F5344CB8AC3E}">
        <p14:creationId xmlns:p14="http://schemas.microsoft.com/office/powerpoint/2010/main" val="25131090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861E723D-918E-244A-9E2D-6CC13C712D5A}"/>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DB02504-1037-0CB1-38C0-66AC17CE78B2}"/>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DA20A79F-8B07-B580-1A49-EBCA73D46763}"/>
              </a:ext>
            </a:extLst>
          </p:cNvPr>
          <p:cNvSpPr txBox="1">
            <a:spLocks/>
          </p:cNvSpPr>
          <p:nvPr/>
        </p:nvSpPr>
        <p:spPr bwMode="auto">
          <a:xfrm>
            <a:off x="0" y="105273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L’ANIMATEUR</a:t>
            </a:r>
            <a:r>
              <a:rPr lang="fr-FR" sz="3200" dirty="0">
                <a:solidFill>
                  <a:srgbClr val="646B86">
                    <a:lumMod val="75000"/>
                  </a:srgbClr>
                </a:solidFill>
                <a:latin typeface="Calibri" pitchFamily="34" charset="0"/>
                <a:sym typeface="Arial"/>
              </a:rPr>
              <a:t> </a:t>
            </a: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EN ÉDUCATION POUR LA SANTÉ…</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10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eaLnBrk="1" fontAlgn="auto" hangingPunct="1">
              <a:spcAft>
                <a:spcPts val="0"/>
              </a:spcAft>
              <a:buClr>
                <a:srgbClr val="D16349"/>
              </a:buClr>
              <a:defRPr/>
            </a:pPr>
            <a:r>
              <a:rPr lang="fr-FR" sz="2000" dirty="0">
                <a:solidFill>
                  <a:srgbClr val="646B86">
                    <a:lumMod val="75000"/>
                  </a:srgbClr>
                </a:solidFill>
                <a:latin typeface="Calibri" pitchFamily="34" charset="0"/>
                <a:sym typeface="Arial"/>
              </a:rPr>
              <a:t>LA TECHNIQUE DE LA SILHOUETTE</a:t>
            </a:r>
          </a:p>
          <a:p>
            <a:pPr eaLnBrk="1" fontAlgn="auto" hangingPunct="1">
              <a:spcAft>
                <a:spcPts val="0"/>
              </a:spcAft>
              <a:buClr>
                <a:srgbClr val="D16349"/>
              </a:buClr>
              <a:defRPr/>
            </a:pPr>
            <a:endParaRPr lang="fr-FR" sz="2000" dirty="0">
              <a:solidFill>
                <a:srgbClr val="646B86">
                  <a:lumMod val="75000"/>
                </a:srgbClr>
              </a:solidFill>
              <a:latin typeface="Calibri" pitchFamily="34" charset="0"/>
              <a:sym typeface="Arial"/>
            </a:endParaRPr>
          </a:p>
          <a:p>
            <a:pPr eaLnBrk="1" fontAlgn="auto" hangingPunct="1">
              <a:spcAft>
                <a:spcPts val="0"/>
              </a:spcAft>
              <a:buClr>
                <a:srgbClr val="D16349"/>
              </a:buClr>
              <a:defRPr/>
            </a:pPr>
            <a:r>
              <a:rPr lang="fr-FR" sz="2000" dirty="0">
                <a:solidFill>
                  <a:srgbClr val="646B86">
                    <a:lumMod val="75000"/>
                  </a:srgbClr>
                </a:solidFill>
                <a:latin typeface="Calibri" pitchFamily="34" charset="0"/>
                <a:sym typeface="Arial"/>
              </a:rPr>
              <a:t> Chaque sous-groupe dessine une silhouette représentant X et liste à côté de :</a:t>
            </a:r>
          </a:p>
          <a:p>
            <a:pPr eaLnBrk="1" fontAlgn="auto" hangingPunct="1">
              <a:spcAft>
                <a:spcPts val="0"/>
              </a:spcAft>
              <a:buClr>
                <a:srgbClr val="D16349"/>
              </a:buClr>
              <a:defRPr/>
            </a:pPr>
            <a:br>
              <a:rPr lang="fr-FR" sz="2000" dirty="0">
                <a:solidFill>
                  <a:srgbClr val="646B86">
                    <a:lumMod val="75000"/>
                  </a:srgbClr>
                </a:solidFill>
                <a:latin typeface="Calibri" pitchFamily="34" charset="0"/>
                <a:sym typeface="Arial"/>
              </a:rPr>
            </a:br>
            <a:r>
              <a:rPr lang="fr-FR" sz="2000" dirty="0">
                <a:solidFill>
                  <a:srgbClr val="646B86">
                    <a:lumMod val="75000"/>
                  </a:srgbClr>
                </a:solidFill>
                <a:latin typeface="Calibri" pitchFamily="34" charset="0"/>
                <a:sym typeface="Arial"/>
              </a:rPr>
              <a:t>La tête : </a:t>
            </a:r>
            <a:r>
              <a:rPr lang="fr-FR" sz="2000" dirty="0">
                <a:solidFill>
                  <a:srgbClr val="1F497D"/>
                </a:solidFill>
                <a:sym typeface="Arial"/>
              </a:rPr>
              <a:t>🧠 </a:t>
            </a:r>
            <a:r>
              <a:rPr lang="fr-FR" sz="2000" dirty="0">
                <a:solidFill>
                  <a:srgbClr val="646B86">
                    <a:lumMod val="75000"/>
                  </a:srgbClr>
                </a:solidFill>
                <a:latin typeface="Calibri" pitchFamily="34" charset="0"/>
                <a:sym typeface="Arial"/>
              </a:rPr>
              <a:t>ses savoirs</a:t>
            </a:r>
          </a:p>
          <a:p>
            <a:pPr eaLnBrk="1" fontAlgn="auto" hangingPunct="1">
              <a:spcAft>
                <a:spcPts val="0"/>
              </a:spcAft>
              <a:buClr>
                <a:srgbClr val="D16349"/>
              </a:buClr>
              <a:defRPr/>
            </a:pPr>
            <a:br>
              <a:rPr lang="fr-FR" sz="600" dirty="0">
                <a:solidFill>
                  <a:srgbClr val="646B86">
                    <a:lumMod val="75000"/>
                  </a:srgbClr>
                </a:solidFill>
                <a:latin typeface="Calibri" pitchFamily="34" charset="0"/>
                <a:sym typeface="Arial"/>
              </a:rPr>
            </a:br>
            <a:r>
              <a:rPr lang="fr-FR" sz="2000" dirty="0">
                <a:solidFill>
                  <a:srgbClr val="646B86">
                    <a:lumMod val="75000"/>
                  </a:srgbClr>
                </a:solidFill>
                <a:latin typeface="Calibri" pitchFamily="34" charset="0"/>
                <a:sym typeface="Arial"/>
              </a:rPr>
              <a:t>Le cœur : </a:t>
            </a:r>
            <a:r>
              <a:rPr lang="fr-FR" sz="2000" dirty="0">
                <a:solidFill>
                  <a:srgbClr val="1F497D"/>
                </a:solidFill>
                <a:sym typeface="Arial"/>
              </a:rPr>
              <a:t>❤️ </a:t>
            </a:r>
            <a:r>
              <a:rPr lang="fr-FR" sz="2000" dirty="0">
                <a:solidFill>
                  <a:srgbClr val="646B86">
                    <a:lumMod val="75000"/>
                  </a:srgbClr>
                </a:solidFill>
                <a:latin typeface="Calibri" pitchFamily="34" charset="0"/>
                <a:sym typeface="Arial"/>
              </a:rPr>
              <a:t>ses motivations à agir, ses croyances, ses valeurs</a:t>
            </a:r>
          </a:p>
          <a:p>
            <a:pPr eaLnBrk="1" fontAlgn="auto" hangingPunct="1">
              <a:spcAft>
                <a:spcPts val="0"/>
              </a:spcAft>
              <a:buClr>
                <a:srgbClr val="D16349"/>
              </a:buClr>
              <a:defRPr/>
            </a:pPr>
            <a:br>
              <a:rPr lang="fr-FR" sz="600" dirty="0">
                <a:solidFill>
                  <a:srgbClr val="646B86">
                    <a:lumMod val="75000"/>
                  </a:srgbClr>
                </a:solidFill>
                <a:latin typeface="Calibri" pitchFamily="34" charset="0"/>
                <a:sym typeface="Arial"/>
              </a:rPr>
            </a:br>
            <a:r>
              <a:rPr lang="fr-FR" sz="2000" dirty="0">
                <a:solidFill>
                  <a:srgbClr val="646B86">
                    <a:lumMod val="75000"/>
                  </a:srgbClr>
                </a:solidFill>
                <a:latin typeface="Calibri" pitchFamily="34" charset="0"/>
                <a:sym typeface="Arial"/>
              </a:rPr>
              <a:t>Les mains : </a:t>
            </a:r>
            <a:r>
              <a:rPr lang="fr-FR" sz="2000" dirty="0">
                <a:solidFill>
                  <a:srgbClr val="1F497D"/>
                </a:solidFill>
                <a:sym typeface="Arial"/>
              </a:rPr>
              <a:t>🛠️ </a:t>
            </a:r>
            <a:r>
              <a:rPr lang="fr-FR" sz="2000" dirty="0">
                <a:solidFill>
                  <a:srgbClr val="646B86">
                    <a:lumMod val="75000"/>
                  </a:srgbClr>
                </a:solidFill>
                <a:latin typeface="Calibri" pitchFamily="34" charset="0"/>
                <a:sym typeface="Arial"/>
              </a:rPr>
              <a:t>Droite = les savoirs faire technique / </a:t>
            </a:r>
          </a:p>
          <a:p>
            <a:pPr eaLnBrk="1" fontAlgn="auto" hangingPunct="1">
              <a:spcAft>
                <a:spcPts val="0"/>
              </a:spcAft>
              <a:buClr>
                <a:srgbClr val="D16349"/>
              </a:buClr>
              <a:defRPr/>
            </a:pPr>
            <a:r>
              <a:rPr lang="fr-FR" sz="2000" dirty="0">
                <a:solidFill>
                  <a:srgbClr val="1F497D"/>
                </a:solidFill>
                <a:sym typeface="Arial"/>
              </a:rPr>
              <a:t>👂 </a:t>
            </a:r>
            <a:r>
              <a:rPr lang="fr-FR" sz="2000" dirty="0">
                <a:solidFill>
                  <a:srgbClr val="646B86">
                    <a:lumMod val="75000"/>
                  </a:srgbClr>
                </a:solidFill>
                <a:latin typeface="Calibri" pitchFamily="34" charset="0"/>
                <a:sym typeface="Arial"/>
              </a:rPr>
              <a:t>Gauche = le savoir être, la posture</a:t>
            </a:r>
            <a:br>
              <a:rPr lang="fr-FR" sz="2000" dirty="0">
                <a:solidFill>
                  <a:srgbClr val="646B86">
                    <a:lumMod val="75000"/>
                  </a:srgbClr>
                </a:solidFill>
                <a:latin typeface="Calibri" pitchFamily="34" charset="0"/>
                <a:sym typeface="Arial"/>
              </a:rPr>
            </a:br>
            <a:endParaRPr lang="fr-FR" sz="600" dirty="0">
              <a:solidFill>
                <a:srgbClr val="646B86">
                  <a:lumMod val="75000"/>
                </a:srgbClr>
              </a:solidFill>
              <a:latin typeface="Calibri" pitchFamily="34" charset="0"/>
              <a:sym typeface="Arial"/>
            </a:endParaRPr>
          </a:p>
          <a:p>
            <a:pPr eaLnBrk="1" fontAlgn="auto" hangingPunct="1">
              <a:spcAft>
                <a:spcPts val="0"/>
              </a:spcAft>
              <a:buClr>
                <a:srgbClr val="D16349"/>
              </a:buClr>
              <a:defRPr/>
            </a:pPr>
            <a:r>
              <a:rPr lang="fr-FR" sz="2000" dirty="0">
                <a:solidFill>
                  <a:srgbClr val="646B86">
                    <a:lumMod val="75000"/>
                  </a:srgbClr>
                </a:solidFill>
                <a:latin typeface="Calibri" pitchFamily="34" charset="0"/>
                <a:sym typeface="Arial"/>
              </a:rPr>
              <a:t>Les jambes / pieds : </a:t>
            </a:r>
            <a:r>
              <a:rPr lang="fr-FR" sz="2000" dirty="0">
                <a:solidFill>
                  <a:srgbClr val="1F497D"/>
                </a:solidFill>
                <a:sym typeface="Arial"/>
              </a:rPr>
              <a:t>🚀 </a:t>
            </a:r>
            <a:r>
              <a:rPr lang="fr-FR" sz="2000" dirty="0">
                <a:solidFill>
                  <a:srgbClr val="646B86">
                    <a:lumMod val="75000"/>
                  </a:srgbClr>
                </a:solidFill>
                <a:latin typeface="Calibri" pitchFamily="34" charset="0"/>
                <a:sym typeface="Arial"/>
              </a:rPr>
              <a:t>Droit : ses leviers  / </a:t>
            </a:r>
          </a:p>
          <a:p>
            <a:pPr eaLnBrk="1" fontAlgn="auto" hangingPunct="1">
              <a:spcAft>
                <a:spcPts val="0"/>
              </a:spcAft>
              <a:buClr>
                <a:srgbClr val="D16349"/>
              </a:buClr>
              <a:defRPr/>
            </a:pPr>
            <a:r>
              <a:rPr lang="fr-FR" sz="2000" dirty="0">
                <a:solidFill>
                  <a:srgbClr val="1F497D"/>
                </a:solidFill>
                <a:sym typeface="Arial"/>
              </a:rPr>
              <a:t>⚠️ </a:t>
            </a:r>
            <a:r>
              <a:rPr lang="fr-FR" sz="2000" dirty="0">
                <a:solidFill>
                  <a:srgbClr val="646B86">
                    <a:lumMod val="75000"/>
                  </a:srgbClr>
                </a:solidFill>
                <a:latin typeface="Calibri" pitchFamily="34" charset="0"/>
                <a:sym typeface="Arial"/>
              </a:rPr>
              <a:t>Gauche : les freins</a:t>
            </a:r>
            <a:endParaRPr kumimoji="0" lang="fr-FR" sz="20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lang="fr-FR" sz="3200" dirty="0">
              <a:solidFill>
                <a:srgbClr val="646B86">
                  <a:lumMod val="75000"/>
                </a:srgbClr>
              </a:solidFill>
              <a:latin typeface="Calibri" pitchFamily="34" charset="0"/>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spTree>
    <p:extLst>
      <p:ext uri="{BB962C8B-B14F-4D97-AF65-F5344CB8AC3E}">
        <p14:creationId xmlns:p14="http://schemas.microsoft.com/office/powerpoint/2010/main" val="41082816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09A5DEB5-7049-E337-1A7E-00B25CA58F53}"/>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366EA462-C63C-3801-CBCE-AE66F026C505}"/>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4AD483A4-E658-A712-2BFF-B4BAEF202468}"/>
              </a:ext>
            </a:extLst>
          </p:cNvPr>
          <p:cNvSpPr txBox="1">
            <a:spLocks/>
          </p:cNvSpPr>
          <p:nvPr/>
        </p:nvSpPr>
        <p:spPr bwMode="auto">
          <a:xfrm>
            <a:off x="0" y="105273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L’ANIMATEUR EN ÉDUCATION POUR LA SANTÉ…</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1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ATTITUDES FAVORABLES…</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533400" marR="0" lvl="0" indent="-533400" algn="just" defTabSz="914400" rtl="0" eaLnBrk="1" fontAlgn="base" latinLnBrk="0" hangingPunct="1">
              <a:lnSpc>
                <a:spcPct val="80000"/>
              </a:lnSpc>
              <a:spcBef>
                <a:spcPts val="600"/>
              </a:spcBef>
              <a:spcAft>
                <a:spcPct val="0"/>
              </a:spcAft>
              <a:buClr>
                <a:srgbClr val="0C8228"/>
              </a:buClr>
              <a:buSzPct val="70000"/>
              <a:buFont typeface="Arial"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Être présent de façon chaleureuse, être à l’écoute </a:t>
            </a:r>
          </a:p>
          <a:p>
            <a:pPr marL="533400" marR="0" lvl="0" indent="-533400" algn="just" defTabSz="914400" rtl="0" eaLnBrk="1" fontAlgn="base" latinLnBrk="0" hangingPunct="1">
              <a:lnSpc>
                <a:spcPct val="80000"/>
              </a:lnSpc>
              <a:spcBef>
                <a:spcPts val="600"/>
              </a:spcBef>
              <a:spcAft>
                <a:spcPct val="0"/>
              </a:spcAft>
              <a:buClr>
                <a:srgbClr val="0C8228"/>
              </a:buClr>
              <a:buSzPct val="70000"/>
              <a:buFont typeface="Arial"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Etablir des règles stables, sécurisantes et claires : les exprimer et s’y tenir </a:t>
            </a:r>
          </a:p>
          <a:p>
            <a:pPr marL="533400" marR="0" lvl="0" indent="-533400" algn="just" defTabSz="914400" rtl="0" eaLnBrk="1" fontAlgn="base" latinLnBrk="0" hangingPunct="1">
              <a:lnSpc>
                <a:spcPct val="80000"/>
              </a:lnSpc>
              <a:spcBef>
                <a:spcPts val="600"/>
              </a:spcBef>
              <a:spcAft>
                <a:spcPct val="0"/>
              </a:spcAft>
              <a:buClr>
                <a:srgbClr val="0C8228"/>
              </a:buClr>
              <a:buSzPct val="70000"/>
              <a:buFont typeface="Arial"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Être fiable et constant </a:t>
            </a:r>
          </a:p>
          <a:p>
            <a:pPr marL="533400" marR="0" lvl="0" indent="-533400" algn="just" defTabSz="914400" rtl="0" eaLnBrk="1" fontAlgn="base" latinLnBrk="0" hangingPunct="1">
              <a:lnSpc>
                <a:spcPct val="80000"/>
              </a:lnSpc>
              <a:spcBef>
                <a:spcPts val="600"/>
              </a:spcBef>
              <a:spcAft>
                <a:spcPct val="0"/>
              </a:spcAft>
              <a:buClr>
                <a:srgbClr val="0C8228"/>
              </a:buClr>
              <a:buSzPct val="70000"/>
              <a:buFont typeface="Arial"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Utiliser un langage positif et valorisant </a:t>
            </a:r>
          </a:p>
          <a:p>
            <a:pPr marL="533400" marR="0" lvl="0" indent="-533400" algn="just" defTabSz="914400" rtl="0" eaLnBrk="1" fontAlgn="base" latinLnBrk="0" hangingPunct="1">
              <a:lnSpc>
                <a:spcPct val="80000"/>
              </a:lnSpc>
              <a:spcBef>
                <a:spcPts val="600"/>
              </a:spcBef>
              <a:spcAft>
                <a:spcPct val="0"/>
              </a:spcAft>
              <a:buClr>
                <a:srgbClr val="0C8228"/>
              </a:buClr>
              <a:buSzPct val="70000"/>
              <a:buFont typeface="Arial"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Souligner et valoriser les succès </a:t>
            </a:r>
          </a:p>
          <a:p>
            <a:pPr marL="533400" marR="0" lvl="0" indent="-533400" algn="just" defTabSz="914400" rtl="0" eaLnBrk="1" fontAlgn="base" latinLnBrk="0" hangingPunct="1">
              <a:lnSpc>
                <a:spcPct val="80000"/>
              </a:lnSpc>
              <a:spcBef>
                <a:spcPts val="600"/>
              </a:spcBef>
              <a:spcAft>
                <a:spcPct val="0"/>
              </a:spcAft>
              <a:buClr>
                <a:srgbClr val="0C8228"/>
              </a:buClr>
              <a:buSzPct val="70000"/>
              <a:buFont typeface="Arial"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Souligner les forces, les compétences, les talents </a:t>
            </a:r>
          </a:p>
          <a:p>
            <a:pPr marL="533400" marR="0" lvl="0" indent="-533400" algn="just" defTabSz="914400" rtl="0" eaLnBrk="1" fontAlgn="base" latinLnBrk="0" hangingPunct="1">
              <a:lnSpc>
                <a:spcPct val="80000"/>
              </a:lnSpc>
              <a:spcBef>
                <a:spcPts val="600"/>
              </a:spcBef>
              <a:spcAft>
                <a:spcPct val="0"/>
              </a:spcAft>
              <a:buClr>
                <a:srgbClr val="0C8228"/>
              </a:buClr>
              <a:buSzPct val="70000"/>
              <a:buFont typeface="Arial"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Favoriser l’expression des sentiments et des émotions </a:t>
            </a:r>
          </a:p>
          <a:p>
            <a:pPr marL="533400" marR="0" lvl="0" indent="-533400" algn="just" defTabSz="914400" rtl="0" eaLnBrk="1" fontAlgn="base" latinLnBrk="0" hangingPunct="1">
              <a:lnSpc>
                <a:spcPct val="80000"/>
              </a:lnSpc>
              <a:spcBef>
                <a:spcPts val="600"/>
              </a:spcBef>
              <a:spcAft>
                <a:spcPct val="0"/>
              </a:spcAft>
              <a:buClr>
                <a:srgbClr val="0C8228"/>
              </a:buClr>
              <a:buSzPct val="70000"/>
              <a:buFont typeface="Arial"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Donner des responsabilités adaptées </a:t>
            </a:r>
          </a:p>
          <a:p>
            <a:pPr marL="533400" marR="0" lvl="0" indent="-533400" algn="just" defTabSz="914400" rtl="0" eaLnBrk="1" fontAlgn="base" latinLnBrk="0" hangingPunct="1">
              <a:lnSpc>
                <a:spcPct val="80000"/>
              </a:lnSpc>
              <a:spcBef>
                <a:spcPts val="600"/>
              </a:spcBef>
              <a:spcAft>
                <a:spcPct val="0"/>
              </a:spcAft>
              <a:buClr>
                <a:srgbClr val="0C8228"/>
              </a:buClr>
              <a:buSzPct val="70000"/>
              <a:buFont typeface="Arial"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Encourager les initiatives </a:t>
            </a:r>
          </a:p>
          <a:p>
            <a:pPr marL="533400" marR="0" lvl="0" indent="-533400" algn="just" defTabSz="914400" rtl="0" eaLnBrk="1" fontAlgn="base" latinLnBrk="0" hangingPunct="1">
              <a:lnSpc>
                <a:spcPct val="80000"/>
              </a:lnSpc>
              <a:spcBef>
                <a:spcPts val="600"/>
              </a:spcBef>
              <a:spcAft>
                <a:spcPct val="0"/>
              </a:spcAft>
              <a:buClr>
                <a:srgbClr val="0C8228"/>
              </a:buClr>
              <a:buSzPct val="70000"/>
              <a:buFont typeface="Arial"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Encourager à faire des choix, à développer son autonomie </a:t>
            </a:r>
          </a:p>
          <a:p>
            <a:pPr marL="533400" marR="0" lvl="0" indent="-533400" algn="just" defTabSz="914400" rtl="0" eaLnBrk="1" fontAlgn="base" latinLnBrk="0" hangingPunct="1">
              <a:lnSpc>
                <a:spcPct val="80000"/>
              </a:lnSpc>
              <a:spcBef>
                <a:spcPts val="600"/>
              </a:spcBef>
              <a:spcAft>
                <a:spcPct val="0"/>
              </a:spcAft>
              <a:buClr>
                <a:srgbClr val="0C8228"/>
              </a:buClr>
              <a:buSzPct val="70000"/>
              <a:buFont typeface="Arial"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 donner le droit à l’erreur </a:t>
            </a:r>
          </a:p>
          <a:p>
            <a:pPr marL="533400" marR="0" lvl="0" indent="-533400" algn="just" defTabSz="914400" rtl="0" eaLnBrk="1" fontAlgn="base" latinLnBrk="0" hangingPunct="1">
              <a:lnSpc>
                <a:spcPct val="80000"/>
              </a:lnSpc>
              <a:spcBef>
                <a:spcPts val="600"/>
              </a:spcBef>
              <a:spcAft>
                <a:spcPct val="0"/>
              </a:spcAft>
              <a:buClr>
                <a:srgbClr val="0C8228"/>
              </a:buClr>
              <a:buSzPct val="70000"/>
              <a:buFont typeface="Arial"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Respecter les motivations </a:t>
            </a:r>
          </a:p>
          <a:p>
            <a:pPr marL="533400" marR="0" lvl="0" indent="-533400" algn="just" defTabSz="914400" rtl="0" eaLnBrk="1" fontAlgn="base" latinLnBrk="0" hangingPunct="1">
              <a:lnSpc>
                <a:spcPct val="80000"/>
              </a:lnSpc>
              <a:spcBef>
                <a:spcPts val="600"/>
              </a:spcBef>
              <a:spcAft>
                <a:spcPct val="0"/>
              </a:spcAft>
              <a:buClr>
                <a:srgbClr val="0C8228"/>
              </a:buClr>
              <a:buSzPct val="70000"/>
              <a:buFont typeface="Arial"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Faire participer</a:t>
            </a: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5" name="Image 4">
            <a:extLst>
              <a:ext uri="{FF2B5EF4-FFF2-40B4-BE49-F238E27FC236}">
                <a16:creationId xmlns:a16="http://schemas.microsoft.com/office/drawing/2014/main" id="{1AAB9DD1-C22E-6078-4182-69F3390EB164}"/>
              </a:ext>
            </a:extLst>
          </p:cNvPr>
          <p:cNvPicPr>
            <a:picLocks noChangeAspect="1"/>
          </p:cNvPicPr>
          <p:nvPr/>
        </p:nvPicPr>
        <p:blipFill>
          <a:blip r:embed="rId5"/>
          <a:stretch>
            <a:fillRect/>
          </a:stretch>
        </p:blipFill>
        <p:spPr>
          <a:xfrm>
            <a:off x="6372200" y="1613890"/>
            <a:ext cx="2304256" cy="1303582"/>
          </a:xfrm>
          <a:prstGeom prst="rect">
            <a:avLst/>
          </a:prstGeom>
        </p:spPr>
      </p:pic>
    </p:spTree>
    <p:extLst>
      <p:ext uri="{BB962C8B-B14F-4D97-AF65-F5344CB8AC3E}">
        <p14:creationId xmlns:p14="http://schemas.microsoft.com/office/powerpoint/2010/main" val="1042972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154B2243-623C-FB75-3387-DE5906A7C15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93C090DB-0C9D-5DC9-D866-BBF47F3E93FD}"/>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7F146025-CF1E-39E4-2BB4-341652DFDB5C}"/>
              </a:ext>
            </a:extLst>
          </p:cNvPr>
          <p:cNvSpPr txBox="1">
            <a:spLocks/>
          </p:cNvSpPr>
          <p:nvPr/>
        </p:nvSpPr>
        <p:spPr bwMode="auto">
          <a:xfrm>
            <a:off x="0" y="871408"/>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RENFORCER LES COMPETENCES PSYCHOSOCIALES AU QUOTIDIEN PAR DES ATTITUDES EDUCATIVES…</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5" name="Image 4">
            <a:extLst>
              <a:ext uri="{FF2B5EF4-FFF2-40B4-BE49-F238E27FC236}">
                <a16:creationId xmlns:a16="http://schemas.microsoft.com/office/drawing/2014/main" id="{2A800A71-E8BF-C6E3-61E1-11D10BB5AFA6}"/>
              </a:ext>
            </a:extLst>
          </p:cNvPr>
          <p:cNvPicPr>
            <a:picLocks noChangeAspect="1"/>
          </p:cNvPicPr>
          <p:nvPr/>
        </p:nvPicPr>
        <p:blipFill>
          <a:blip r:embed="rId5"/>
          <a:stretch>
            <a:fillRect/>
          </a:stretch>
        </p:blipFill>
        <p:spPr>
          <a:xfrm>
            <a:off x="6608180" y="1628800"/>
            <a:ext cx="2304256" cy="1303582"/>
          </a:xfrm>
          <a:prstGeom prst="rect">
            <a:avLst/>
          </a:prstGeom>
        </p:spPr>
      </p:pic>
      <p:sp>
        <p:nvSpPr>
          <p:cNvPr id="4" name="Espace réservé du contenu 2">
            <a:extLst>
              <a:ext uri="{FF2B5EF4-FFF2-40B4-BE49-F238E27FC236}">
                <a16:creationId xmlns:a16="http://schemas.microsoft.com/office/drawing/2014/main" id="{A808D74B-B493-9864-9ED5-74A757D5FE19}"/>
              </a:ext>
            </a:extLst>
          </p:cNvPr>
          <p:cNvSpPr txBox="1">
            <a:spLocks/>
          </p:cNvSpPr>
          <p:nvPr/>
        </p:nvSpPr>
        <p:spPr bwMode="auto">
          <a:xfrm>
            <a:off x="107504" y="1844824"/>
            <a:ext cx="8496944" cy="43379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marL="342900" marR="0" lvl="0" indent="-342900" defTabSz="914400" rtl="0" eaLnBrk="1" fontAlgn="base" latinLnBrk="0" hangingPunct="1">
              <a:lnSpc>
                <a:spcPct val="100000"/>
              </a:lnSpc>
              <a:spcBef>
                <a:spcPct val="20000"/>
              </a:spcBef>
              <a:spcAft>
                <a:spcPct val="0"/>
              </a:spcAft>
              <a:buClr>
                <a:srgbClr val="EDF3AE"/>
              </a:buClr>
              <a:buSzPct val="75000"/>
              <a:buFont typeface="Wingdings" pitchFamily="2" charset="2"/>
              <a:buNone/>
              <a:tabLst/>
              <a:defRPr/>
            </a:pPr>
            <a:r>
              <a:rPr kumimoji="0" lang="fr-FR" sz="2000" b="1" i="0" u="none" strike="noStrike" kern="1200" cap="none" spc="0" normalizeH="0" baseline="0" noProof="0" dirty="0">
                <a:ln>
                  <a:noFill/>
                </a:ln>
                <a:solidFill>
                  <a:srgbClr val="0070C0"/>
                </a:solidFill>
                <a:effectLst/>
                <a:uLnTx/>
                <a:uFillTx/>
                <a:latin typeface="Calibri" pitchFamily="34" charset="0"/>
                <a:ea typeface="+mn-ea"/>
                <a:cs typeface="+mn-cs"/>
              </a:rPr>
              <a:t>Autour du sentiment de sécurité psychique</a:t>
            </a:r>
          </a:p>
          <a:p>
            <a:pPr marL="0" marR="0" lvl="0" indent="0" defTabSz="914400" rtl="0" eaLnBrk="1" fontAlgn="base" latinLnBrk="0" hangingPunct="1">
              <a:lnSpc>
                <a:spcPct val="100000"/>
              </a:lnSpc>
              <a:spcBef>
                <a:spcPct val="20000"/>
              </a:spcBef>
              <a:spcAft>
                <a:spcPct val="0"/>
              </a:spcAft>
              <a:buClr>
                <a:srgbClr val="EDF3AE"/>
              </a:buClr>
              <a:buSzPct val="75000"/>
              <a:buFont typeface="Wingdings" pitchFamily="2" charset="2"/>
              <a:buNone/>
              <a:tabLst/>
              <a:defRPr/>
            </a:pP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Poser un cadre et des règles claires, concrètes, conséquentes</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Etre cohérent avec les règles posées, en être garant</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Etre constant dans leur application</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Etre empathique et soutenant</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Aider à la résolution de problèmes en particulier relationnels</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Informer ou accompagner vers des personnes ressources lors d’évènements particuliers</a:t>
            </a:r>
          </a:p>
          <a:p>
            <a:pPr marL="0" marR="0" lvl="0" indent="0" defTabSz="914400" rtl="0" eaLnBrk="1" fontAlgn="base" latinLnBrk="0" hangingPunct="1">
              <a:lnSpc>
                <a:spcPct val="100000"/>
              </a:lnSpc>
              <a:spcBef>
                <a:spcPct val="20000"/>
              </a:spcBef>
              <a:spcAft>
                <a:spcPct val="0"/>
              </a:spcAft>
              <a:buClr>
                <a:srgbClr val="EDF3AE"/>
              </a:buClr>
              <a:buSzPct val="75000"/>
              <a:buFont typeface="Wingdings" pitchFamily="2" charset="2"/>
              <a:buNone/>
              <a:tabLst/>
              <a:defRPr/>
            </a:pPr>
            <a:endParaRPr kumimoji="0" lang="fr-FR" sz="9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defTabSz="914400" rtl="0" eaLnBrk="1" fontAlgn="base" latinLnBrk="0" hangingPunct="1">
              <a:lnSpc>
                <a:spcPct val="100000"/>
              </a:lnSpc>
              <a:spcBef>
                <a:spcPct val="20000"/>
              </a:spcBef>
              <a:spcAft>
                <a:spcPct val="0"/>
              </a:spcAft>
              <a:buClr>
                <a:srgbClr val="EDF3AE"/>
              </a:buClr>
              <a:buSzPct val="75000"/>
              <a:buFont typeface="Wingdings" pitchFamily="2" charset="2"/>
              <a:buNone/>
              <a:tabLst/>
              <a:defRPr/>
            </a:pPr>
            <a:r>
              <a:rPr kumimoji="0" lang="fr-FR" sz="2000" b="1" i="0" u="none" strike="noStrike" kern="1200" cap="none" spc="0" normalizeH="0" baseline="0" noProof="0" dirty="0">
                <a:ln>
                  <a:noFill/>
                </a:ln>
                <a:solidFill>
                  <a:srgbClr val="0070C0"/>
                </a:solidFill>
                <a:effectLst/>
                <a:uLnTx/>
                <a:uFillTx/>
                <a:latin typeface="Calibri" pitchFamily="34" charset="0"/>
                <a:ea typeface="+mn-ea"/>
                <a:cs typeface="+mn-cs"/>
              </a:rPr>
              <a:t>Autour du sentiment de réussite et de compétence</a:t>
            </a:r>
          </a:p>
          <a:p>
            <a:pPr marL="0" marR="0" lvl="0" indent="0" defTabSz="914400" rtl="0" eaLnBrk="1" fontAlgn="base" latinLnBrk="0" hangingPunct="1">
              <a:lnSpc>
                <a:spcPct val="100000"/>
              </a:lnSpc>
              <a:spcBef>
                <a:spcPct val="20000"/>
              </a:spcBef>
              <a:spcAft>
                <a:spcPct val="0"/>
              </a:spcAft>
              <a:buClr>
                <a:srgbClr val="EDF3AE"/>
              </a:buClr>
              <a:buSzPct val="75000"/>
              <a:buFont typeface="Wingdings" pitchFamily="2" charset="2"/>
              <a:buNone/>
              <a:tabLst/>
              <a:defRPr/>
            </a:pP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Porter un regard positif</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Donner des signes de reconnaissance personnalisés, argumentés, appropriés</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Mobiliser et reconnaître les qualités et compétences notamment sociales</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Encourager à participer, rappeler les succès précédents, les bénéfices potentiels</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Nommer et apprécier les efforts</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Permettre d’expérimenter sans crainte</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Offrir des occasions de réussir</a:t>
            </a:r>
            <a:b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br>
            <a:r>
              <a:rPr kumimoji="0" lang="fr-FR" sz="1800" b="0" i="0" u="none" strike="noStrike" kern="1200" cap="none" spc="0" normalizeH="0" baseline="0" noProof="0" dirty="0">
                <a:ln>
                  <a:noFill/>
                </a:ln>
                <a:solidFill>
                  <a:prstClr val="black"/>
                </a:solidFill>
                <a:effectLst/>
                <a:uLnTx/>
                <a:uFillTx/>
                <a:latin typeface="Calibri" pitchFamily="34" charset="0"/>
                <a:ea typeface="+mn-ea"/>
                <a:cs typeface="+mn-cs"/>
              </a:rPr>
              <a:t>Confier des responsabilités</a:t>
            </a:r>
            <a:r>
              <a:rPr kumimoji="0" lang="fr-FR" sz="1800" b="1" i="0" u="none" strike="noStrike" kern="1200" cap="none" spc="0" normalizeH="0" baseline="0" noProof="0" dirty="0">
                <a:ln>
                  <a:noFill/>
                </a:ln>
                <a:solidFill>
                  <a:prstClr val="black"/>
                </a:solidFill>
                <a:effectLst/>
                <a:uLnTx/>
                <a:uFillTx/>
                <a:latin typeface="Calibri" pitchFamily="34" charset="0"/>
                <a:ea typeface="+mn-ea"/>
                <a:cs typeface="+mn-cs"/>
              </a:rPr>
              <a:t> </a:t>
            </a:r>
          </a:p>
          <a:p>
            <a:pPr marL="273050" marR="0" lvl="0" indent="-273050" algn="l"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6030456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715EEDAD-5E44-F3A1-1C28-E3E7E68FD020}"/>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5B2466B-B9AF-0A60-1E17-B43833FC4D2A}"/>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2EDB7BD3-CCAB-5AEC-829F-5B90BE21B554}"/>
              </a:ext>
            </a:extLst>
          </p:cNvPr>
          <p:cNvSpPr txBox="1">
            <a:spLocks/>
          </p:cNvSpPr>
          <p:nvPr/>
        </p:nvSpPr>
        <p:spPr bwMode="auto">
          <a:xfrm>
            <a:off x="0" y="871408"/>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RENFORCER LES COMPETENCES PSYCHOSOCIALES AU QUOTIDIEN PAR DES ATTITUDES EDUCATIVES…</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5" name="Image 4">
            <a:extLst>
              <a:ext uri="{FF2B5EF4-FFF2-40B4-BE49-F238E27FC236}">
                <a16:creationId xmlns:a16="http://schemas.microsoft.com/office/drawing/2014/main" id="{42B2DBF7-765C-48EE-14CE-81C102141515}"/>
              </a:ext>
            </a:extLst>
          </p:cNvPr>
          <p:cNvPicPr>
            <a:picLocks noChangeAspect="1"/>
          </p:cNvPicPr>
          <p:nvPr/>
        </p:nvPicPr>
        <p:blipFill>
          <a:blip r:embed="rId5"/>
          <a:stretch>
            <a:fillRect/>
          </a:stretch>
        </p:blipFill>
        <p:spPr>
          <a:xfrm>
            <a:off x="6660232" y="3933056"/>
            <a:ext cx="2304256" cy="1303582"/>
          </a:xfrm>
          <a:prstGeom prst="rect">
            <a:avLst/>
          </a:prstGeom>
        </p:spPr>
      </p:pic>
      <p:sp>
        <p:nvSpPr>
          <p:cNvPr id="4" name="Espace réservé du contenu 2">
            <a:extLst>
              <a:ext uri="{FF2B5EF4-FFF2-40B4-BE49-F238E27FC236}">
                <a16:creationId xmlns:a16="http://schemas.microsoft.com/office/drawing/2014/main" id="{7C3539D0-D055-CD93-88CF-8D916E5C249B}"/>
              </a:ext>
            </a:extLst>
          </p:cNvPr>
          <p:cNvSpPr txBox="1">
            <a:spLocks/>
          </p:cNvSpPr>
          <p:nvPr/>
        </p:nvSpPr>
        <p:spPr bwMode="auto">
          <a:xfrm>
            <a:off x="107504" y="1916832"/>
            <a:ext cx="9036496" cy="433791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bg2"/>
              </a:buClr>
              <a:buSzPct val="75000"/>
              <a:buFont typeface="Wingdings" pitchFamily="2" charset="2"/>
              <a:buChar char="p"/>
              <a:defRPr sz="20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0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a:lstStyle>
          <a:p>
            <a:pPr marL="0" lvl="0" indent="0">
              <a:buClr>
                <a:srgbClr val="FFCC00"/>
              </a:buClr>
              <a:buNone/>
              <a:defRPr/>
            </a:pPr>
            <a:r>
              <a:rPr lang="fr-FR" sz="1800" b="1" kern="0" dirty="0">
                <a:solidFill>
                  <a:srgbClr val="0070C0"/>
                </a:solidFill>
                <a:latin typeface="Calibri" pitchFamily="34" charset="0"/>
              </a:rPr>
              <a:t>Autour du sentiment d’appartenance, de la communication et des relations interpersonnelles</a:t>
            </a:r>
            <a:br>
              <a:rPr lang="fr-FR" sz="1800" kern="0" dirty="0">
                <a:solidFill>
                  <a:srgbClr val="000000"/>
                </a:solidFill>
                <a:latin typeface="Calibri" pitchFamily="34" charset="0"/>
              </a:rPr>
            </a:br>
            <a:r>
              <a:rPr lang="fr-FR" sz="1600" kern="0" dirty="0">
                <a:solidFill>
                  <a:srgbClr val="000000"/>
                </a:solidFill>
                <a:latin typeface="Calibri" pitchFamily="34" charset="0"/>
              </a:rPr>
              <a:t>Encourager l’entraide, la coopération</a:t>
            </a:r>
            <a:br>
              <a:rPr lang="fr-FR" sz="1600" kern="0" dirty="0">
                <a:solidFill>
                  <a:srgbClr val="000000"/>
                </a:solidFill>
                <a:latin typeface="Calibri" pitchFamily="34" charset="0"/>
              </a:rPr>
            </a:br>
            <a:r>
              <a:rPr lang="fr-FR" sz="1600" kern="0" dirty="0">
                <a:solidFill>
                  <a:srgbClr val="000000"/>
                </a:solidFill>
                <a:latin typeface="Calibri" pitchFamily="34" charset="0"/>
              </a:rPr>
              <a:t>Promouvoir des activités collectives</a:t>
            </a:r>
            <a:br>
              <a:rPr lang="fr-FR" sz="1600" kern="0" dirty="0">
                <a:solidFill>
                  <a:srgbClr val="000000"/>
                </a:solidFill>
                <a:latin typeface="Calibri" pitchFamily="34" charset="0"/>
              </a:rPr>
            </a:br>
            <a:r>
              <a:rPr lang="fr-FR" sz="1600" kern="0" dirty="0">
                <a:solidFill>
                  <a:srgbClr val="000000"/>
                </a:solidFill>
                <a:latin typeface="Calibri" pitchFamily="34" charset="0"/>
              </a:rPr>
              <a:t>Valoriser la complémentarité des talents</a:t>
            </a:r>
            <a:br>
              <a:rPr lang="fr-FR" sz="1600" kern="0" dirty="0">
                <a:solidFill>
                  <a:srgbClr val="000000"/>
                </a:solidFill>
                <a:latin typeface="Calibri" pitchFamily="34" charset="0"/>
              </a:rPr>
            </a:br>
            <a:r>
              <a:rPr lang="fr-FR" sz="1600" kern="0" dirty="0">
                <a:solidFill>
                  <a:srgbClr val="000000"/>
                </a:solidFill>
                <a:latin typeface="Calibri" pitchFamily="34" charset="0"/>
              </a:rPr>
              <a:t>Veiller aux situations de marginalisation par les pairs</a:t>
            </a:r>
            <a:br>
              <a:rPr lang="fr-FR" sz="1600" kern="0" dirty="0">
                <a:solidFill>
                  <a:srgbClr val="000000"/>
                </a:solidFill>
                <a:latin typeface="Calibri" pitchFamily="34" charset="0"/>
              </a:rPr>
            </a:br>
            <a:r>
              <a:rPr lang="fr-FR" sz="1600" kern="0" dirty="0">
                <a:solidFill>
                  <a:srgbClr val="000000"/>
                </a:solidFill>
                <a:latin typeface="Calibri" pitchFamily="34" charset="0"/>
              </a:rPr>
              <a:t>Aider à gérer les conflits par la mise en pratique de stratégies de résolution de conflits</a:t>
            </a:r>
            <a:br>
              <a:rPr lang="fr-FR" sz="1600" kern="0" dirty="0">
                <a:solidFill>
                  <a:srgbClr val="000000"/>
                </a:solidFill>
                <a:latin typeface="Calibri" pitchFamily="34" charset="0"/>
              </a:rPr>
            </a:br>
            <a:r>
              <a:rPr lang="fr-FR" sz="1600" kern="0" dirty="0">
                <a:solidFill>
                  <a:srgbClr val="000000"/>
                </a:solidFill>
                <a:latin typeface="Calibri" pitchFamily="34" charset="0"/>
              </a:rPr>
              <a:t>Encourager l’expression individuelle : des idées, des ressentis et émotions, des besoins</a:t>
            </a:r>
          </a:p>
          <a:p>
            <a:pPr marL="0" lvl="0" indent="0">
              <a:buClr>
                <a:srgbClr val="FFCC00"/>
              </a:buClr>
              <a:buNone/>
              <a:defRPr/>
            </a:pPr>
            <a:endParaRPr lang="fr-FR" sz="800" b="1" kern="0" dirty="0">
              <a:solidFill>
                <a:srgbClr val="000000"/>
              </a:solidFill>
              <a:latin typeface="Calibri" pitchFamily="34" charset="0"/>
            </a:endParaRPr>
          </a:p>
          <a:p>
            <a:pPr marL="0" lvl="0" indent="0">
              <a:buClr>
                <a:srgbClr val="FFCC00"/>
              </a:buClr>
              <a:buNone/>
              <a:defRPr/>
            </a:pPr>
            <a:r>
              <a:rPr lang="fr-FR" sz="1800" b="1" kern="0" dirty="0">
                <a:solidFill>
                  <a:srgbClr val="0070C0"/>
                </a:solidFill>
                <a:latin typeface="Calibri" pitchFamily="34" charset="0"/>
              </a:rPr>
              <a:t>Autour des émotions et sentiments</a:t>
            </a:r>
          </a:p>
          <a:p>
            <a:pPr marL="0" lvl="0" indent="0">
              <a:buClr>
                <a:srgbClr val="FFCC00"/>
              </a:buClr>
              <a:buNone/>
              <a:defRPr/>
            </a:pPr>
            <a:r>
              <a:rPr lang="fr-FR" sz="1600" kern="0" dirty="0">
                <a:solidFill>
                  <a:srgbClr val="000000"/>
                </a:solidFill>
                <a:latin typeface="Calibri" pitchFamily="34" charset="0"/>
              </a:rPr>
              <a:t>Nommer les émotions vécues quand elles ne peuvent être exprimées </a:t>
            </a:r>
            <a:br>
              <a:rPr lang="fr-FR" sz="1600" kern="0" dirty="0">
                <a:solidFill>
                  <a:srgbClr val="000000"/>
                </a:solidFill>
                <a:latin typeface="Calibri" pitchFamily="34" charset="0"/>
              </a:rPr>
            </a:br>
            <a:r>
              <a:rPr lang="fr-FR" sz="1600" kern="0" dirty="0">
                <a:solidFill>
                  <a:srgbClr val="000000"/>
                </a:solidFill>
                <a:latin typeface="Calibri" pitchFamily="34" charset="0"/>
              </a:rPr>
              <a:t>Accueillir les émotions et sentiments</a:t>
            </a:r>
            <a:br>
              <a:rPr lang="fr-FR" sz="1600" kern="0" dirty="0">
                <a:solidFill>
                  <a:srgbClr val="000000"/>
                </a:solidFill>
                <a:latin typeface="Calibri" pitchFamily="34" charset="0"/>
              </a:rPr>
            </a:br>
            <a:r>
              <a:rPr lang="fr-FR" sz="1600" kern="0" dirty="0">
                <a:solidFill>
                  <a:srgbClr val="000000"/>
                </a:solidFill>
                <a:latin typeface="Calibri" pitchFamily="34" charset="0"/>
              </a:rPr>
              <a:t>Répondre aux besoins liés aux émotions</a:t>
            </a:r>
          </a:p>
          <a:p>
            <a:pPr marL="0" lvl="0" indent="0">
              <a:buClr>
                <a:srgbClr val="FFCC00"/>
              </a:buClr>
              <a:buNone/>
              <a:defRPr/>
            </a:pPr>
            <a:endParaRPr lang="fr-FR" sz="800" kern="0" dirty="0">
              <a:solidFill>
                <a:srgbClr val="000000"/>
              </a:solidFill>
              <a:latin typeface="Calibri" pitchFamily="34" charset="0"/>
            </a:endParaRPr>
          </a:p>
          <a:p>
            <a:pPr marL="0" lvl="0" indent="0">
              <a:buClr>
                <a:srgbClr val="FFCC00"/>
              </a:buClr>
              <a:buNone/>
              <a:defRPr/>
            </a:pPr>
            <a:r>
              <a:rPr lang="fr-FR" sz="1800" b="1" kern="0" dirty="0">
                <a:solidFill>
                  <a:srgbClr val="0070C0"/>
                </a:solidFill>
                <a:latin typeface="Calibri" pitchFamily="34" charset="0"/>
              </a:rPr>
              <a:t>Autour de la résolution de problème, de la prise de décision, de la pensée créative et critique</a:t>
            </a:r>
          </a:p>
          <a:p>
            <a:pPr marL="0" lvl="0" indent="0">
              <a:buClr>
                <a:srgbClr val="FFCC00"/>
              </a:buClr>
              <a:buNone/>
              <a:defRPr/>
            </a:pPr>
            <a:r>
              <a:rPr lang="fr-FR" sz="1600" kern="0" dirty="0">
                <a:solidFill>
                  <a:srgbClr val="000000"/>
                </a:solidFill>
                <a:latin typeface="Calibri" pitchFamily="34" charset="0"/>
              </a:rPr>
              <a:t>Donner des occasions de choisir</a:t>
            </a:r>
            <a:br>
              <a:rPr lang="fr-FR" sz="1600" kern="0" dirty="0">
                <a:solidFill>
                  <a:srgbClr val="000000"/>
                </a:solidFill>
                <a:latin typeface="Calibri" pitchFamily="34" charset="0"/>
              </a:rPr>
            </a:br>
            <a:r>
              <a:rPr lang="fr-FR" sz="1600" kern="0" dirty="0">
                <a:solidFill>
                  <a:srgbClr val="000000"/>
                </a:solidFill>
                <a:latin typeface="Calibri" pitchFamily="34" charset="0"/>
              </a:rPr>
              <a:t>Prendre appui sur des faits du quotidien pour débattre, permettre l’expression des arguments…</a:t>
            </a:r>
            <a:br>
              <a:rPr lang="fr-FR" sz="1600" kern="0" dirty="0">
                <a:solidFill>
                  <a:srgbClr val="000000"/>
                </a:solidFill>
                <a:latin typeface="Calibri" pitchFamily="34" charset="0"/>
              </a:rPr>
            </a:br>
            <a:r>
              <a:rPr lang="fr-FR" sz="1600" kern="0" dirty="0">
                <a:solidFill>
                  <a:srgbClr val="000000"/>
                </a:solidFill>
                <a:latin typeface="Calibri" pitchFamily="34" charset="0"/>
              </a:rPr>
              <a:t>Recherche des solutions à un problème</a:t>
            </a:r>
            <a:br>
              <a:rPr lang="fr-FR" sz="1600" kern="0" dirty="0">
                <a:solidFill>
                  <a:srgbClr val="000000"/>
                </a:solidFill>
                <a:latin typeface="Calibri" pitchFamily="34" charset="0"/>
              </a:rPr>
            </a:br>
            <a:r>
              <a:rPr lang="fr-FR" sz="1600" kern="0" dirty="0">
                <a:solidFill>
                  <a:srgbClr val="000000"/>
                </a:solidFill>
                <a:latin typeface="Calibri" pitchFamily="34" charset="0"/>
              </a:rPr>
              <a:t>Aider l’individu à se fixer des objectifs, des buts personnels stimulants</a:t>
            </a:r>
            <a:br>
              <a:rPr lang="fr-FR" sz="1600" kern="0" dirty="0">
                <a:solidFill>
                  <a:srgbClr val="000000"/>
                </a:solidFill>
                <a:latin typeface="Calibri" pitchFamily="34" charset="0"/>
              </a:rPr>
            </a:br>
            <a:r>
              <a:rPr lang="fr-FR" sz="1600" kern="0" dirty="0">
                <a:solidFill>
                  <a:srgbClr val="000000"/>
                </a:solidFill>
                <a:latin typeface="Calibri" pitchFamily="34" charset="0"/>
              </a:rPr>
              <a:t>Faire référence aux valeurs mises en œuvre dans le projet éducatif de la structure</a:t>
            </a:r>
            <a:endParaRPr lang="fr-FR" sz="1600" kern="0" dirty="0">
              <a:solidFill>
                <a:prstClr val="black"/>
              </a:solidFill>
              <a:latin typeface="Calibri" pitchFamily="34" charset="0"/>
            </a:endParaRPr>
          </a:p>
          <a:p>
            <a:pPr marL="273050" marR="0" lvl="0" indent="-273050" algn="l" defTabSz="914400" rtl="0" eaLnBrk="1" fontAlgn="base" latinLnBrk="0" hangingPunct="1">
              <a:lnSpc>
                <a:spcPct val="80000"/>
              </a:lnSpc>
              <a:spcBef>
                <a:spcPct val="20000"/>
              </a:spcBef>
              <a:spcAft>
                <a:spcPct val="0"/>
              </a:spcAft>
              <a:buClr>
                <a:srgbClr val="EDF3AE"/>
              </a:buClr>
              <a:buSzPct val="75000"/>
              <a:buFont typeface="Wingdings" pitchFamily="2" charset="2"/>
              <a:buNone/>
              <a:tabLst/>
              <a:defRPr/>
            </a:pPr>
            <a:endParaRPr kumimoji="0" lang="fr-FR" sz="1800" b="0" i="0" u="none" strike="noStrike" kern="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61742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09FF1E01-CCEE-36F6-2541-61CD2633CEE2}"/>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38048F50-EB90-0D1B-2FDA-1E946CC4593E}"/>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B00431C4-C753-4A7C-9D49-64332B547899}"/>
              </a:ext>
            </a:extLst>
          </p:cNvPr>
          <p:cNvSpPr txBox="1">
            <a:spLocks/>
          </p:cNvSpPr>
          <p:nvPr/>
        </p:nvSpPr>
        <p:spPr bwMode="auto">
          <a:xfrm>
            <a:off x="0" y="871408"/>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L’ANIMATEUR…</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lang="fr-FR" sz="2400" dirty="0">
                <a:solidFill>
                  <a:srgbClr val="646B86">
                    <a:lumMod val="75000"/>
                  </a:srgbClr>
                </a:solidFill>
                <a:latin typeface="Calibri" pitchFamily="34" charset="0"/>
                <a:sym typeface="Arial"/>
              </a:rPr>
              <a:t>DES MISSIONS… DES ROLES…</a:t>
            </a:r>
            <a:endPar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sp>
        <p:nvSpPr>
          <p:cNvPr id="6" name="Ellipse 5">
            <a:extLst>
              <a:ext uri="{FF2B5EF4-FFF2-40B4-BE49-F238E27FC236}">
                <a16:creationId xmlns:a16="http://schemas.microsoft.com/office/drawing/2014/main" id="{7CF8E8D3-803C-E95F-E658-5B4BB04E3B88}"/>
              </a:ext>
            </a:extLst>
          </p:cNvPr>
          <p:cNvSpPr/>
          <p:nvPr/>
        </p:nvSpPr>
        <p:spPr>
          <a:xfrm>
            <a:off x="3909536" y="3501008"/>
            <a:ext cx="2016224"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9338CC29-972F-5CB4-E1B1-4781B8895136}"/>
              </a:ext>
            </a:extLst>
          </p:cNvPr>
          <p:cNvSpPr txBox="1"/>
          <p:nvPr/>
        </p:nvSpPr>
        <p:spPr>
          <a:xfrm flipH="1">
            <a:off x="3909536" y="3933056"/>
            <a:ext cx="2016224" cy="369332"/>
          </a:xfrm>
          <a:prstGeom prst="rect">
            <a:avLst/>
          </a:prstGeom>
          <a:noFill/>
        </p:spPr>
        <p:txBody>
          <a:bodyPr wrap="square" rtlCol="0">
            <a:spAutoFit/>
          </a:bodyPr>
          <a:lstStyle/>
          <a:p>
            <a:r>
              <a:rPr lang="fr-FR" dirty="0">
                <a:solidFill>
                  <a:schemeClr val="bg1"/>
                </a:solidFill>
              </a:rPr>
              <a:t>     </a:t>
            </a:r>
            <a:r>
              <a:rPr lang="fr-FR" b="1" dirty="0">
                <a:solidFill>
                  <a:schemeClr val="bg1"/>
                </a:solidFill>
                <a:latin typeface="Calibri" panose="020F0502020204030204" pitchFamily="34" charset="0"/>
                <a:cs typeface="Calibri" panose="020F0502020204030204" pitchFamily="34" charset="0"/>
              </a:rPr>
              <a:t>L’animateur</a:t>
            </a:r>
            <a:endParaRPr lang="fr-FR" b="1"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55B3595D-CFE7-19C7-B3E4-699F40DB898E}"/>
              </a:ext>
            </a:extLst>
          </p:cNvPr>
          <p:cNvSpPr/>
          <p:nvPr/>
        </p:nvSpPr>
        <p:spPr>
          <a:xfrm>
            <a:off x="753824" y="3356992"/>
            <a:ext cx="171555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cs typeface="Calibri" panose="020F0502020204030204" pitchFamily="34" charset="0"/>
              </a:rPr>
              <a:t>Écouter</a:t>
            </a:r>
          </a:p>
        </p:txBody>
      </p:sp>
      <p:sp>
        <p:nvSpPr>
          <p:cNvPr id="9" name="Rectangle 8">
            <a:extLst>
              <a:ext uri="{FF2B5EF4-FFF2-40B4-BE49-F238E27FC236}">
                <a16:creationId xmlns:a16="http://schemas.microsoft.com/office/drawing/2014/main" id="{6731E2CF-15FE-331A-4233-2D52E534CDDE}"/>
              </a:ext>
            </a:extLst>
          </p:cNvPr>
          <p:cNvSpPr/>
          <p:nvPr/>
        </p:nvSpPr>
        <p:spPr>
          <a:xfrm>
            <a:off x="2109336" y="5301208"/>
            <a:ext cx="2016224"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cs typeface="Calibri" panose="020F0502020204030204" pitchFamily="34" charset="0"/>
              </a:rPr>
              <a:t>Reformuler</a:t>
            </a:r>
          </a:p>
        </p:txBody>
      </p:sp>
      <p:sp>
        <p:nvSpPr>
          <p:cNvPr id="10" name="Rectangle 9">
            <a:extLst>
              <a:ext uri="{FF2B5EF4-FFF2-40B4-BE49-F238E27FC236}">
                <a16:creationId xmlns:a16="http://schemas.microsoft.com/office/drawing/2014/main" id="{F396FD95-92B2-CF48-6082-104B43916A38}"/>
              </a:ext>
            </a:extLst>
          </p:cNvPr>
          <p:cNvSpPr/>
          <p:nvPr/>
        </p:nvSpPr>
        <p:spPr>
          <a:xfrm>
            <a:off x="5493712" y="5301208"/>
            <a:ext cx="253467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cs typeface="Calibri" panose="020F0502020204030204" pitchFamily="34" charset="0"/>
              </a:rPr>
              <a:t>Assurer la régulation des échanges</a:t>
            </a:r>
          </a:p>
        </p:txBody>
      </p:sp>
      <p:cxnSp>
        <p:nvCxnSpPr>
          <p:cNvPr id="11" name="Connecteur droit avec flèche 10">
            <a:extLst>
              <a:ext uri="{FF2B5EF4-FFF2-40B4-BE49-F238E27FC236}">
                <a16:creationId xmlns:a16="http://schemas.microsoft.com/office/drawing/2014/main" id="{02DAF92E-E0BC-AAF7-5645-033A6FF33984}"/>
              </a:ext>
            </a:extLst>
          </p:cNvPr>
          <p:cNvCxnSpPr/>
          <p:nvPr/>
        </p:nvCxnSpPr>
        <p:spPr>
          <a:xfrm flipH="1" flipV="1">
            <a:off x="2685400" y="3789040"/>
            <a:ext cx="792088"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AD002E06-BF5D-782A-3847-C5D68BB86073}"/>
              </a:ext>
            </a:extLst>
          </p:cNvPr>
          <p:cNvCxnSpPr/>
          <p:nvPr/>
        </p:nvCxnSpPr>
        <p:spPr>
          <a:xfrm>
            <a:off x="5781744" y="4653136"/>
            <a:ext cx="36004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94205529-FE4F-21E6-D10C-EA89981C47E9}"/>
              </a:ext>
            </a:extLst>
          </p:cNvPr>
          <p:cNvCxnSpPr/>
          <p:nvPr/>
        </p:nvCxnSpPr>
        <p:spPr>
          <a:xfrm flipH="1" flipV="1">
            <a:off x="3981544" y="2996952"/>
            <a:ext cx="36004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BBA35FC3-76BB-270F-EED6-8CEBE4C530AA}"/>
              </a:ext>
            </a:extLst>
          </p:cNvPr>
          <p:cNvCxnSpPr/>
          <p:nvPr/>
        </p:nvCxnSpPr>
        <p:spPr>
          <a:xfrm flipH="1">
            <a:off x="3477488" y="4581128"/>
            <a:ext cx="36004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9C82BC6E-D474-1831-CCCC-7781366AC3C1}"/>
              </a:ext>
            </a:extLst>
          </p:cNvPr>
          <p:cNvCxnSpPr/>
          <p:nvPr/>
        </p:nvCxnSpPr>
        <p:spPr>
          <a:xfrm flipV="1">
            <a:off x="6141784" y="4077072"/>
            <a:ext cx="864096"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4DD97E6-3626-D5F4-87C5-134F88FEFD4C}"/>
              </a:ext>
            </a:extLst>
          </p:cNvPr>
          <p:cNvSpPr/>
          <p:nvPr/>
        </p:nvSpPr>
        <p:spPr>
          <a:xfrm>
            <a:off x="2554024" y="1916832"/>
            <a:ext cx="1715552" cy="729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cs typeface="Calibri" panose="020F0502020204030204" pitchFamily="34" charset="0"/>
              </a:rPr>
              <a:t>Organiser</a:t>
            </a:r>
          </a:p>
        </p:txBody>
      </p:sp>
      <p:sp>
        <p:nvSpPr>
          <p:cNvPr id="17" name="Rectangle 16">
            <a:extLst>
              <a:ext uri="{FF2B5EF4-FFF2-40B4-BE49-F238E27FC236}">
                <a16:creationId xmlns:a16="http://schemas.microsoft.com/office/drawing/2014/main" id="{235BF9EA-3981-07D6-49A8-A65512C649E5}"/>
              </a:ext>
            </a:extLst>
          </p:cNvPr>
          <p:cNvSpPr/>
          <p:nvPr/>
        </p:nvSpPr>
        <p:spPr>
          <a:xfrm>
            <a:off x="5781744" y="1916832"/>
            <a:ext cx="204344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Calibri" panose="020F0502020204030204" pitchFamily="34" charset="0"/>
                <a:cs typeface="Calibri" panose="020F0502020204030204" pitchFamily="34" charset="0"/>
              </a:rPr>
              <a:t>Communiquer</a:t>
            </a:r>
          </a:p>
        </p:txBody>
      </p:sp>
      <p:cxnSp>
        <p:nvCxnSpPr>
          <p:cNvPr id="18" name="Connecteur droit avec flèche 17">
            <a:extLst>
              <a:ext uri="{FF2B5EF4-FFF2-40B4-BE49-F238E27FC236}">
                <a16:creationId xmlns:a16="http://schemas.microsoft.com/office/drawing/2014/main" id="{02C9CB05-FCFB-2B73-0EBD-ED1ADFE624D7}"/>
              </a:ext>
            </a:extLst>
          </p:cNvPr>
          <p:cNvCxnSpPr/>
          <p:nvPr/>
        </p:nvCxnSpPr>
        <p:spPr>
          <a:xfrm flipV="1">
            <a:off x="5709736" y="3068960"/>
            <a:ext cx="36004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Image 19">
            <a:extLst>
              <a:ext uri="{FF2B5EF4-FFF2-40B4-BE49-F238E27FC236}">
                <a16:creationId xmlns:a16="http://schemas.microsoft.com/office/drawing/2014/main" id="{90CCBD14-1421-3791-B90F-93C5A8AA470D}"/>
              </a:ext>
            </a:extLst>
          </p:cNvPr>
          <p:cNvPicPr>
            <a:picLocks noChangeAspect="1"/>
          </p:cNvPicPr>
          <p:nvPr/>
        </p:nvPicPr>
        <p:blipFill>
          <a:blip r:embed="rId5"/>
          <a:stretch>
            <a:fillRect/>
          </a:stretch>
        </p:blipFill>
        <p:spPr>
          <a:xfrm>
            <a:off x="29474" y="933972"/>
            <a:ext cx="2132378" cy="1965720"/>
          </a:xfrm>
          <a:prstGeom prst="rect">
            <a:avLst/>
          </a:prstGeom>
        </p:spPr>
      </p:pic>
    </p:spTree>
    <p:extLst>
      <p:ext uri="{BB962C8B-B14F-4D97-AF65-F5344CB8AC3E}">
        <p14:creationId xmlns:p14="http://schemas.microsoft.com/office/powerpoint/2010/main" val="3532447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68433DF5-E469-BAB1-FADB-C29606842A3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C4C6696-9CF1-0CA5-5EF5-FD11E2082239}"/>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8E8E55C3-E901-CA05-2D97-B7FA298A1734}"/>
              </a:ext>
            </a:extLst>
          </p:cNvPr>
          <p:cNvSpPr txBox="1">
            <a:spLocks/>
          </p:cNvSpPr>
          <p:nvPr/>
        </p:nvSpPr>
        <p:spPr bwMode="auto">
          <a:xfrm>
            <a:off x="0" y="871408"/>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L’ANIMATEUR…</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DES COMPETENCES…</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20" name="Image 19">
            <a:extLst>
              <a:ext uri="{FF2B5EF4-FFF2-40B4-BE49-F238E27FC236}">
                <a16:creationId xmlns:a16="http://schemas.microsoft.com/office/drawing/2014/main" id="{E94C0DA1-8DD2-CDD1-A8F2-8DC147BCA80B}"/>
              </a:ext>
            </a:extLst>
          </p:cNvPr>
          <p:cNvPicPr>
            <a:picLocks noChangeAspect="1"/>
          </p:cNvPicPr>
          <p:nvPr/>
        </p:nvPicPr>
        <p:blipFill>
          <a:blip r:embed="rId5"/>
          <a:stretch>
            <a:fillRect/>
          </a:stretch>
        </p:blipFill>
        <p:spPr>
          <a:xfrm>
            <a:off x="0" y="968801"/>
            <a:ext cx="2132378" cy="1965720"/>
          </a:xfrm>
          <a:prstGeom prst="rect">
            <a:avLst/>
          </a:prstGeom>
        </p:spPr>
      </p:pic>
      <p:pic>
        <p:nvPicPr>
          <p:cNvPr id="4" name="Espace réservé du contenu 4">
            <a:extLst>
              <a:ext uri="{FF2B5EF4-FFF2-40B4-BE49-F238E27FC236}">
                <a16:creationId xmlns:a16="http://schemas.microsoft.com/office/drawing/2014/main" id="{50F10636-E648-AC78-651B-5CF3E6DEF9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189" y="2858640"/>
            <a:ext cx="7386727" cy="3954736"/>
          </a:xfrm>
          <a:prstGeom prst="rect">
            <a:avLst/>
          </a:prstGeom>
        </p:spPr>
      </p:pic>
    </p:spTree>
    <p:extLst>
      <p:ext uri="{BB962C8B-B14F-4D97-AF65-F5344CB8AC3E}">
        <p14:creationId xmlns:p14="http://schemas.microsoft.com/office/powerpoint/2010/main" val="3661345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8000" b="84000"/>
          </a:stretch>
        </a:blipFill>
        <a:effectLst/>
      </p:bgPr>
    </p:bg>
    <p:spTree>
      <p:nvGrpSpPr>
        <p:cNvPr id="1" name="">
          <a:extLst>
            <a:ext uri="{FF2B5EF4-FFF2-40B4-BE49-F238E27FC236}">
              <a16:creationId xmlns:a16="http://schemas.microsoft.com/office/drawing/2014/main" id="{3F6B37C7-65C5-7D87-A2ED-4FBABF10371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3F653A7-A42A-7721-E0AF-0219C528E3AB}"/>
              </a:ext>
            </a:extLst>
          </p:cNvPr>
          <p:cNvPicPr>
            <a:picLocks noChangeAspect="1"/>
          </p:cNvPicPr>
          <p:nvPr/>
        </p:nvPicPr>
        <p:blipFill>
          <a:blip r:embed="rId3"/>
          <a:stretch>
            <a:fillRect/>
          </a:stretch>
        </p:blipFill>
        <p:spPr>
          <a:xfrm>
            <a:off x="0" y="0"/>
            <a:ext cx="1285875" cy="857250"/>
          </a:xfrm>
          <a:prstGeom prst="rect">
            <a:avLst/>
          </a:prstGeom>
        </p:spPr>
      </p:pic>
      <p:sp>
        <p:nvSpPr>
          <p:cNvPr id="9" name="Espace réservé du texte 1">
            <a:extLst>
              <a:ext uri="{FF2B5EF4-FFF2-40B4-BE49-F238E27FC236}">
                <a16:creationId xmlns:a16="http://schemas.microsoft.com/office/drawing/2014/main" id="{F06FECEA-35F7-D03B-F5E9-715F3DDEA8B7}"/>
              </a:ext>
            </a:extLst>
          </p:cNvPr>
          <p:cNvSpPr txBox="1">
            <a:spLocks/>
          </p:cNvSpPr>
          <p:nvPr/>
        </p:nvSpPr>
        <p:spPr bwMode="auto">
          <a:xfrm>
            <a:off x="899653" y="1372729"/>
            <a:ext cx="7344697"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NOS ACTIVITES – NOS MISSIONS</a:t>
            </a:r>
          </a:p>
        </p:txBody>
      </p:sp>
      <p:sp>
        <p:nvSpPr>
          <p:cNvPr id="15" name="ZoneTexte 14">
            <a:extLst>
              <a:ext uri="{FF2B5EF4-FFF2-40B4-BE49-F238E27FC236}">
                <a16:creationId xmlns:a16="http://schemas.microsoft.com/office/drawing/2014/main" id="{836EF67B-0383-B471-53EF-0949E1829151}"/>
              </a:ext>
            </a:extLst>
          </p:cNvPr>
          <p:cNvSpPr txBox="1"/>
          <p:nvPr/>
        </p:nvSpPr>
        <p:spPr>
          <a:xfrm>
            <a:off x="1681317" y="2053734"/>
            <a:ext cx="5648632" cy="646331"/>
          </a:xfrm>
          <a:prstGeom prst="rect">
            <a:avLst/>
          </a:prstGeom>
          <a:noFill/>
        </p:spPr>
        <p:txBody>
          <a:bodyPr wrap="square">
            <a:spAutoFit/>
          </a:bodyPr>
          <a:lstStyle/>
          <a:p>
            <a:pPr algn="ctr" fontAlgn="auto">
              <a:spcBef>
                <a:spcPct val="20000"/>
              </a:spcBef>
              <a:spcAft>
                <a:spcPts val="0"/>
              </a:spcAft>
              <a:buClr>
                <a:srgbClr val="D16349"/>
              </a:buClr>
              <a:buSzPct val="85000"/>
              <a:defRPr/>
            </a:pPr>
            <a:r>
              <a:rPr lang="fr-FR" sz="3600" b="1" cap="all" spc="250" dirty="0">
                <a:solidFill>
                  <a:srgbClr val="002060"/>
                </a:solidFill>
                <a:effectLst>
                  <a:outerShdw blurRad="38100" dist="38100" dir="2700000" algn="tl">
                    <a:srgbClr val="000000">
                      <a:alpha val="43137"/>
                    </a:srgbClr>
                  </a:outerShdw>
                </a:effectLst>
                <a:latin typeface="Georgia"/>
                <a:cs typeface="Arial"/>
                <a:sym typeface="Arial"/>
              </a:rPr>
              <a:t>FORMATION</a:t>
            </a:r>
          </a:p>
        </p:txBody>
      </p:sp>
      <p:pic>
        <p:nvPicPr>
          <p:cNvPr id="2" name="Picture 4" descr="https://www.codes05.org/image/9540/3547?size=!500,400&amp;region=full&amp;format=png&amp;crop=centre&amp;realWidth=680&amp;realHeight=479">
            <a:extLst>
              <a:ext uri="{FF2B5EF4-FFF2-40B4-BE49-F238E27FC236}">
                <a16:creationId xmlns:a16="http://schemas.microsoft.com/office/drawing/2014/main" id="{05069618-F55B-43A5-931F-F87673453C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2823" y="3143433"/>
            <a:ext cx="2358468" cy="166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hlinkClick r:id="rId5"/>
            <a:extLst>
              <a:ext uri="{FF2B5EF4-FFF2-40B4-BE49-F238E27FC236}">
                <a16:creationId xmlns:a16="http://schemas.microsoft.com/office/drawing/2014/main" id="{1A43CDC8-01ED-6985-795B-7A86F53553B5}"/>
              </a:ext>
            </a:extLst>
          </p:cNvPr>
          <p:cNvPicPr>
            <a:picLocks noChangeAspect="1"/>
          </p:cNvPicPr>
          <p:nvPr/>
        </p:nvPicPr>
        <p:blipFill>
          <a:blip r:embed="rId6"/>
          <a:stretch>
            <a:fillRect/>
          </a:stretch>
        </p:blipFill>
        <p:spPr>
          <a:xfrm>
            <a:off x="306341" y="2700064"/>
            <a:ext cx="2136268" cy="3058368"/>
          </a:xfrm>
          <a:prstGeom prst="rect">
            <a:avLst/>
          </a:prstGeom>
        </p:spPr>
      </p:pic>
    </p:spTree>
    <p:extLst>
      <p:ext uri="{BB962C8B-B14F-4D97-AF65-F5344CB8AC3E}">
        <p14:creationId xmlns:p14="http://schemas.microsoft.com/office/powerpoint/2010/main" val="1689724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EC125C44-57B3-CFE2-003D-025FE4BD88F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DB33CC3A-F20E-EE31-BA4D-A1160E01CF24}"/>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BFCB3736-54A2-AA46-44E8-C22C4C86DBCA}"/>
              </a:ext>
            </a:extLst>
          </p:cNvPr>
          <p:cNvSpPr txBox="1">
            <a:spLocks/>
          </p:cNvSpPr>
          <p:nvPr/>
        </p:nvSpPr>
        <p:spPr bwMode="auto">
          <a:xfrm>
            <a:off x="0" y="871408"/>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L’ANIMATION…</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EN QUELQUES CHIFFRES…</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20" name="Image 19">
            <a:extLst>
              <a:ext uri="{FF2B5EF4-FFF2-40B4-BE49-F238E27FC236}">
                <a16:creationId xmlns:a16="http://schemas.microsoft.com/office/drawing/2014/main" id="{7592A1EA-849B-C2AE-D1D0-489D44FB83E6}"/>
              </a:ext>
            </a:extLst>
          </p:cNvPr>
          <p:cNvPicPr>
            <a:picLocks noChangeAspect="1"/>
          </p:cNvPicPr>
          <p:nvPr/>
        </p:nvPicPr>
        <p:blipFill>
          <a:blip r:embed="rId5"/>
          <a:stretch>
            <a:fillRect/>
          </a:stretch>
        </p:blipFill>
        <p:spPr>
          <a:xfrm>
            <a:off x="0" y="968801"/>
            <a:ext cx="2132378" cy="1965720"/>
          </a:xfrm>
          <a:prstGeom prst="rect">
            <a:avLst/>
          </a:prstGeom>
        </p:spPr>
      </p:pic>
      <p:sp>
        <p:nvSpPr>
          <p:cNvPr id="5" name="Rectangle 4">
            <a:extLst>
              <a:ext uri="{FF2B5EF4-FFF2-40B4-BE49-F238E27FC236}">
                <a16:creationId xmlns:a16="http://schemas.microsoft.com/office/drawing/2014/main" id="{F56AAFBE-3572-3FB4-F016-462F39770754}"/>
              </a:ext>
            </a:extLst>
          </p:cNvPr>
          <p:cNvSpPr/>
          <p:nvPr/>
        </p:nvSpPr>
        <p:spPr>
          <a:xfrm>
            <a:off x="575556" y="2934521"/>
            <a:ext cx="8316924" cy="3452227"/>
          </a:xfrm>
          <a:prstGeom prst="rect">
            <a:avLst/>
          </a:prstGeom>
        </p:spPr>
        <p:txBody>
          <a:bodyPr wrap="square">
            <a:spAutoFit/>
          </a:bodyPr>
          <a:lstStyle/>
          <a:p>
            <a:pPr marL="731520" indent="-182880" algn="just">
              <a:spcBef>
                <a:spcPts val="500"/>
              </a:spcBef>
            </a:pPr>
            <a:r>
              <a:rPr lang="fr-FR" sz="2000" b="1" i="1" dirty="0">
                <a:latin typeface="Calibri" panose="020F0502020204030204" pitchFamily="34" charset="0"/>
                <a:ea typeface="Calibri" panose="020F0502020204030204" pitchFamily="34" charset="0"/>
                <a:cs typeface="Calibri" panose="020F0502020204030204" pitchFamily="34" charset="0"/>
              </a:rPr>
              <a:t>« Nous retenons approximativement lorsque nous faisons attention » </a:t>
            </a:r>
            <a:r>
              <a:rPr lang="fr-FR" sz="2000" b="1" dirty="0">
                <a:latin typeface="Calibri" panose="020F0502020204030204" pitchFamily="34" charset="0"/>
                <a:ea typeface="Calibri" panose="020F0502020204030204" pitchFamily="34" charset="0"/>
                <a:cs typeface="Calibri" panose="020F0502020204030204" pitchFamily="34" charset="0"/>
              </a:rPr>
              <a:t>:</a:t>
            </a:r>
          </a:p>
          <a:p>
            <a:pPr marL="1005840" indent="-182880" algn="just">
              <a:spcBef>
                <a:spcPts val="500"/>
              </a:spcBef>
            </a:pPr>
            <a:r>
              <a:rPr lang="fr-FR" sz="2000" b="1" dirty="0">
                <a:latin typeface="Calibri" panose="020F0502020204030204" pitchFamily="34" charset="0"/>
                <a:ea typeface="Calibri" panose="020F0502020204030204" pitchFamily="34" charset="0"/>
                <a:cs typeface="Calibri" panose="020F0502020204030204" pitchFamily="34" charset="0"/>
              </a:rPr>
              <a:t>10 % de ce que nous lisons </a:t>
            </a:r>
          </a:p>
          <a:p>
            <a:pPr marL="1005840" indent="-182880" algn="just">
              <a:spcBef>
                <a:spcPts val="500"/>
              </a:spcBef>
            </a:pPr>
            <a:r>
              <a:rPr lang="fr-FR" sz="2000" b="1" dirty="0">
                <a:latin typeface="Calibri" panose="020F0502020204030204" pitchFamily="34" charset="0"/>
                <a:ea typeface="Calibri" panose="020F0502020204030204" pitchFamily="34" charset="0"/>
                <a:cs typeface="Calibri" panose="020F0502020204030204" pitchFamily="34" charset="0"/>
              </a:rPr>
              <a:t>20 % de ce que nous entendons </a:t>
            </a:r>
          </a:p>
          <a:p>
            <a:pPr marL="1005840" indent="-182880" algn="just">
              <a:spcBef>
                <a:spcPts val="500"/>
              </a:spcBef>
            </a:pPr>
            <a:r>
              <a:rPr lang="fr-FR" sz="2000" b="1" dirty="0">
                <a:latin typeface="Calibri" panose="020F0502020204030204" pitchFamily="34" charset="0"/>
                <a:ea typeface="Calibri" panose="020F0502020204030204" pitchFamily="34" charset="0"/>
                <a:cs typeface="Calibri" panose="020F0502020204030204" pitchFamily="34" charset="0"/>
              </a:rPr>
              <a:t>30 % de ce que nous voyons et entendons en même temps </a:t>
            </a:r>
          </a:p>
          <a:p>
            <a:pPr marL="1005840" indent="-182880" algn="just">
              <a:spcBef>
                <a:spcPts val="500"/>
              </a:spcBef>
            </a:pPr>
            <a:r>
              <a:rPr lang="fr-FR" sz="2000" b="1" dirty="0">
                <a:latin typeface="Calibri" panose="020F0502020204030204" pitchFamily="34" charset="0"/>
                <a:ea typeface="Calibri" panose="020F0502020204030204" pitchFamily="34" charset="0"/>
                <a:cs typeface="Calibri" panose="020F0502020204030204" pitchFamily="34" charset="0"/>
              </a:rPr>
              <a:t>80 % de ce que nous disons </a:t>
            </a:r>
          </a:p>
          <a:p>
            <a:pPr marL="1005840" indent="-182880" algn="just">
              <a:spcBef>
                <a:spcPts val="500"/>
              </a:spcBef>
            </a:pPr>
            <a:r>
              <a:rPr lang="fr-FR" sz="2000" b="1" dirty="0">
                <a:latin typeface="Calibri" panose="020F0502020204030204" pitchFamily="34" charset="0"/>
                <a:ea typeface="Calibri" panose="020F0502020204030204" pitchFamily="34" charset="0"/>
                <a:cs typeface="Calibri" panose="020F0502020204030204" pitchFamily="34" charset="0"/>
              </a:rPr>
              <a:t>90 % de ce nous disons en faisant quelque chose concernant le sujet traité </a:t>
            </a:r>
          </a:p>
          <a:p>
            <a:pPr marL="1005840" indent="-182880" algn="just">
              <a:spcBef>
                <a:spcPts val="500"/>
              </a:spcBef>
            </a:pPr>
            <a:endParaRPr lang="fr-FR" b="1" dirty="0">
              <a:latin typeface="Calibri" panose="020F0502020204030204" pitchFamily="34" charset="0"/>
              <a:ea typeface="Calibri" panose="020F0502020204030204" pitchFamily="34" charset="0"/>
              <a:cs typeface="Calibri" panose="020F0502020204030204" pitchFamily="34" charset="0"/>
            </a:endParaRPr>
          </a:p>
          <a:p>
            <a:pPr marL="1005840" indent="-182880" algn="just">
              <a:spcBef>
                <a:spcPts val="500"/>
              </a:spcBef>
            </a:pPr>
            <a:endParaRPr lang="fr-FR" sz="1100" b="1" dirty="0">
              <a:latin typeface="Calibri" panose="020F0502020204030204" pitchFamily="34" charset="0"/>
              <a:ea typeface="Calibri" panose="020F0502020204030204" pitchFamily="34" charset="0"/>
              <a:cs typeface="Calibri" panose="020F0502020204030204" pitchFamily="34" charset="0"/>
            </a:endParaRPr>
          </a:p>
          <a:p>
            <a:pPr marL="1005840" indent="-182880" algn="just">
              <a:spcBef>
                <a:spcPts val="500"/>
              </a:spcBef>
            </a:pPr>
            <a:r>
              <a:rPr lang="fr-FR" sz="1600" b="1" i="1" dirty="0">
                <a:solidFill>
                  <a:srgbClr val="002060"/>
                </a:solidFill>
                <a:latin typeface="Calibri" panose="020F0502020204030204" pitchFamily="34" charset="0"/>
                <a:ea typeface="Calibri" panose="020F0502020204030204" pitchFamily="34" charset="0"/>
                <a:cs typeface="Calibri" panose="020F0502020204030204" pitchFamily="34" charset="0"/>
              </a:rPr>
              <a:t>Source : « Les méthodes actives dans la pédagogie des adultes » - Roger </a:t>
            </a:r>
            <a:r>
              <a:rPr lang="fr-FR" sz="16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Mucchielli</a:t>
            </a:r>
            <a:endParaRPr lang="fr-FR" sz="1600" b="1" i="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7077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DF9A968A-044C-3859-4A31-1E1F3099169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3E682EE8-DE53-75AD-E5D5-FA00B1257A93}"/>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13E8ED50-DEE6-F1DB-4D74-B444A9D3454C}"/>
              </a:ext>
            </a:extLst>
          </p:cNvPr>
          <p:cNvSpPr txBox="1">
            <a:spLocks/>
          </p:cNvSpPr>
          <p:nvPr/>
        </p:nvSpPr>
        <p:spPr bwMode="auto">
          <a:xfrm>
            <a:off x="30796" y="1064737"/>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QUELLE EST VOTRE METEO INTERIEURE ?</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6" name="Image 5">
            <a:extLst>
              <a:ext uri="{FF2B5EF4-FFF2-40B4-BE49-F238E27FC236}">
                <a16:creationId xmlns:a16="http://schemas.microsoft.com/office/drawing/2014/main" id="{4D54A84E-BD9A-59E2-09B9-AAC465E6C0CE}"/>
              </a:ext>
            </a:extLst>
          </p:cNvPr>
          <p:cNvPicPr>
            <a:picLocks noChangeAspect="1"/>
          </p:cNvPicPr>
          <p:nvPr/>
        </p:nvPicPr>
        <p:blipFill>
          <a:blip r:embed="rId5"/>
          <a:stretch>
            <a:fillRect/>
          </a:stretch>
        </p:blipFill>
        <p:spPr>
          <a:xfrm>
            <a:off x="1508808" y="1847324"/>
            <a:ext cx="6187976" cy="4206605"/>
          </a:xfrm>
          <a:prstGeom prst="rect">
            <a:avLst/>
          </a:prstGeom>
        </p:spPr>
      </p:pic>
    </p:spTree>
    <p:extLst>
      <p:ext uri="{BB962C8B-B14F-4D97-AF65-F5344CB8AC3E}">
        <p14:creationId xmlns:p14="http://schemas.microsoft.com/office/powerpoint/2010/main" val="12711607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88118D16-138B-27C0-C968-E569F199F45F}"/>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04D57835-2026-72F5-8DF7-B5977CFC3FE0}"/>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6CEFCA56-B639-2982-92C9-94D12E20B33A}"/>
              </a:ext>
            </a:extLst>
          </p:cNvPr>
          <p:cNvSpPr txBox="1">
            <a:spLocks/>
          </p:cNvSpPr>
          <p:nvPr/>
        </p:nvSpPr>
        <p:spPr bwMode="auto">
          <a:xfrm>
            <a:off x="0" y="871408"/>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MIEUX CONNAITRE SON PUBLIC…</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6" name="Image 5">
            <a:extLst>
              <a:ext uri="{FF2B5EF4-FFF2-40B4-BE49-F238E27FC236}">
                <a16:creationId xmlns:a16="http://schemas.microsoft.com/office/drawing/2014/main" id="{BFEFE99C-585D-429A-9B8A-524A12597C15}"/>
              </a:ext>
            </a:extLst>
          </p:cNvPr>
          <p:cNvPicPr>
            <a:picLocks noChangeAspect="1"/>
          </p:cNvPicPr>
          <p:nvPr/>
        </p:nvPicPr>
        <p:blipFill>
          <a:blip r:embed="rId5"/>
          <a:stretch>
            <a:fillRect/>
          </a:stretch>
        </p:blipFill>
        <p:spPr>
          <a:xfrm>
            <a:off x="0" y="1125731"/>
            <a:ext cx="1936707" cy="1728192"/>
          </a:xfrm>
          <a:prstGeom prst="rect">
            <a:avLst/>
          </a:prstGeom>
        </p:spPr>
      </p:pic>
      <p:sp>
        <p:nvSpPr>
          <p:cNvPr id="7" name="Rectangle 3">
            <a:extLst>
              <a:ext uri="{FF2B5EF4-FFF2-40B4-BE49-F238E27FC236}">
                <a16:creationId xmlns:a16="http://schemas.microsoft.com/office/drawing/2014/main" id="{E40ED99A-1FDF-DC4F-A6C6-918DD4376ED1}"/>
              </a:ext>
            </a:extLst>
          </p:cNvPr>
          <p:cNvSpPr txBox="1">
            <a:spLocks/>
          </p:cNvSpPr>
          <p:nvPr/>
        </p:nvSpPr>
        <p:spPr>
          <a:xfrm>
            <a:off x="668970" y="2209994"/>
            <a:ext cx="7806060" cy="643929"/>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fontAlgn="auto">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Brainstorming</a:t>
            </a:r>
          </a:p>
          <a:p>
            <a:pPr marL="0" indent="0" algn="ctr" fontAlgn="auto">
              <a:lnSpc>
                <a:spcPct val="107000"/>
              </a:lnSpc>
              <a:spcAft>
                <a:spcPts val="800"/>
              </a:spcAft>
              <a:buFont typeface="Arial" pitchFamily="34" charset="0"/>
              <a:buNone/>
            </a:pPr>
            <a:endParaRPr lang="fr-FR" sz="2000" b="1" dirty="0">
              <a:latin typeface="Calibri" panose="020F0502020204030204" pitchFamily="34" charset="0"/>
              <a:cs typeface="Times New Roman" panose="02020603050405020304" pitchFamily="18" charset="0"/>
            </a:endParaRPr>
          </a:p>
          <a:p>
            <a:pPr marL="0" indent="0" algn="ctr" fontAlgn="auto">
              <a:lnSpc>
                <a:spcPct val="107000"/>
              </a:lnSpc>
              <a:spcAft>
                <a:spcPts val="800"/>
              </a:spcAft>
              <a:buFont typeface="Arial" pitchFamily="34" charset="0"/>
              <a:buNone/>
            </a:pPr>
            <a:r>
              <a:rPr lang="fr-FR" sz="2000" b="1" i="1" dirty="0">
                <a:latin typeface="Calibri" panose="020F0502020204030204" pitchFamily="34" charset="0"/>
                <a:cs typeface="Times New Roman" panose="02020603050405020304" pitchFamily="18" charset="0"/>
              </a:rPr>
              <a:t>« Quels critères / éléments à prendre en compte pour mieux connaître son public ? »</a:t>
            </a:r>
          </a:p>
        </p:txBody>
      </p:sp>
    </p:spTree>
    <p:extLst>
      <p:ext uri="{BB962C8B-B14F-4D97-AF65-F5344CB8AC3E}">
        <p14:creationId xmlns:p14="http://schemas.microsoft.com/office/powerpoint/2010/main" val="33298132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DBF2E251-7630-60D2-F297-FC17CE280CD3}"/>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3A494B4-884C-46CB-96A8-C0A6DD55C40A}"/>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DA2284F2-5C1B-98D8-7B41-AB9D3E7B0AD2}"/>
              </a:ext>
            </a:extLst>
          </p:cNvPr>
          <p:cNvSpPr txBox="1">
            <a:spLocks/>
          </p:cNvSpPr>
          <p:nvPr/>
        </p:nvSpPr>
        <p:spPr bwMode="auto">
          <a:xfrm>
            <a:off x="0" y="871408"/>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MIEUX CONNAITRE SON PUBLIC…</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6" name="Image 5">
            <a:extLst>
              <a:ext uri="{FF2B5EF4-FFF2-40B4-BE49-F238E27FC236}">
                <a16:creationId xmlns:a16="http://schemas.microsoft.com/office/drawing/2014/main" id="{C3FF5503-A179-1F94-E401-8CB503FE1580}"/>
              </a:ext>
            </a:extLst>
          </p:cNvPr>
          <p:cNvPicPr>
            <a:picLocks noChangeAspect="1"/>
          </p:cNvPicPr>
          <p:nvPr/>
        </p:nvPicPr>
        <p:blipFill>
          <a:blip r:embed="rId5"/>
          <a:stretch>
            <a:fillRect/>
          </a:stretch>
        </p:blipFill>
        <p:spPr>
          <a:xfrm>
            <a:off x="0" y="1125731"/>
            <a:ext cx="1936707" cy="1728192"/>
          </a:xfrm>
          <a:prstGeom prst="rect">
            <a:avLst/>
          </a:prstGeom>
        </p:spPr>
      </p:pic>
      <p:sp>
        <p:nvSpPr>
          <p:cNvPr id="7" name="Rectangle 3">
            <a:extLst>
              <a:ext uri="{FF2B5EF4-FFF2-40B4-BE49-F238E27FC236}">
                <a16:creationId xmlns:a16="http://schemas.microsoft.com/office/drawing/2014/main" id="{4A65065A-DE16-D198-DBDA-46789255C27D}"/>
              </a:ext>
            </a:extLst>
          </p:cNvPr>
          <p:cNvSpPr txBox="1">
            <a:spLocks/>
          </p:cNvSpPr>
          <p:nvPr/>
        </p:nvSpPr>
        <p:spPr>
          <a:xfrm>
            <a:off x="642937" y="1821278"/>
            <a:ext cx="7806060" cy="643929"/>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a:lnSpc>
                <a:spcPct val="107000"/>
              </a:lnSpc>
              <a:spcAft>
                <a:spcPts val="800"/>
              </a:spcAft>
            </a:pPr>
            <a:r>
              <a:rPr lang="fr-FR" sz="2000" b="1" dirty="0">
                <a:latin typeface="Calibri" panose="020F0502020204030204" pitchFamily="34" charset="0"/>
                <a:ea typeface="Calibri" panose="020F0502020204030204" pitchFamily="34" charset="0"/>
                <a:cs typeface="Times New Roman" panose="02020603050405020304" pitchFamily="18" charset="0"/>
              </a:rPr>
              <a:t>Quelques pistes concrètes…</a:t>
            </a:r>
          </a:p>
          <a:p>
            <a:pPr marL="0" marR="0" lvl="0" indent="0" algn="ctr" defTabSz="685800" rtl="0" eaLnBrk="1" fontAlgn="auto" latinLnBrk="0" hangingPunct="1">
              <a:lnSpc>
                <a:spcPct val="107000"/>
              </a:lnSpc>
              <a:spcBef>
                <a:spcPct val="20000"/>
              </a:spcBef>
              <a:spcAft>
                <a:spcPts val="800"/>
              </a:spcAft>
              <a:buClrTx/>
              <a:buSzTx/>
              <a:buFont typeface="Arial" pitchFamily="34" charset="0"/>
              <a:buNone/>
              <a:tabLst/>
              <a:defRPr/>
            </a:pPr>
            <a:endParaRPr kumimoji="0" lang="fr-F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pic>
        <p:nvPicPr>
          <p:cNvPr id="4" name="Image 3">
            <a:extLst>
              <a:ext uri="{FF2B5EF4-FFF2-40B4-BE49-F238E27FC236}">
                <a16:creationId xmlns:a16="http://schemas.microsoft.com/office/drawing/2014/main" id="{1CBDF487-84F5-A11B-ACDA-E86AB8062134}"/>
              </a:ext>
            </a:extLst>
          </p:cNvPr>
          <p:cNvPicPr>
            <a:picLocks noChangeAspect="1"/>
          </p:cNvPicPr>
          <p:nvPr/>
        </p:nvPicPr>
        <p:blipFill rotWithShape="1">
          <a:blip r:embed="rId6">
            <a:extLst>
              <a:ext uri="{28A0092B-C50C-407E-A947-70E740481C1C}">
                <a14:useLocalDpi xmlns:a14="http://schemas.microsoft.com/office/drawing/2010/main" val="0"/>
              </a:ext>
            </a:extLst>
          </a:blip>
          <a:srcRect l="26769" t="38799" r="10232" b="12901"/>
          <a:stretch/>
        </p:blipFill>
        <p:spPr>
          <a:xfrm>
            <a:off x="342778" y="2853923"/>
            <a:ext cx="8458443" cy="3647703"/>
          </a:xfrm>
          <a:prstGeom prst="rect">
            <a:avLst/>
          </a:prstGeom>
        </p:spPr>
      </p:pic>
    </p:spTree>
    <p:extLst>
      <p:ext uri="{BB962C8B-B14F-4D97-AF65-F5344CB8AC3E}">
        <p14:creationId xmlns:p14="http://schemas.microsoft.com/office/powerpoint/2010/main" val="18942091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45A24EBF-3CE5-BBA7-D8F6-6D5121A4F2B3}"/>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7C02764-2327-BFBE-9F38-E7217DA6C71E}"/>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2C8CDAEF-12E8-D1C7-73C8-F118B768A735}"/>
              </a:ext>
            </a:extLst>
          </p:cNvPr>
          <p:cNvSpPr txBox="1">
            <a:spLocks/>
          </p:cNvSpPr>
          <p:nvPr/>
        </p:nvSpPr>
        <p:spPr bwMode="auto">
          <a:xfrm>
            <a:off x="0" y="871408"/>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MIEUX CONNAITRE SON PUBLIC…</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6" name="Image 5">
            <a:extLst>
              <a:ext uri="{FF2B5EF4-FFF2-40B4-BE49-F238E27FC236}">
                <a16:creationId xmlns:a16="http://schemas.microsoft.com/office/drawing/2014/main" id="{E85F7FD8-2527-31EF-81B8-4A7C13CB54F0}"/>
              </a:ext>
            </a:extLst>
          </p:cNvPr>
          <p:cNvPicPr>
            <a:picLocks noChangeAspect="1"/>
          </p:cNvPicPr>
          <p:nvPr/>
        </p:nvPicPr>
        <p:blipFill>
          <a:blip r:embed="rId5"/>
          <a:stretch>
            <a:fillRect/>
          </a:stretch>
        </p:blipFill>
        <p:spPr>
          <a:xfrm>
            <a:off x="0" y="1125731"/>
            <a:ext cx="1936707" cy="1728192"/>
          </a:xfrm>
          <a:prstGeom prst="rect">
            <a:avLst/>
          </a:prstGeom>
        </p:spPr>
      </p:pic>
      <p:sp>
        <p:nvSpPr>
          <p:cNvPr id="7" name="Rectangle 3">
            <a:extLst>
              <a:ext uri="{FF2B5EF4-FFF2-40B4-BE49-F238E27FC236}">
                <a16:creationId xmlns:a16="http://schemas.microsoft.com/office/drawing/2014/main" id="{50CD38A2-1896-A822-040D-37B4D68AC8B5}"/>
              </a:ext>
            </a:extLst>
          </p:cNvPr>
          <p:cNvSpPr txBox="1">
            <a:spLocks/>
          </p:cNvSpPr>
          <p:nvPr/>
        </p:nvSpPr>
        <p:spPr>
          <a:xfrm>
            <a:off x="642937" y="1821278"/>
            <a:ext cx="7806060" cy="643929"/>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57175" marR="0" lvl="0" indent="-257175" algn="ctr" defTabSz="685800" rtl="0" eaLnBrk="1" fontAlgn="base" latinLnBrk="0" hangingPunct="1">
              <a:lnSpc>
                <a:spcPct val="107000"/>
              </a:lnSpc>
              <a:spcBef>
                <a:spcPct val="20000"/>
              </a:spcBef>
              <a:spcAft>
                <a:spcPts val="800"/>
              </a:spcAft>
              <a:buClrTx/>
              <a:buSzTx/>
              <a:buFont typeface="Arial" pitchFamily="34" charset="0"/>
              <a:buChar char="•"/>
              <a:tabLst/>
              <a:defRPr/>
            </a:pPr>
            <a:r>
              <a:rPr kumimoji="0" lang="fr-FR"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Quelques pistes concrètes…</a:t>
            </a:r>
          </a:p>
          <a:p>
            <a:pPr marL="0" marR="0" lvl="0" indent="0" algn="ctr" defTabSz="685800" rtl="0" eaLnBrk="1" fontAlgn="auto" latinLnBrk="0" hangingPunct="1">
              <a:lnSpc>
                <a:spcPct val="107000"/>
              </a:lnSpc>
              <a:spcBef>
                <a:spcPct val="20000"/>
              </a:spcBef>
              <a:spcAft>
                <a:spcPts val="800"/>
              </a:spcAft>
              <a:buClrTx/>
              <a:buSzTx/>
              <a:buFont typeface="Arial" pitchFamily="34" charset="0"/>
              <a:buNone/>
              <a:tabLst/>
              <a:defRPr/>
            </a:pPr>
            <a:endParaRPr kumimoji="0" lang="fr-FR"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pic>
        <p:nvPicPr>
          <p:cNvPr id="5" name="Picture 2" descr="Littératie en santé - De l'accès à l'utilisation de l'information santé -  Pratiques en santé">
            <a:extLst>
              <a:ext uri="{FF2B5EF4-FFF2-40B4-BE49-F238E27FC236}">
                <a16:creationId xmlns:a16="http://schemas.microsoft.com/office/drawing/2014/main" id="{138F5E58-7EEF-9C0F-6989-67D6E7E931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0291" y="2564904"/>
            <a:ext cx="4763418" cy="381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90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047954CB-41E7-EFF3-8C20-8D8C5DC6B42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A2270D36-8A2E-EC19-9CF4-CC52DF046DB2}"/>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C380D7DF-3AE1-DCC1-A521-5AC656F02130}"/>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PROMOUVOIR LE CHANGEMENT DE COMPORTEMENT…</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8" name="Image 7">
            <a:extLst>
              <a:ext uri="{FF2B5EF4-FFF2-40B4-BE49-F238E27FC236}">
                <a16:creationId xmlns:a16="http://schemas.microsoft.com/office/drawing/2014/main" id="{AC6A1AF8-0EA7-1085-0DEA-A26673AADC49}"/>
              </a:ext>
            </a:extLst>
          </p:cNvPr>
          <p:cNvPicPr>
            <a:picLocks noChangeAspect="1"/>
          </p:cNvPicPr>
          <p:nvPr/>
        </p:nvPicPr>
        <p:blipFill>
          <a:blip r:embed="rId5"/>
          <a:stretch>
            <a:fillRect/>
          </a:stretch>
        </p:blipFill>
        <p:spPr>
          <a:xfrm>
            <a:off x="467544" y="1494604"/>
            <a:ext cx="5846571" cy="5108891"/>
          </a:xfrm>
          <a:prstGeom prst="rect">
            <a:avLst/>
          </a:prstGeom>
        </p:spPr>
      </p:pic>
      <p:sp>
        <p:nvSpPr>
          <p:cNvPr id="9" name="ZoneTexte 8">
            <a:extLst>
              <a:ext uri="{FF2B5EF4-FFF2-40B4-BE49-F238E27FC236}">
                <a16:creationId xmlns:a16="http://schemas.microsoft.com/office/drawing/2014/main" id="{E8CE64A8-68CF-D93E-01F6-86A2538447A6}"/>
              </a:ext>
            </a:extLst>
          </p:cNvPr>
          <p:cNvSpPr txBox="1">
            <a:spLocks noChangeArrowheads="1"/>
          </p:cNvSpPr>
          <p:nvPr/>
        </p:nvSpPr>
        <p:spPr bwMode="auto">
          <a:xfrm>
            <a:off x="6544377" y="2708920"/>
            <a:ext cx="22040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fr-FR" altLang="fr-FR" sz="1200" i="1" dirty="0"/>
              <a:t>Extrait de : </a:t>
            </a:r>
          </a:p>
          <a:p>
            <a:pPr eaLnBrk="1" hangingPunct="1">
              <a:lnSpc>
                <a:spcPct val="100000"/>
              </a:lnSpc>
              <a:spcBef>
                <a:spcPct val="0"/>
              </a:spcBef>
              <a:buFontTx/>
              <a:buNone/>
            </a:pPr>
            <a:endParaRPr lang="fr-FR" altLang="fr-FR" sz="1200" b="1" i="1" dirty="0"/>
          </a:p>
          <a:p>
            <a:pPr eaLnBrk="1" hangingPunct="1">
              <a:lnSpc>
                <a:spcPct val="100000"/>
              </a:lnSpc>
              <a:spcBef>
                <a:spcPct val="0"/>
              </a:spcBef>
              <a:buFontTx/>
              <a:buNone/>
            </a:pPr>
            <a:r>
              <a:rPr lang="fr-FR" altLang="fr-FR" sz="1200" b="1" i="1" dirty="0"/>
              <a:t>Livre blanc « Comprendre et accompagner les changements de comportement » </a:t>
            </a:r>
          </a:p>
          <a:p>
            <a:pPr eaLnBrk="1" hangingPunct="1">
              <a:lnSpc>
                <a:spcPct val="100000"/>
              </a:lnSpc>
              <a:spcBef>
                <a:spcPct val="0"/>
              </a:spcBef>
              <a:buFontTx/>
              <a:buNone/>
            </a:pPr>
            <a:r>
              <a:rPr lang="fr-FR" altLang="fr-FR" sz="1200" b="1" i="1" dirty="0"/>
              <a:t>TNS Sofres - 2016</a:t>
            </a:r>
          </a:p>
        </p:txBody>
      </p:sp>
    </p:spTree>
    <p:extLst>
      <p:ext uri="{BB962C8B-B14F-4D97-AF65-F5344CB8AC3E}">
        <p14:creationId xmlns:p14="http://schemas.microsoft.com/office/powerpoint/2010/main" val="34794671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3C9AA9AB-B8DB-AF93-4250-0F03A2BD4650}"/>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18BF99D-BF62-BED5-527E-B6BFAC96CB73}"/>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72AE95B3-6A37-AF4B-F805-C0ACACAE205A}"/>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PROMOUVOIR LE CHANGEMENT DE COMPORTEMENT…</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4" name="Image 3">
            <a:extLst>
              <a:ext uri="{FF2B5EF4-FFF2-40B4-BE49-F238E27FC236}">
                <a16:creationId xmlns:a16="http://schemas.microsoft.com/office/drawing/2014/main" id="{8ABA46BD-E0F6-8BF4-3876-58BC75FE7CB2}"/>
              </a:ext>
            </a:extLst>
          </p:cNvPr>
          <p:cNvPicPr>
            <a:picLocks noChangeAspect="1"/>
          </p:cNvPicPr>
          <p:nvPr/>
        </p:nvPicPr>
        <p:blipFill rotWithShape="1">
          <a:blip r:embed="rId5">
            <a:extLst>
              <a:ext uri="{28A0092B-C50C-407E-A947-70E740481C1C}">
                <a14:useLocalDpi xmlns:a14="http://schemas.microsoft.com/office/drawing/2010/main" val="0"/>
              </a:ext>
            </a:extLst>
          </a:blip>
          <a:srcRect l="49232" t="24100" r="3144" b="16401"/>
          <a:stretch/>
        </p:blipFill>
        <p:spPr>
          <a:xfrm>
            <a:off x="735260" y="1420723"/>
            <a:ext cx="7673479" cy="5392653"/>
          </a:xfrm>
          <a:prstGeom prst="rect">
            <a:avLst/>
          </a:prstGeom>
        </p:spPr>
      </p:pic>
    </p:spTree>
    <p:extLst>
      <p:ext uri="{BB962C8B-B14F-4D97-AF65-F5344CB8AC3E}">
        <p14:creationId xmlns:p14="http://schemas.microsoft.com/office/powerpoint/2010/main" val="420033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9E33741F-D906-6B73-95AD-6DAC7312CBF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C63B9799-AF5A-92AC-9E6D-3D820A77EE67}"/>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E35B7047-E2A5-9032-6256-2AE54C5442CA}"/>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PROMOUVOIR LE CHANGEMENT DE COMPORTEMENT…</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5" name="Image 4">
            <a:extLst>
              <a:ext uri="{FF2B5EF4-FFF2-40B4-BE49-F238E27FC236}">
                <a16:creationId xmlns:a16="http://schemas.microsoft.com/office/drawing/2014/main" id="{FDB79083-1804-33A4-A1F6-DA22421995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5816" y="1323987"/>
            <a:ext cx="3672408" cy="5508613"/>
          </a:xfrm>
          <a:prstGeom prst="rect">
            <a:avLst/>
          </a:prstGeom>
        </p:spPr>
      </p:pic>
    </p:spTree>
    <p:extLst>
      <p:ext uri="{BB962C8B-B14F-4D97-AF65-F5344CB8AC3E}">
        <p14:creationId xmlns:p14="http://schemas.microsoft.com/office/powerpoint/2010/main" val="1235230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FFDE767C-A83A-54BE-E637-964699B6D1B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AC2FF66-2EB9-30BA-F45B-C51BBCA39B73}"/>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7886BE25-F0DC-D763-ADE1-65C06BCFC1B4}"/>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DEFINITION DES OBJECTIFS</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sp>
        <p:nvSpPr>
          <p:cNvPr id="4" name="Rectangle 3">
            <a:extLst>
              <a:ext uri="{FF2B5EF4-FFF2-40B4-BE49-F238E27FC236}">
                <a16:creationId xmlns:a16="http://schemas.microsoft.com/office/drawing/2014/main" id="{95D4F05F-BA78-FA0F-EA0C-8DD886959DF1}"/>
              </a:ext>
            </a:extLst>
          </p:cNvPr>
          <p:cNvSpPr txBox="1">
            <a:spLocks noChangeArrowheads="1"/>
          </p:cNvSpPr>
          <p:nvPr/>
        </p:nvSpPr>
        <p:spPr>
          <a:xfrm>
            <a:off x="496267" y="1699215"/>
            <a:ext cx="7772400" cy="4995862"/>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just" fontAlgn="auto">
              <a:lnSpc>
                <a:spcPct val="90000"/>
              </a:lnSpc>
              <a:spcAft>
                <a:spcPts val="0"/>
              </a:spcAft>
            </a:pPr>
            <a:r>
              <a:rPr lang="fr-FR" dirty="0">
                <a:latin typeface="Calibri" pitchFamily="34" charset="0"/>
              </a:rPr>
              <a:t>L’objectif se définit </a:t>
            </a:r>
            <a:r>
              <a:rPr lang="fr-FR" b="1" dirty="0">
                <a:latin typeface="Calibri" pitchFamily="34" charset="0"/>
              </a:rPr>
              <a:t>avec</a:t>
            </a:r>
            <a:r>
              <a:rPr lang="fr-FR" dirty="0">
                <a:latin typeface="Calibri" pitchFamily="34" charset="0"/>
              </a:rPr>
              <a:t> les partenaires d’action et la population concernée</a:t>
            </a:r>
          </a:p>
          <a:p>
            <a:pPr algn="just" fontAlgn="auto">
              <a:lnSpc>
                <a:spcPct val="90000"/>
              </a:lnSpc>
              <a:spcAft>
                <a:spcPts val="0"/>
              </a:spcAft>
              <a:buFont typeface="Wingdings" pitchFamily="2" charset="2"/>
              <a:buNone/>
            </a:pPr>
            <a:endParaRPr lang="fr-FR" dirty="0">
              <a:latin typeface="Calibri" pitchFamily="34" charset="0"/>
            </a:endParaRPr>
          </a:p>
          <a:p>
            <a:pPr algn="just" fontAlgn="auto">
              <a:lnSpc>
                <a:spcPct val="90000"/>
              </a:lnSpc>
              <a:spcAft>
                <a:spcPts val="0"/>
              </a:spcAft>
            </a:pPr>
            <a:r>
              <a:rPr lang="fr-FR" dirty="0">
                <a:latin typeface="Calibri" pitchFamily="34" charset="0"/>
              </a:rPr>
              <a:t>Il s’agit de savoir ce que l’on </a:t>
            </a:r>
            <a:r>
              <a:rPr lang="fr-FR" b="1" dirty="0">
                <a:latin typeface="Calibri" pitchFamily="34" charset="0"/>
              </a:rPr>
              <a:t>veut</a:t>
            </a:r>
            <a:r>
              <a:rPr lang="fr-FR" dirty="0">
                <a:latin typeface="Calibri" pitchFamily="34" charset="0"/>
              </a:rPr>
              <a:t> faire ,ce que l’on </a:t>
            </a:r>
            <a:r>
              <a:rPr lang="fr-FR" b="1" dirty="0">
                <a:latin typeface="Calibri" pitchFamily="34" charset="0"/>
              </a:rPr>
              <a:t>peut</a:t>
            </a:r>
            <a:r>
              <a:rPr lang="fr-FR" dirty="0">
                <a:latin typeface="Calibri" pitchFamily="34" charset="0"/>
              </a:rPr>
              <a:t> faire</a:t>
            </a:r>
          </a:p>
          <a:p>
            <a:pPr algn="just" fontAlgn="auto">
              <a:lnSpc>
                <a:spcPct val="90000"/>
              </a:lnSpc>
              <a:spcAft>
                <a:spcPts val="0"/>
              </a:spcAft>
              <a:buFont typeface="Wingdings" pitchFamily="2" charset="2"/>
              <a:buNone/>
            </a:pPr>
            <a:endParaRPr lang="fr-FR" dirty="0">
              <a:latin typeface="Calibri" pitchFamily="34" charset="0"/>
            </a:endParaRPr>
          </a:p>
          <a:p>
            <a:pPr algn="just" fontAlgn="auto">
              <a:lnSpc>
                <a:spcPct val="90000"/>
              </a:lnSpc>
              <a:spcAft>
                <a:spcPts val="0"/>
              </a:spcAft>
            </a:pPr>
            <a:r>
              <a:rPr lang="fr-FR" dirty="0">
                <a:latin typeface="Calibri" pitchFamily="34" charset="0"/>
              </a:rPr>
              <a:t>C’est le </a:t>
            </a:r>
            <a:r>
              <a:rPr lang="fr-FR" b="1" dirty="0">
                <a:latin typeface="Calibri" pitchFamily="34" charset="0"/>
              </a:rPr>
              <a:t>résultat </a:t>
            </a:r>
            <a:r>
              <a:rPr lang="fr-FR" dirty="0">
                <a:latin typeface="Calibri" pitchFamily="34" charset="0"/>
              </a:rPr>
              <a:t>auquel on veut aboutir</a:t>
            </a:r>
          </a:p>
          <a:p>
            <a:pPr algn="just" fontAlgn="auto">
              <a:lnSpc>
                <a:spcPct val="90000"/>
              </a:lnSpc>
              <a:spcAft>
                <a:spcPts val="0"/>
              </a:spcAft>
            </a:pPr>
            <a:endParaRPr lang="fr-FR" dirty="0">
              <a:latin typeface="Calibri" pitchFamily="34" charset="0"/>
            </a:endParaRPr>
          </a:p>
          <a:p>
            <a:pPr algn="just" fontAlgn="auto">
              <a:lnSpc>
                <a:spcPct val="90000"/>
              </a:lnSpc>
              <a:spcAft>
                <a:spcPts val="0"/>
              </a:spcAft>
            </a:pPr>
            <a:r>
              <a:rPr lang="fr-FR" dirty="0">
                <a:latin typeface="Calibri" pitchFamily="34" charset="0"/>
              </a:rPr>
              <a:t>L’objectif doit se rapporter :</a:t>
            </a:r>
          </a:p>
          <a:p>
            <a:pPr algn="just" fontAlgn="auto">
              <a:lnSpc>
                <a:spcPct val="90000"/>
              </a:lnSpc>
              <a:spcAft>
                <a:spcPts val="0"/>
              </a:spcAft>
              <a:buFontTx/>
              <a:buChar char="-"/>
            </a:pPr>
            <a:r>
              <a:rPr lang="fr-FR" b="1" dirty="0">
                <a:latin typeface="Calibri" pitchFamily="34" charset="0"/>
              </a:rPr>
              <a:t>au problème de santé à traiter</a:t>
            </a:r>
          </a:p>
          <a:p>
            <a:pPr algn="just" fontAlgn="auto">
              <a:lnSpc>
                <a:spcPct val="90000"/>
              </a:lnSpc>
              <a:spcAft>
                <a:spcPts val="0"/>
              </a:spcAft>
              <a:buFontTx/>
              <a:buChar char="-"/>
            </a:pPr>
            <a:r>
              <a:rPr lang="fr-FR" b="1" dirty="0">
                <a:latin typeface="Calibri" pitchFamily="34" charset="0"/>
              </a:rPr>
              <a:t>à la population concernée</a:t>
            </a:r>
          </a:p>
          <a:p>
            <a:pPr fontAlgn="auto">
              <a:lnSpc>
                <a:spcPct val="90000"/>
              </a:lnSpc>
              <a:spcAft>
                <a:spcPts val="0"/>
              </a:spcAft>
            </a:pPr>
            <a:endParaRPr lang="fr-FR" b="1" dirty="0">
              <a:latin typeface="Calibri" pitchFamily="34" charset="0"/>
            </a:endParaRPr>
          </a:p>
        </p:txBody>
      </p:sp>
      <p:pic>
        <p:nvPicPr>
          <p:cNvPr id="7" name="Image 6">
            <a:extLst>
              <a:ext uri="{FF2B5EF4-FFF2-40B4-BE49-F238E27FC236}">
                <a16:creationId xmlns:a16="http://schemas.microsoft.com/office/drawing/2014/main" id="{41F514D2-1DF5-ACFF-78DD-FD8D28E338D0}"/>
              </a:ext>
            </a:extLst>
          </p:cNvPr>
          <p:cNvPicPr>
            <a:picLocks noChangeAspect="1"/>
          </p:cNvPicPr>
          <p:nvPr/>
        </p:nvPicPr>
        <p:blipFill>
          <a:blip r:embed="rId5"/>
          <a:stretch>
            <a:fillRect/>
          </a:stretch>
        </p:blipFill>
        <p:spPr>
          <a:xfrm>
            <a:off x="6421509" y="3933056"/>
            <a:ext cx="2205300" cy="1872208"/>
          </a:xfrm>
          <a:prstGeom prst="rect">
            <a:avLst/>
          </a:prstGeom>
        </p:spPr>
      </p:pic>
    </p:spTree>
    <p:extLst>
      <p:ext uri="{BB962C8B-B14F-4D97-AF65-F5344CB8AC3E}">
        <p14:creationId xmlns:p14="http://schemas.microsoft.com/office/powerpoint/2010/main" val="14625242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D7D9C30E-49AD-E57E-D528-3B0FEFE4BA7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06C907F1-F537-BC2C-C468-060151E0199B}"/>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69D600EB-E4C8-5BDB-819D-97AD492AA173}"/>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DEFINITION DES OBJECTIFS</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5" name="Image 4">
            <a:extLst>
              <a:ext uri="{FF2B5EF4-FFF2-40B4-BE49-F238E27FC236}">
                <a16:creationId xmlns:a16="http://schemas.microsoft.com/office/drawing/2014/main" id="{587876D0-95FA-4BFC-239E-81A71741D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6886" y="1418404"/>
            <a:ext cx="5830228" cy="2789152"/>
          </a:xfrm>
          <a:prstGeom prst="rect">
            <a:avLst/>
          </a:prstGeom>
        </p:spPr>
      </p:pic>
      <p:sp>
        <p:nvSpPr>
          <p:cNvPr id="6" name="Rectangle 3">
            <a:extLst>
              <a:ext uri="{FF2B5EF4-FFF2-40B4-BE49-F238E27FC236}">
                <a16:creationId xmlns:a16="http://schemas.microsoft.com/office/drawing/2014/main" id="{E614AB3B-63A4-898B-569C-29353602C795}"/>
              </a:ext>
            </a:extLst>
          </p:cNvPr>
          <p:cNvSpPr txBox="1">
            <a:spLocks noChangeArrowheads="1"/>
          </p:cNvSpPr>
          <p:nvPr/>
        </p:nvSpPr>
        <p:spPr>
          <a:xfrm>
            <a:off x="251458" y="4349502"/>
            <a:ext cx="8641084" cy="2508498"/>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just" defTabSz="914400" fontAlgn="auto">
              <a:spcAft>
                <a:spcPts val="0"/>
              </a:spcAft>
              <a:buFont typeface="Garamond" panose="02020404030301010803" pitchFamily="18" charset="0"/>
              <a:buNone/>
            </a:pPr>
            <a:r>
              <a:rPr lang="fr-FR" altLang="fr-FR" sz="2000" b="1" dirty="0">
                <a:solidFill>
                  <a:schemeClr val="accent6">
                    <a:lumMod val="50000"/>
                  </a:schemeClr>
                </a:solidFill>
                <a:latin typeface="Calibri" panose="020F0502020204030204" pitchFamily="34" charset="0"/>
                <a:cs typeface="Calibri" panose="020F0502020204030204" pitchFamily="34" charset="0"/>
              </a:rPr>
              <a:t>*S… </a:t>
            </a:r>
            <a:r>
              <a:rPr lang="fr-FR" altLang="fr-FR" sz="2000" dirty="0">
                <a:latin typeface="Calibri" panose="020F0502020204030204" pitchFamily="34" charset="0"/>
                <a:cs typeface="Calibri" panose="020F0502020204030204" pitchFamily="34" charset="0"/>
              </a:rPr>
              <a:t>pour</a:t>
            </a:r>
            <a:r>
              <a:rPr lang="fr-FR" altLang="fr-FR" sz="2000" dirty="0">
                <a:solidFill>
                  <a:schemeClr val="accent6">
                    <a:lumMod val="50000"/>
                  </a:schemeClr>
                </a:solidFill>
                <a:latin typeface="Calibri" panose="020F0502020204030204" pitchFamily="34" charset="0"/>
                <a:cs typeface="Calibri" panose="020F0502020204030204" pitchFamily="34" charset="0"/>
              </a:rPr>
              <a:t> </a:t>
            </a:r>
            <a:r>
              <a:rPr lang="fr-FR" altLang="fr-FR" sz="2000" b="1" dirty="0">
                <a:solidFill>
                  <a:schemeClr val="accent6">
                    <a:lumMod val="50000"/>
                  </a:schemeClr>
                </a:solidFill>
                <a:latin typeface="Calibri" panose="020F0502020204030204" pitchFamily="34" charset="0"/>
                <a:cs typeface="Calibri" panose="020F0502020204030204" pitchFamily="34" charset="0"/>
              </a:rPr>
              <a:t>SPÉCIFIQUE</a:t>
            </a:r>
            <a:r>
              <a:rPr lang="fr-FR" altLang="fr-FR" sz="2000" dirty="0">
                <a:latin typeface="Calibri" panose="020F0502020204030204" pitchFamily="34" charset="0"/>
                <a:cs typeface="Calibri" panose="020F0502020204030204" pitchFamily="34" charset="0"/>
              </a:rPr>
              <a:t>, il précise ce qui doit changer.</a:t>
            </a:r>
          </a:p>
          <a:p>
            <a:pPr algn="just" defTabSz="914400" fontAlgn="auto">
              <a:spcAft>
                <a:spcPts val="0"/>
              </a:spcAft>
              <a:buFont typeface="Garamond" panose="02020404030301010803" pitchFamily="18" charset="0"/>
              <a:buNone/>
            </a:pPr>
            <a:r>
              <a:rPr lang="fr-FR" altLang="fr-FR" sz="2000" b="1" dirty="0">
                <a:solidFill>
                  <a:srgbClr val="00B050"/>
                </a:solidFill>
                <a:latin typeface="Calibri" panose="020F0502020204030204" pitchFamily="34" charset="0"/>
                <a:cs typeface="Calibri" panose="020F0502020204030204" pitchFamily="34" charset="0"/>
              </a:rPr>
              <a:t>*M… </a:t>
            </a:r>
            <a:r>
              <a:rPr lang="fr-FR" altLang="fr-FR" sz="2000" dirty="0">
                <a:latin typeface="Calibri" panose="020F0502020204030204" pitchFamily="34" charset="0"/>
                <a:cs typeface="Calibri" panose="020F0502020204030204" pitchFamily="34" charset="0"/>
              </a:rPr>
              <a:t>pour </a:t>
            </a:r>
            <a:r>
              <a:rPr lang="fr-FR" altLang="fr-FR" sz="2000" b="1" dirty="0">
                <a:solidFill>
                  <a:srgbClr val="00B050"/>
                </a:solidFill>
                <a:latin typeface="Calibri" panose="020F0502020204030204" pitchFamily="34" charset="0"/>
                <a:cs typeface="Calibri" panose="020F0502020204030204" pitchFamily="34" charset="0"/>
              </a:rPr>
              <a:t>MESURABLE</a:t>
            </a:r>
            <a:r>
              <a:rPr lang="fr-FR" altLang="fr-FR" sz="2000" dirty="0">
                <a:latin typeface="Calibri" panose="020F0502020204030204" pitchFamily="34" charset="0"/>
                <a:cs typeface="Calibri" panose="020F0502020204030204" pitchFamily="34" charset="0"/>
              </a:rPr>
              <a:t>, il sera possible de juger objectivement de l’atteinte des résultats.</a:t>
            </a:r>
          </a:p>
          <a:p>
            <a:pPr algn="just" defTabSz="914400" fontAlgn="auto">
              <a:spcAft>
                <a:spcPts val="0"/>
              </a:spcAft>
              <a:buFont typeface="Garamond" panose="02020404030301010803" pitchFamily="18" charset="0"/>
              <a:buNone/>
            </a:pPr>
            <a:r>
              <a:rPr lang="fr-FR" altLang="fr-FR" sz="2000" b="1" dirty="0">
                <a:solidFill>
                  <a:srgbClr val="7030A0"/>
                </a:solidFill>
                <a:latin typeface="Calibri" panose="020F0502020204030204" pitchFamily="34" charset="0"/>
                <a:cs typeface="Calibri" panose="020F0502020204030204" pitchFamily="34" charset="0"/>
              </a:rPr>
              <a:t>*A… </a:t>
            </a:r>
            <a:r>
              <a:rPr lang="fr-FR" altLang="fr-FR" sz="2000" dirty="0">
                <a:latin typeface="Calibri" panose="020F0502020204030204" pitchFamily="34" charset="0"/>
                <a:cs typeface="Calibri" panose="020F0502020204030204" pitchFamily="34" charset="0"/>
              </a:rPr>
              <a:t>pour </a:t>
            </a:r>
            <a:r>
              <a:rPr lang="fr-FR" altLang="fr-FR" sz="2000" b="1" dirty="0">
                <a:solidFill>
                  <a:srgbClr val="7030A0"/>
                </a:solidFill>
                <a:latin typeface="Calibri" panose="020F0502020204030204" pitchFamily="34" charset="0"/>
                <a:cs typeface="Calibri" panose="020F0502020204030204" pitchFamily="34" charset="0"/>
              </a:rPr>
              <a:t>AMBITIEUX </a:t>
            </a:r>
            <a:r>
              <a:rPr lang="fr-FR" altLang="fr-FR" sz="2000" dirty="0">
                <a:latin typeface="Calibri" panose="020F0502020204030204" pitchFamily="34" charset="0"/>
                <a:cs typeface="Calibri" panose="020F0502020204030204" pitchFamily="34" charset="0"/>
              </a:rPr>
              <a:t>et </a:t>
            </a:r>
            <a:r>
              <a:rPr lang="fr-FR" altLang="fr-FR" sz="2000" b="1" dirty="0">
                <a:solidFill>
                  <a:srgbClr val="7030A0"/>
                </a:solidFill>
                <a:latin typeface="Calibri" panose="020F0502020204030204" pitchFamily="34" charset="0"/>
                <a:cs typeface="Calibri" panose="020F0502020204030204" pitchFamily="34" charset="0"/>
              </a:rPr>
              <a:t>ATTEIGNABLE</a:t>
            </a:r>
            <a:r>
              <a:rPr lang="fr-FR" altLang="fr-FR" sz="2000" dirty="0">
                <a:latin typeface="Calibri" panose="020F0502020204030204" pitchFamily="34" charset="0"/>
                <a:cs typeface="Calibri" panose="020F0502020204030204" pitchFamily="34" charset="0"/>
              </a:rPr>
              <a:t>, il doit supposer un effort accessible.</a:t>
            </a:r>
          </a:p>
          <a:p>
            <a:pPr algn="just" defTabSz="914400" fontAlgn="auto">
              <a:spcAft>
                <a:spcPts val="0"/>
              </a:spcAft>
              <a:buFont typeface="Garamond" panose="02020404030301010803" pitchFamily="18" charset="0"/>
              <a:buNone/>
            </a:pPr>
            <a:r>
              <a:rPr lang="fr-FR" altLang="fr-FR" sz="2000" b="1" dirty="0">
                <a:solidFill>
                  <a:srgbClr val="FFC000"/>
                </a:solidFill>
                <a:latin typeface="Calibri" panose="020F0502020204030204" pitchFamily="34" charset="0"/>
                <a:cs typeface="Calibri" panose="020F0502020204030204" pitchFamily="34" charset="0"/>
              </a:rPr>
              <a:t>*R… </a:t>
            </a:r>
            <a:r>
              <a:rPr lang="fr-FR" altLang="fr-FR" sz="2000" dirty="0">
                <a:latin typeface="Calibri" panose="020F0502020204030204" pitchFamily="34" charset="0"/>
                <a:cs typeface="Calibri" panose="020F0502020204030204" pitchFamily="34" charset="0"/>
              </a:rPr>
              <a:t>pour </a:t>
            </a:r>
            <a:r>
              <a:rPr lang="fr-FR" altLang="fr-FR" sz="2000" b="1" dirty="0">
                <a:solidFill>
                  <a:srgbClr val="FFC000"/>
                </a:solidFill>
                <a:latin typeface="Calibri" panose="020F0502020204030204" pitchFamily="34" charset="0"/>
                <a:cs typeface="Calibri" panose="020F0502020204030204" pitchFamily="34" charset="0"/>
              </a:rPr>
              <a:t>REALISTE</a:t>
            </a:r>
            <a:r>
              <a:rPr lang="fr-FR" altLang="fr-FR" sz="2000" dirty="0">
                <a:latin typeface="Calibri" panose="020F0502020204030204" pitchFamily="34" charset="0"/>
                <a:cs typeface="Calibri" panose="020F0502020204030204" pitchFamily="34" charset="0"/>
              </a:rPr>
              <a:t>, il doit être conforme aux moyens disponibles.</a:t>
            </a:r>
          </a:p>
          <a:p>
            <a:pPr algn="just" defTabSz="914400" fontAlgn="auto">
              <a:spcAft>
                <a:spcPts val="0"/>
              </a:spcAft>
              <a:buFont typeface="Garamond" panose="02020404030301010803" pitchFamily="18" charset="0"/>
              <a:buNone/>
            </a:pPr>
            <a:r>
              <a:rPr lang="fr-FR" altLang="fr-FR" sz="2000" b="1" dirty="0">
                <a:solidFill>
                  <a:srgbClr val="C00000"/>
                </a:solidFill>
                <a:latin typeface="Calibri" panose="020F0502020204030204" pitchFamily="34" charset="0"/>
                <a:cs typeface="Calibri" panose="020F0502020204030204" pitchFamily="34" charset="0"/>
              </a:rPr>
              <a:t>*T… </a:t>
            </a:r>
            <a:r>
              <a:rPr lang="fr-FR" altLang="fr-FR" sz="2000" dirty="0">
                <a:latin typeface="Calibri" panose="020F0502020204030204" pitchFamily="34" charset="0"/>
                <a:cs typeface="Calibri" panose="020F0502020204030204" pitchFamily="34" charset="0"/>
              </a:rPr>
              <a:t>pour </a:t>
            </a:r>
            <a:r>
              <a:rPr lang="fr-FR" altLang="fr-FR" sz="2000" b="1" dirty="0">
                <a:solidFill>
                  <a:srgbClr val="C00000"/>
                </a:solidFill>
                <a:latin typeface="Calibri" panose="020F0502020204030204" pitchFamily="34" charset="0"/>
                <a:cs typeface="Calibri" panose="020F0502020204030204" pitchFamily="34" charset="0"/>
              </a:rPr>
              <a:t>TEMPOREL</a:t>
            </a:r>
            <a:r>
              <a:rPr lang="fr-FR" altLang="fr-FR" sz="2000" dirty="0">
                <a:latin typeface="Calibri" panose="020F0502020204030204" pitchFamily="34" charset="0"/>
                <a:cs typeface="Calibri" panose="020F0502020204030204" pitchFamily="34" charset="0"/>
              </a:rPr>
              <a:t>, il doit être situé dans le temps.</a:t>
            </a:r>
          </a:p>
        </p:txBody>
      </p:sp>
    </p:spTree>
    <p:extLst>
      <p:ext uri="{BB962C8B-B14F-4D97-AF65-F5344CB8AC3E}">
        <p14:creationId xmlns:p14="http://schemas.microsoft.com/office/powerpoint/2010/main" val="682111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8000" b="84000"/>
          </a:stretch>
        </a:blipFill>
        <a:effectLst/>
      </p:bgPr>
    </p:bg>
    <p:spTree>
      <p:nvGrpSpPr>
        <p:cNvPr id="1" name="">
          <a:extLst>
            <a:ext uri="{FF2B5EF4-FFF2-40B4-BE49-F238E27FC236}">
              <a16:creationId xmlns:a16="http://schemas.microsoft.com/office/drawing/2014/main" id="{DDCD7520-5F8E-725A-43EF-39DFEC3679B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62B22057-7AC3-C186-EB02-6112197BF984}"/>
              </a:ext>
            </a:extLst>
          </p:cNvPr>
          <p:cNvPicPr>
            <a:picLocks noChangeAspect="1"/>
          </p:cNvPicPr>
          <p:nvPr/>
        </p:nvPicPr>
        <p:blipFill>
          <a:blip r:embed="rId3"/>
          <a:stretch>
            <a:fillRect/>
          </a:stretch>
        </p:blipFill>
        <p:spPr>
          <a:xfrm>
            <a:off x="18458" y="11561"/>
            <a:ext cx="1285875" cy="857250"/>
          </a:xfrm>
          <a:prstGeom prst="rect">
            <a:avLst/>
          </a:prstGeom>
        </p:spPr>
      </p:pic>
      <p:sp>
        <p:nvSpPr>
          <p:cNvPr id="9" name="Espace réservé du texte 1">
            <a:extLst>
              <a:ext uri="{FF2B5EF4-FFF2-40B4-BE49-F238E27FC236}">
                <a16:creationId xmlns:a16="http://schemas.microsoft.com/office/drawing/2014/main" id="{085ED9CF-873D-076B-65BA-C78C07634A06}"/>
              </a:ext>
            </a:extLst>
          </p:cNvPr>
          <p:cNvSpPr txBox="1">
            <a:spLocks/>
          </p:cNvSpPr>
          <p:nvPr/>
        </p:nvSpPr>
        <p:spPr bwMode="auto">
          <a:xfrm>
            <a:off x="899653" y="1372729"/>
            <a:ext cx="7344697"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NOS ACTIVITES – NOS MISSIONS</a:t>
            </a:r>
          </a:p>
        </p:txBody>
      </p:sp>
      <p:sp>
        <p:nvSpPr>
          <p:cNvPr id="15" name="ZoneTexte 14">
            <a:extLst>
              <a:ext uri="{FF2B5EF4-FFF2-40B4-BE49-F238E27FC236}">
                <a16:creationId xmlns:a16="http://schemas.microsoft.com/office/drawing/2014/main" id="{5A7F0665-BA3A-AD1D-ABBB-070E926D373E}"/>
              </a:ext>
            </a:extLst>
          </p:cNvPr>
          <p:cNvSpPr txBox="1"/>
          <p:nvPr/>
        </p:nvSpPr>
        <p:spPr>
          <a:xfrm>
            <a:off x="1681317" y="2053734"/>
            <a:ext cx="6152043" cy="646331"/>
          </a:xfrm>
          <a:prstGeom prst="rect">
            <a:avLst/>
          </a:prstGeom>
          <a:noFill/>
        </p:spPr>
        <p:txBody>
          <a:bodyPr wrap="square">
            <a:spAutoFit/>
          </a:bodyPr>
          <a:lstStyle/>
          <a:p>
            <a:pPr algn="ctr" fontAlgn="auto">
              <a:spcBef>
                <a:spcPct val="20000"/>
              </a:spcBef>
              <a:spcAft>
                <a:spcPts val="0"/>
              </a:spcAft>
              <a:buClr>
                <a:srgbClr val="D16349"/>
              </a:buClr>
              <a:buSzPct val="85000"/>
              <a:defRPr/>
            </a:pPr>
            <a:r>
              <a:rPr lang="fr-FR" sz="3600" b="1" cap="all" spc="250" dirty="0">
                <a:solidFill>
                  <a:srgbClr val="002060"/>
                </a:solidFill>
                <a:effectLst>
                  <a:outerShdw blurRad="38100" dist="38100" dir="2700000" algn="tl">
                    <a:srgbClr val="000000">
                      <a:alpha val="43137"/>
                    </a:srgbClr>
                  </a:outerShdw>
                </a:effectLst>
                <a:latin typeface="Georgia"/>
                <a:cs typeface="Arial"/>
                <a:sym typeface="Arial"/>
              </a:rPr>
              <a:t>ACCOMPAGNEMENT</a:t>
            </a:r>
          </a:p>
        </p:txBody>
      </p:sp>
      <p:pic>
        <p:nvPicPr>
          <p:cNvPr id="6" name="Image 5">
            <a:extLst>
              <a:ext uri="{FF2B5EF4-FFF2-40B4-BE49-F238E27FC236}">
                <a16:creationId xmlns:a16="http://schemas.microsoft.com/office/drawing/2014/main" id="{84DEEB67-23F3-92E5-265B-D2574294DF50}"/>
              </a:ext>
            </a:extLst>
          </p:cNvPr>
          <p:cNvPicPr>
            <a:picLocks noChangeAspect="1"/>
          </p:cNvPicPr>
          <p:nvPr/>
        </p:nvPicPr>
        <p:blipFill>
          <a:blip r:embed="rId4"/>
          <a:stretch>
            <a:fillRect/>
          </a:stretch>
        </p:blipFill>
        <p:spPr>
          <a:xfrm>
            <a:off x="386701" y="2819914"/>
            <a:ext cx="2984686" cy="2990668"/>
          </a:xfrm>
          <a:prstGeom prst="rect">
            <a:avLst/>
          </a:prstGeom>
        </p:spPr>
      </p:pic>
      <p:pic>
        <p:nvPicPr>
          <p:cNvPr id="7" name="Image 6">
            <a:hlinkClick r:id="rId5"/>
            <a:extLst>
              <a:ext uri="{FF2B5EF4-FFF2-40B4-BE49-F238E27FC236}">
                <a16:creationId xmlns:a16="http://schemas.microsoft.com/office/drawing/2014/main" id="{36F867EC-9B34-0A2B-7570-4369223EB766}"/>
              </a:ext>
            </a:extLst>
          </p:cNvPr>
          <p:cNvPicPr>
            <a:picLocks noChangeAspect="1"/>
          </p:cNvPicPr>
          <p:nvPr/>
        </p:nvPicPr>
        <p:blipFill>
          <a:blip r:embed="rId6"/>
          <a:stretch>
            <a:fillRect/>
          </a:stretch>
        </p:blipFill>
        <p:spPr>
          <a:xfrm rot="251512">
            <a:off x="6040878" y="3280195"/>
            <a:ext cx="2043150" cy="1451341"/>
          </a:xfrm>
          <a:prstGeom prst="rect">
            <a:avLst/>
          </a:prstGeom>
        </p:spPr>
      </p:pic>
    </p:spTree>
    <p:extLst>
      <p:ext uri="{BB962C8B-B14F-4D97-AF65-F5344CB8AC3E}">
        <p14:creationId xmlns:p14="http://schemas.microsoft.com/office/powerpoint/2010/main" val="15474077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1653B8EE-3F2D-CFEB-544F-7495F84B9E5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941BBA2-6E38-AC35-0C1B-1AE3F6B35077}"/>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D43AE5D2-86F4-441D-0D7E-86A2BD54AE56}"/>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4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DEFINITION DES OBJECTIFS</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4" name="Image 3">
            <a:extLst>
              <a:ext uri="{FF2B5EF4-FFF2-40B4-BE49-F238E27FC236}">
                <a16:creationId xmlns:a16="http://schemas.microsoft.com/office/drawing/2014/main" id="{D368F2B9-B527-00FA-B0C2-F27DB941B94E}"/>
              </a:ext>
            </a:extLst>
          </p:cNvPr>
          <p:cNvPicPr>
            <a:picLocks noChangeAspect="1"/>
          </p:cNvPicPr>
          <p:nvPr/>
        </p:nvPicPr>
        <p:blipFill rotWithShape="1">
          <a:blip r:embed="rId5">
            <a:extLst>
              <a:ext uri="{28A0092B-C50C-407E-A947-70E740481C1C}">
                <a14:useLocalDpi xmlns:a14="http://schemas.microsoft.com/office/drawing/2010/main" val="0"/>
              </a:ext>
            </a:extLst>
          </a:blip>
          <a:srcRect l="38187" t="38799" r="15350" b="12901"/>
          <a:stretch/>
        </p:blipFill>
        <p:spPr>
          <a:xfrm>
            <a:off x="599700" y="1714500"/>
            <a:ext cx="7944599" cy="4645570"/>
          </a:xfrm>
          <a:prstGeom prst="rect">
            <a:avLst/>
          </a:prstGeom>
        </p:spPr>
      </p:pic>
    </p:spTree>
    <p:extLst>
      <p:ext uri="{BB962C8B-B14F-4D97-AF65-F5344CB8AC3E}">
        <p14:creationId xmlns:p14="http://schemas.microsoft.com/office/powerpoint/2010/main" val="1140891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EDFF1D99-C08E-325F-C7FC-779645E8797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6DCFD618-268E-E548-5322-80C9ECC7400B}"/>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A96FABD2-64DB-144D-4094-1B5764778492}"/>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OBJECTIF GENERAL</a:t>
            </a: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sp>
        <p:nvSpPr>
          <p:cNvPr id="5" name="Rectangle 3">
            <a:extLst>
              <a:ext uri="{FF2B5EF4-FFF2-40B4-BE49-F238E27FC236}">
                <a16:creationId xmlns:a16="http://schemas.microsoft.com/office/drawing/2014/main" id="{A3078896-C1F3-A71D-7C3E-D304B71C4F5F}"/>
              </a:ext>
            </a:extLst>
          </p:cNvPr>
          <p:cNvSpPr txBox="1">
            <a:spLocks noChangeArrowheads="1"/>
          </p:cNvSpPr>
          <p:nvPr/>
        </p:nvSpPr>
        <p:spPr>
          <a:xfrm>
            <a:off x="468313" y="1916113"/>
            <a:ext cx="8208143" cy="475297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just" fontAlgn="auto">
              <a:spcAft>
                <a:spcPts val="600"/>
              </a:spcAft>
            </a:pPr>
            <a:r>
              <a:rPr lang="fr-FR" dirty="0">
                <a:latin typeface="Calibri" pitchFamily="34" charset="0"/>
              </a:rPr>
              <a:t>L’objectif général d’un projet précise le changement de situation attendu au terme de l’action et le délai fixé pour l’atteindre </a:t>
            </a:r>
          </a:p>
          <a:p>
            <a:pPr algn="just" fontAlgn="auto">
              <a:spcAft>
                <a:spcPts val="600"/>
              </a:spcAft>
              <a:buFont typeface="Wingdings" pitchFamily="2" charset="2"/>
              <a:buNone/>
            </a:pPr>
            <a:endParaRPr lang="fr-FR" dirty="0">
              <a:latin typeface="Calibri" pitchFamily="34" charset="0"/>
            </a:endParaRPr>
          </a:p>
          <a:p>
            <a:pPr algn="just" fontAlgn="auto">
              <a:spcAft>
                <a:spcPts val="600"/>
              </a:spcAft>
            </a:pPr>
            <a:r>
              <a:rPr lang="fr-FR" b="1" dirty="0">
                <a:latin typeface="Calibri" pitchFamily="34" charset="0"/>
              </a:rPr>
              <a:t>C’est le résultat que l’on souhaite obtenir sur le problème prioritaire</a:t>
            </a:r>
            <a:r>
              <a:rPr lang="fr-FR" i="1" dirty="0">
                <a:latin typeface="Calibri" pitchFamily="34" charset="0"/>
              </a:rPr>
              <a:t> ("diminuer"</a:t>
            </a:r>
            <a:r>
              <a:rPr lang="fr-FR" dirty="0">
                <a:latin typeface="Calibri" pitchFamily="34" charset="0"/>
              </a:rPr>
              <a:t>, </a:t>
            </a:r>
            <a:r>
              <a:rPr lang="fr-FR" i="1" dirty="0">
                <a:latin typeface="Calibri" pitchFamily="34" charset="0"/>
              </a:rPr>
              <a:t>"stabiliser"</a:t>
            </a:r>
            <a:r>
              <a:rPr lang="fr-FR" dirty="0">
                <a:latin typeface="Calibri" pitchFamily="34" charset="0"/>
              </a:rPr>
              <a:t>…)</a:t>
            </a:r>
          </a:p>
          <a:p>
            <a:pPr marL="0" indent="0" fontAlgn="auto">
              <a:spcAft>
                <a:spcPts val="600"/>
              </a:spcAft>
              <a:buNone/>
            </a:pPr>
            <a:endParaRPr lang="fr-FR" dirty="0">
              <a:latin typeface="Calibri" pitchFamily="34" charset="0"/>
            </a:endParaRPr>
          </a:p>
          <a:p>
            <a:pPr algn="ctr" fontAlgn="auto">
              <a:spcBef>
                <a:spcPct val="0"/>
              </a:spcBef>
              <a:spcAft>
                <a:spcPts val="0"/>
              </a:spcAft>
              <a:buClr>
                <a:schemeClr val="bg1"/>
              </a:buClr>
              <a:buFont typeface="Wingdings" pitchFamily="2" charset="2"/>
              <a:buNone/>
            </a:pPr>
            <a:r>
              <a:rPr lang="fr-FR" b="1" dirty="0">
                <a:solidFill>
                  <a:srgbClr val="FF0000"/>
                </a:solidFill>
                <a:latin typeface="Calibri" pitchFamily="34" charset="0"/>
              </a:rPr>
              <a:t>Quelle amélioration envisageons-nous pour la population ciblée à long terme ou à moyen terme ?</a:t>
            </a:r>
          </a:p>
        </p:txBody>
      </p:sp>
    </p:spTree>
    <p:extLst>
      <p:ext uri="{BB962C8B-B14F-4D97-AF65-F5344CB8AC3E}">
        <p14:creationId xmlns:p14="http://schemas.microsoft.com/office/powerpoint/2010/main" val="11842588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C3C968E0-5808-A284-35F6-800C492EDBB1}"/>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55A9D3C3-9E96-779C-8659-E4FF3F59F09D}"/>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5DC07873-63F0-BF9B-FFE1-3B8203974AB6}"/>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Objectifs spécifiques</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sp>
        <p:nvSpPr>
          <p:cNvPr id="4" name="Rectangle 3">
            <a:extLst>
              <a:ext uri="{FF2B5EF4-FFF2-40B4-BE49-F238E27FC236}">
                <a16:creationId xmlns:a16="http://schemas.microsoft.com/office/drawing/2014/main" id="{7A9C44D4-7F61-C36D-8139-4D7378D464F2}"/>
              </a:ext>
            </a:extLst>
          </p:cNvPr>
          <p:cNvSpPr txBox="1">
            <a:spLocks noChangeArrowheads="1"/>
          </p:cNvSpPr>
          <p:nvPr/>
        </p:nvSpPr>
        <p:spPr>
          <a:xfrm>
            <a:off x="468313" y="1773238"/>
            <a:ext cx="8305800" cy="4602162"/>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74320" indent="-274320" algn="just" fontAlgn="auto">
              <a:lnSpc>
                <a:spcPct val="80000"/>
              </a:lnSpc>
              <a:spcAft>
                <a:spcPts val="0"/>
              </a:spcAft>
              <a:buFont typeface="Wingdings" pitchFamily="2" charset="2"/>
              <a:buNone/>
              <a:defRPr/>
            </a:pPr>
            <a:r>
              <a:rPr lang="fr-FR" sz="2000" dirty="0">
                <a:latin typeface="Calibri" pitchFamily="34" charset="0"/>
              </a:rPr>
              <a:t>Plus nombreux, ils correspondent aux initiatives et dispositions permettant d’atteindre l’objectif général.</a:t>
            </a:r>
          </a:p>
          <a:p>
            <a:pPr marL="274320" indent="-274320" algn="just" fontAlgn="auto">
              <a:lnSpc>
                <a:spcPct val="80000"/>
              </a:lnSpc>
              <a:spcAft>
                <a:spcPts val="0"/>
              </a:spcAft>
              <a:buFont typeface="Wingdings" pitchFamily="2" charset="2"/>
              <a:buNone/>
              <a:defRPr/>
            </a:pPr>
            <a:endParaRPr lang="fr-FR" sz="2000" dirty="0">
              <a:latin typeface="Calibri" pitchFamily="34" charset="0"/>
            </a:endParaRPr>
          </a:p>
          <a:p>
            <a:pPr marL="0" indent="0" algn="just" fontAlgn="auto">
              <a:lnSpc>
                <a:spcPct val="80000"/>
              </a:lnSpc>
              <a:spcAft>
                <a:spcPts val="0"/>
              </a:spcAft>
              <a:buClr>
                <a:schemeClr val="tx2">
                  <a:lumMod val="75000"/>
                  <a:lumOff val="25000"/>
                </a:schemeClr>
              </a:buClr>
              <a:buNone/>
              <a:defRPr/>
            </a:pPr>
            <a:r>
              <a:rPr lang="fr-FR" sz="2000" b="1" dirty="0">
                <a:solidFill>
                  <a:srgbClr val="009900"/>
                </a:solidFill>
                <a:latin typeface="Calibri" pitchFamily="34" charset="0"/>
              </a:rPr>
              <a:t>Ils peuvent être d’ordre éducatif pour le public concerné</a:t>
            </a:r>
            <a:r>
              <a:rPr lang="fr-FR" sz="2000" dirty="0">
                <a:solidFill>
                  <a:srgbClr val="009900"/>
                </a:solidFill>
                <a:latin typeface="Calibri" pitchFamily="34" charset="0"/>
              </a:rPr>
              <a:t> </a:t>
            </a:r>
            <a:r>
              <a:rPr lang="fr-FR" sz="2000" b="1" dirty="0">
                <a:solidFill>
                  <a:srgbClr val="009900"/>
                </a:solidFill>
                <a:latin typeface="Calibri" pitchFamily="34" charset="0"/>
              </a:rPr>
              <a:t>:</a:t>
            </a:r>
          </a:p>
          <a:p>
            <a:pPr marL="640080" lvl="1" indent="-274320" algn="just" fontAlgn="auto">
              <a:lnSpc>
                <a:spcPct val="80000"/>
              </a:lnSpc>
              <a:spcBef>
                <a:spcPts val="500"/>
              </a:spcBef>
              <a:spcAft>
                <a:spcPts val="0"/>
              </a:spcAft>
              <a:buFont typeface="Wingdings 2"/>
              <a:buChar char=""/>
              <a:defRPr/>
            </a:pPr>
            <a:r>
              <a:rPr lang="fr-FR" sz="2000" dirty="0">
                <a:latin typeface="Calibri" pitchFamily="34" charset="0"/>
              </a:rPr>
              <a:t>Les connaissances à acquérir </a:t>
            </a:r>
            <a:r>
              <a:rPr lang="fr-FR" sz="2000" dirty="0">
                <a:solidFill>
                  <a:schemeClr val="hlink"/>
                </a:solidFill>
                <a:latin typeface="Calibri" pitchFamily="34" charset="0"/>
              </a:rPr>
              <a:t>(savoirs)</a:t>
            </a:r>
          </a:p>
          <a:p>
            <a:pPr marL="640080" lvl="1" indent="-274320" algn="just" fontAlgn="auto">
              <a:lnSpc>
                <a:spcPct val="80000"/>
              </a:lnSpc>
              <a:spcBef>
                <a:spcPts val="500"/>
              </a:spcBef>
              <a:spcAft>
                <a:spcPts val="0"/>
              </a:spcAft>
              <a:buFont typeface="Wingdings 2"/>
              <a:buChar char=""/>
              <a:defRPr/>
            </a:pPr>
            <a:r>
              <a:rPr lang="fr-FR" sz="2000" dirty="0">
                <a:latin typeface="Calibri" pitchFamily="34" charset="0"/>
              </a:rPr>
              <a:t>Les aptitudes à développer </a:t>
            </a:r>
            <a:r>
              <a:rPr lang="fr-FR" sz="2000" dirty="0">
                <a:solidFill>
                  <a:schemeClr val="hlink"/>
                </a:solidFill>
                <a:latin typeface="Calibri" pitchFamily="34" charset="0"/>
              </a:rPr>
              <a:t>(savoir-faire)</a:t>
            </a:r>
          </a:p>
          <a:p>
            <a:pPr marL="640080" lvl="1" indent="-274320" algn="just" fontAlgn="auto">
              <a:lnSpc>
                <a:spcPct val="80000"/>
              </a:lnSpc>
              <a:spcBef>
                <a:spcPts val="500"/>
              </a:spcBef>
              <a:spcAft>
                <a:spcPts val="0"/>
              </a:spcAft>
              <a:buFont typeface="Wingdings 2"/>
              <a:buChar char=""/>
              <a:defRPr/>
            </a:pPr>
            <a:r>
              <a:rPr lang="fr-FR" sz="2000" dirty="0">
                <a:latin typeface="Calibri" pitchFamily="34" charset="0"/>
              </a:rPr>
              <a:t>Les attitudes à favoriser </a:t>
            </a:r>
            <a:r>
              <a:rPr lang="fr-FR" sz="2000" dirty="0">
                <a:solidFill>
                  <a:schemeClr val="hlink"/>
                </a:solidFill>
                <a:latin typeface="Calibri" pitchFamily="34" charset="0"/>
              </a:rPr>
              <a:t>(savoir-être)</a:t>
            </a:r>
          </a:p>
          <a:p>
            <a:pPr marL="640080" lvl="1" indent="-274320" algn="just" fontAlgn="auto">
              <a:lnSpc>
                <a:spcPct val="80000"/>
              </a:lnSpc>
              <a:spcBef>
                <a:spcPts val="500"/>
              </a:spcBef>
              <a:spcAft>
                <a:spcPts val="0"/>
              </a:spcAft>
              <a:buFont typeface="Wingdings" pitchFamily="2" charset="2"/>
              <a:buNone/>
              <a:defRPr/>
            </a:pPr>
            <a:endParaRPr lang="fr-FR" sz="2000" dirty="0">
              <a:solidFill>
                <a:schemeClr val="hlink"/>
              </a:solidFill>
              <a:latin typeface="Calibri" pitchFamily="34" charset="0"/>
            </a:endParaRPr>
          </a:p>
          <a:p>
            <a:pPr marL="0" indent="0" algn="just" fontAlgn="auto">
              <a:lnSpc>
                <a:spcPct val="80000"/>
              </a:lnSpc>
              <a:spcAft>
                <a:spcPts val="0"/>
              </a:spcAft>
              <a:buNone/>
              <a:defRPr/>
            </a:pPr>
            <a:r>
              <a:rPr lang="fr-FR" sz="2000" b="1" dirty="0">
                <a:solidFill>
                  <a:srgbClr val="009900"/>
                </a:solidFill>
                <a:latin typeface="Calibri" pitchFamily="34" charset="0"/>
              </a:rPr>
              <a:t>Mais aussi concerner les dispositions relatives à l’environnement de vie du public :</a:t>
            </a:r>
          </a:p>
          <a:p>
            <a:pPr marL="640080" lvl="1" indent="-274320" algn="just" fontAlgn="auto">
              <a:lnSpc>
                <a:spcPct val="80000"/>
              </a:lnSpc>
              <a:spcBef>
                <a:spcPts val="500"/>
              </a:spcBef>
              <a:spcAft>
                <a:spcPts val="0"/>
              </a:spcAft>
              <a:buFont typeface="Wingdings 2"/>
              <a:buChar char=""/>
              <a:defRPr/>
            </a:pPr>
            <a:r>
              <a:rPr lang="fr-FR" sz="2000" dirty="0">
                <a:latin typeface="Calibri" pitchFamily="34" charset="0"/>
              </a:rPr>
              <a:t>Au niveau institutionnel</a:t>
            </a:r>
          </a:p>
          <a:p>
            <a:pPr marL="640080" lvl="1" indent="-274320" algn="just" fontAlgn="auto">
              <a:lnSpc>
                <a:spcPct val="80000"/>
              </a:lnSpc>
              <a:spcBef>
                <a:spcPts val="500"/>
              </a:spcBef>
              <a:spcAft>
                <a:spcPts val="0"/>
              </a:spcAft>
              <a:buFont typeface="Wingdings 2"/>
              <a:buChar char=""/>
              <a:defRPr/>
            </a:pPr>
            <a:r>
              <a:rPr lang="fr-FR" sz="2000" dirty="0">
                <a:latin typeface="Calibri" pitchFamily="34" charset="0"/>
              </a:rPr>
              <a:t>Au niveau des professionnels travaillant auprès du public</a:t>
            </a:r>
          </a:p>
          <a:p>
            <a:pPr marL="640080" lvl="1" indent="-274320" algn="just" fontAlgn="auto">
              <a:lnSpc>
                <a:spcPct val="80000"/>
              </a:lnSpc>
              <a:spcBef>
                <a:spcPts val="500"/>
              </a:spcBef>
              <a:spcAft>
                <a:spcPts val="0"/>
              </a:spcAft>
              <a:buFont typeface="Wingdings 2"/>
              <a:buChar char=""/>
              <a:defRPr/>
            </a:pPr>
            <a:r>
              <a:rPr lang="fr-FR" sz="2000" dirty="0">
                <a:latin typeface="Calibri" pitchFamily="34" charset="0"/>
              </a:rPr>
              <a:t>Au niveau de l’environnement physique</a:t>
            </a:r>
          </a:p>
          <a:p>
            <a:pPr marL="640080" lvl="1" indent="-274320" fontAlgn="auto">
              <a:lnSpc>
                <a:spcPct val="80000"/>
              </a:lnSpc>
              <a:spcBef>
                <a:spcPts val="500"/>
              </a:spcBef>
              <a:spcAft>
                <a:spcPts val="0"/>
              </a:spcAft>
              <a:buFont typeface="Wingdings" pitchFamily="2" charset="2"/>
              <a:buNone/>
              <a:defRPr/>
            </a:pPr>
            <a:endParaRPr lang="fr-FR" sz="2000" dirty="0">
              <a:solidFill>
                <a:srgbClr val="FF0000"/>
              </a:solidFill>
              <a:latin typeface="Calibri" pitchFamily="34" charset="0"/>
            </a:endParaRPr>
          </a:p>
          <a:p>
            <a:pPr marL="274320" indent="-274320" algn="ctr" fontAlgn="auto">
              <a:lnSpc>
                <a:spcPct val="80000"/>
              </a:lnSpc>
              <a:spcAft>
                <a:spcPts val="0"/>
              </a:spcAft>
              <a:buClr>
                <a:srgbClr val="CC3300"/>
              </a:buClr>
              <a:buFont typeface="Wingdings" pitchFamily="2" charset="2"/>
              <a:buNone/>
              <a:defRPr/>
            </a:pPr>
            <a:r>
              <a:rPr lang="fr-FR" sz="2000" b="1" dirty="0">
                <a:solidFill>
                  <a:srgbClr val="FF0000"/>
                </a:solidFill>
                <a:latin typeface="Calibri" pitchFamily="34" charset="0"/>
              </a:rPr>
              <a:t>Ils vont servir de base à l’évaluation du projet</a:t>
            </a:r>
          </a:p>
          <a:p>
            <a:pPr marL="274320" indent="-274320" fontAlgn="auto">
              <a:lnSpc>
                <a:spcPct val="80000"/>
              </a:lnSpc>
              <a:spcAft>
                <a:spcPts val="0"/>
              </a:spcAft>
              <a:buFont typeface="Wingdings"/>
              <a:buChar char=""/>
              <a:defRPr/>
            </a:pPr>
            <a:endParaRPr lang="fr-FR" sz="2800" dirty="0">
              <a:solidFill>
                <a:srgbClr val="9900FF"/>
              </a:solidFill>
            </a:endParaRPr>
          </a:p>
          <a:p>
            <a:pPr marL="274320" indent="-274320" fontAlgn="auto">
              <a:lnSpc>
                <a:spcPct val="80000"/>
              </a:lnSpc>
              <a:spcAft>
                <a:spcPts val="0"/>
              </a:spcAft>
              <a:buFont typeface="Wingdings"/>
              <a:buChar char=""/>
              <a:defRPr/>
            </a:pPr>
            <a:endParaRPr lang="fr-FR" dirty="0"/>
          </a:p>
        </p:txBody>
      </p:sp>
    </p:spTree>
    <p:extLst>
      <p:ext uri="{BB962C8B-B14F-4D97-AF65-F5344CB8AC3E}">
        <p14:creationId xmlns:p14="http://schemas.microsoft.com/office/powerpoint/2010/main" val="42604233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7F0739D7-EF0A-8252-9DFB-D2AC37BEFCDF}"/>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95A9BD1-10C5-4595-231E-52312221B8B9}"/>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B82581B0-2BB5-8D01-43A3-EFA7E02A5C76}"/>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Objectifs spécifiques</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6"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763688" y="1418404"/>
            <a:ext cx="6238439" cy="5301208"/>
          </a:xfrm>
          <a:prstGeom prst="rect">
            <a:avLst/>
          </a:prstGeom>
          <a:noFill/>
          <a:ln w="9525">
            <a:noFill/>
            <a:miter lim="800000"/>
            <a:headEnd/>
            <a:tailEnd/>
          </a:ln>
        </p:spPr>
      </p:pic>
    </p:spTree>
    <p:extLst>
      <p:ext uri="{BB962C8B-B14F-4D97-AF65-F5344CB8AC3E}">
        <p14:creationId xmlns:p14="http://schemas.microsoft.com/office/powerpoint/2010/main" val="228809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47294-63CA-A2A1-70B1-74FA3526B12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3F4E930-4F2A-474C-7195-4E5759119AA4}"/>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6839DFAC-A921-266C-CE73-4689A4DACD1E}"/>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Objectifs </a:t>
            </a:r>
            <a:r>
              <a:rPr lang="fr-FR" sz="2800" dirty="0">
                <a:solidFill>
                  <a:srgbClr val="646B86">
                    <a:lumMod val="75000"/>
                  </a:srgbClr>
                </a:solidFill>
                <a:latin typeface="Calibri" pitchFamily="34" charset="0"/>
                <a:sym typeface="Arial"/>
              </a:rPr>
              <a:t>OPERATIONNELS</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sp>
        <p:nvSpPr>
          <p:cNvPr id="4" name="Rectangle 3">
            <a:extLst>
              <a:ext uri="{FF2B5EF4-FFF2-40B4-BE49-F238E27FC236}">
                <a16:creationId xmlns:a16="http://schemas.microsoft.com/office/drawing/2014/main" id="{16C29328-A4EA-1BB2-DF33-6BFFE3D7AFA1}"/>
              </a:ext>
            </a:extLst>
          </p:cNvPr>
          <p:cNvSpPr txBox="1">
            <a:spLocks noChangeArrowheads="1"/>
          </p:cNvSpPr>
          <p:nvPr/>
        </p:nvSpPr>
        <p:spPr>
          <a:xfrm>
            <a:off x="457200" y="1600200"/>
            <a:ext cx="7467600" cy="487362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just" fontAlgn="auto">
              <a:spcAft>
                <a:spcPts val="0"/>
              </a:spcAft>
            </a:pPr>
            <a:r>
              <a:rPr lang="fr-FR">
                <a:latin typeface="Calibri" pitchFamily="34" charset="0"/>
              </a:rPr>
              <a:t>Ce sont des activités et des tâches concrètes à mettre en œuvre pour réaliser les objectifs spécifiques.</a:t>
            </a:r>
          </a:p>
          <a:p>
            <a:pPr algn="just" fontAlgn="auto">
              <a:spcAft>
                <a:spcPts val="0"/>
              </a:spcAft>
              <a:buFont typeface="Wingdings" pitchFamily="2" charset="2"/>
              <a:buNone/>
            </a:pPr>
            <a:r>
              <a:rPr lang="fr-FR">
                <a:latin typeface="Calibri" pitchFamily="34" charset="0"/>
              </a:rPr>
              <a:t>    </a:t>
            </a:r>
            <a:r>
              <a:rPr lang="fr-FR" i="1">
                <a:latin typeface="Calibri" pitchFamily="34" charset="0"/>
              </a:rPr>
              <a:t>Exemples : Rédiger une brochure pour les jeunes, prévoir des groupes de paroles…</a:t>
            </a:r>
          </a:p>
          <a:p>
            <a:pPr algn="just" fontAlgn="auto">
              <a:spcAft>
                <a:spcPts val="0"/>
              </a:spcAft>
              <a:buFont typeface="Wingdings" pitchFamily="2" charset="2"/>
              <a:buNone/>
            </a:pPr>
            <a:endParaRPr lang="fr-FR">
              <a:latin typeface="Calibri" pitchFamily="34" charset="0"/>
            </a:endParaRPr>
          </a:p>
          <a:p>
            <a:pPr algn="just" fontAlgn="auto">
              <a:spcAft>
                <a:spcPts val="0"/>
              </a:spcAft>
            </a:pPr>
            <a:r>
              <a:rPr lang="fr-FR">
                <a:latin typeface="Calibri" pitchFamily="34" charset="0"/>
              </a:rPr>
              <a:t>Ils précisent comment les actions vont se réaliser.</a:t>
            </a:r>
          </a:p>
          <a:p>
            <a:pPr algn="just" fontAlgn="auto">
              <a:spcAft>
                <a:spcPts val="0"/>
              </a:spcAft>
            </a:pPr>
            <a:endParaRPr lang="fr-FR" dirty="0"/>
          </a:p>
        </p:txBody>
      </p:sp>
    </p:spTree>
    <p:extLst>
      <p:ext uri="{BB962C8B-B14F-4D97-AF65-F5344CB8AC3E}">
        <p14:creationId xmlns:p14="http://schemas.microsoft.com/office/powerpoint/2010/main" val="19735256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E178B-BB2A-A795-9CBC-E321D2C0E54F}"/>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371339FF-30E2-D3BE-CB81-5675E0679BE5}"/>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7BFA64D1-6DEB-40E8-B8E8-CEB887C7BD1C}"/>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Objectifs OPERATIONNELS</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5" name="Picture 2">
            <a:extLst>
              <a:ext uri="{FF2B5EF4-FFF2-40B4-BE49-F238E27FC236}">
                <a16:creationId xmlns:a16="http://schemas.microsoft.com/office/drawing/2014/main" id="{0A1E5AF3-6174-7C87-4398-06974A1B2BD3}"/>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00125" y="1440568"/>
            <a:ext cx="7143750" cy="5038725"/>
          </a:xfrm>
          <a:prstGeom prst="rect">
            <a:avLst/>
          </a:prstGeom>
          <a:noFill/>
          <a:ln w="9525">
            <a:noFill/>
            <a:miter lim="800000"/>
            <a:headEnd/>
            <a:tailEnd/>
          </a:ln>
        </p:spPr>
      </p:pic>
    </p:spTree>
    <p:extLst>
      <p:ext uri="{BB962C8B-B14F-4D97-AF65-F5344CB8AC3E}">
        <p14:creationId xmlns:p14="http://schemas.microsoft.com/office/powerpoint/2010/main" val="48641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91C24-A28B-E90E-6C8B-C47F79EF8F0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A773EACE-1CAA-A8F6-E2B5-922E3EB782B8}"/>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D3A5AFBA-82FF-1AE5-08D6-B5D9062D08CE}"/>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Objectifs OPERATIONNELS</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4" name="Picture 2">
            <a:extLst>
              <a:ext uri="{FF2B5EF4-FFF2-40B4-BE49-F238E27FC236}">
                <a16:creationId xmlns:a16="http://schemas.microsoft.com/office/drawing/2014/main" id="{C03A18DB-378D-1D33-89DA-0546A0612B67}"/>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47837" y="1340768"/>
            <a:ext cx="5648325" cy="5381625"/>
          </a:xfrm>
          <a:prstGeom prst="rect">
            <a:avLst/>
          </a:prstGeom>
          <a:noFill/>
          <a:ln w="9525">
            <a:noFill/>
            <a:miter lim="800000"/>
            <a:headEnd/>
            <a:tailEnd/>
          </a:ln>
        </p:spPr>
      </p:pic>
    </p:spTree>
    <p:extLst>
      <p:ext uri="{BB962C8B-B14F-4D97-AF65-F5344CB8AC3E}">
        <p14:creationId xmlns:p14="http://schemas.microsoft.com/office/powerpoint/2010/main" val="295226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xit" presetSubtype="16" fill="hold" nodeType="clickEffect">
                                  <p:stCondLst>
                                    <p:cond delay="0"/>
                                  </p:stCondLst>
                                  <p:childTnLst>
                                    <p:animEffect transition="out" filter="box(in)">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00577-F8E9-D1FF-E977-B780A028C5A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A10A364-069B-90E5-D622-0FD6048737C9}"/>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84CBCE1F-98E3-5197-01C2-58E247F04561}"/>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Objectifs OPERATIONNELS</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5" name="Picture 7">
            <a:extLst>
              <a:ext uri="{FF2B5EF4-FFF2-40B4-BE49-F238E27FC236}">
                <a16:creationId xmlns:a16="http://schemas.microsoft.com/office/drawing/2014/main" id="{3BDD1D39-4A06-566A-89B5-986A44B90722}"/>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627784" y="1343024"/>
            <a:ext cx="3241079" cy="5398344"/>
          </a:xfrm>
          <a:prstGeom prst="rect">
            <a:avLst/>
          </a:prstGeom>
          <a:noFill/>
          <a:ln w="9525">
            <a:noFill/>
            <a:miter lim="800000"/>
            <a:headEnd/>
            <a:tailEnd/>
          </a:ln>
        </p:spPr>
      </p:pic>
    </p:spTree>
    <p:extLst>
      <p:ext uri="{BB962C8B-B14F-4D97-AF65-F5344CB8AC3E}">
        <p14:creationId xmlns:p14="http://schemas.microsoft.com/office/powerpoint/2010/main" val="46455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8622A-03B3-C712-E96B-48F87A8D556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D97D3A98-5CAE-38A1-CDB8-7E202C357E8A}"/>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6A0C377A-7090-ED31-C72D-3EC853F73C88}"/>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Objectifs </a:t>
            </a:r>
            <a:r>
              <a:rPr lang="fr-FR" sz="2800" dirty="0">
                <a:solidFill>
                  <a:srgbClr val="646B86">
                    <a:lumMod val="75000"/>
                  </a:srgbClr>
                </a:solidFill>
                <a:latin typeface="Calibri" pitchFamily="34" charset="0"/>
                <a:sym typeface="Arial"/>
              </a:rPr>
              <a:t>PEDAGOGIQUES</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4" name="Image 3">
            <a:extLst>
              <a:ext uri="{FF2B5EF4-FFF2-40B4-BE49-F238E27FC236}">
                <a16:creationId xmlns:a16="http://schemas.microsoft.com/office/drawing/2014/main" id="{6D270703-EF2B-DDC4-C4D4-72D473410A76}"/>
              </a:ext>
            </a:extLst>
          </p:cNvPr>
          <p:cNvPicPr>
            <a:picLocks noChangeAspect="1"/>
          </p:cNvPicPr>
          <p:nvPr/>
        </p:nvPicPr>
        <p:blipFill rotWithShape="1">
          <a:blip r:embed="rId4">
            <a:extLst>
              <a:ext uri="{28A0092B-C50C-407E-A947-70E740481C1C}">
                <a14:useLocalDpi xmlns:a14="http://schemas.microsoft.com/office/drawing/2010/main" val="0"/>
              </a:ext>
            </a:extLst>
          </a:blip>
          <a:srcRect l="32232" t="26458" r="34018" b="10951"/>
          <a:stretch/>
        </p:blipFill>
        <p:spPr>
          <a:xfrm>
            <a:off x="1285875" y="1340768"/>
            <a:ext cx="5214526" cy="5439596"/>
          </a:xfrm>
          <a:prstGeom prst="rect">
            <a:avLst/>
          </a:prstGeom>
        </p:spPr>
      </p:pic>
      <p:sp>
        <p:nvSpPr>
          <p:cNvPr id="6" name="Rectangle 5">
            <a:extLst>
              <a:ext uri="{FF2B5EF4-FFF2-40B4-BE49-F238E27FC236}">
                <a16:creationId xmlns:a16="http://schemas.microsoft.com/office/drawing/2014/main" id="{950D327D-8E95-3F23-A3AA-3C965B9101FE}"/>
              </a:ext>
            </a:extLst>
          </p:cNvPr>
          <p:cNvSpPr/>
          <p:nvPr/>
        </p:nvSpPr>
        <p:spPr>
          <a:xfrm>
            <a:off x="6472266" y="2636912"/>
            <a:ext cx="2385594" cy="1200329"/>
          </a:xfrm>
          <a:prstGeom prst="rect">
            <a:avLst/>
          </a:prstGeom>
        </p:spPr>
        <p:txBody>
          <a:bodyPr wrap="square">
            <a:spAutoFit/>
          </a:bodyPr>
          <a:lstStyle/>
          <a:p>
            <a:pPr algn="ctr"/>
            <a:r>
              <a:rPr lang="fr-FR" b="1" dirty="0">
                <a:latin typeface="Calibri" panose="020F0502020204030204" pitchFamily="34" charset="0"/>
                <a:cs typeface="Calibri" panose="020F0502020204030204" pitchFamily="34" charset="0"/>
              </a:rPr>
              <a:t>Liste des verbes d’action pour formuler des objectifs pédagogiques </a:t>
            </a:r>
          </a:p>
        </p:txBody>
      </p:sp>
    </p:spTree>
    <p:extLst>
      <p:ext uri="{BB962C8B-B14F-4D97-AF65-F5344CB8AC3E}">
        <p14:creationId xmlns:p14="http://schemas.microsoft.com/office/powerpoint/2010/main" val="9356355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6EC1F-2568-8FC9-CC08-D8D47FC8031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88CAB9CA-7F1F-C46A-0D09-B898AF2AFFB3}"/>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77F0E735-266F-3192-7659-4502CEA902CC}"/>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Objectifs PEDAGOGIQUES</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sp>
        <p:nvSpPr>
          <p:cNvPr id="6" name="Rectangle 5">
            <a:extLst>
              <a:ext uri="{FF2B5EF4-FFF2-40B4-BE49-F238E27FC236}">
                <a16:creationId xmlns:a16="http://schemas.microsoft.com/office/drawing/2014/main" id="{7BA5CF01-064D-37AC-FDF5-0375B5A223FD}"/>
              </a:ext>
            </a:extLst>
          </p:cNvPr>
          <p:cNvSpPr/>
          <p:nvPr/>
        </p:nvSpPr>
        <p:spPr>
          <a:xfrm>
            <a:off x="6472266" y="2636912"/>
            <a:ext cx="2385594" cy="120032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Liste des verbes d’action pour formuler des objectifs pédagogiques </a:t>
            </a:r>
          </a:p>
        </p:txBody>
      </p:sp>
      <p:pic>
        <p:nvPicPr>
          <p:cNvPr id="5" name="Image 4">
            <a:extLst>
              <a:ext uri="{FF2B5EF4-FFF2-40B4-BE49-F238E27FC236}">
                <a16:creationId xmlns:a16="http://schemas.microsoft.com/office/drawing/2014/main" id="{61D611B8-62DD-BBC7-488E-B67A79844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05" y="1556792"/>
            <a:ext cx="6200148" cy="4219125"/>
          </a:xfrm>
          <a:prstGeom prst="rect">
            <a:avLst/>
          </a:prstGeom>
        </p:spPr>
      </p:pic>
    </p:spTree>
    <p:extLst>
      <p:ext uri="{BB962C8B-B14F-4D97-AF65-F5344CB8AC3E}">
        <p14:creationId xmlns:p14="http://schemas.microsoft.com/office/powerpoint/2010/main" val="248496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8000" b="84000"/>
          </a:stretch>
        </a:blipFill>
        <a:effectLst/>
      </p:bgPr>
    </p:bg>
    <p:spTree>
      <p:nvGrpSpPr>
        <p:cNvPr id="1" name="">
          <a:extLst>
            <a:ext uri="{FF2B5EF4-FFF2-40B4-BE49-F238E27FC236}">
              <a16:creationId xmlns:a16="http://schemas.microsoft.com/office/drawing/2014/main" id="{1FFC8502-A170-BB89-0EAC-DDDCB836B72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60C3A87-72B3-6000-AA44-EA7B5033DF64}"/>
              </a:ext>
            </a:extLst>
          </p:cNvPr>
          <p:cNvPicPr>
            <a:picLocks noChangeAspect="1"/>
          </p:cNvPicPr>
          <p:nvPr/>
        </p:nvPicPr>
        <p:blipFill>
          <a:blip r:embed="rId3"/>
          <a:stretch>
            <a:fillRect/>
          </a:stretch>
        </p:blipFill>
        <p:spPr>
          <a:xfrm>
            <a:off x="3650" y="0"/>
            <a:ext cx="1285875" cy="857250"/>
          </a:xfrm>
          <a:prstGeom prst="rect">
            <a:avLst/>
          </a:prstGeom>
        </p:spPr>
      </p:pic>
      <p:sp>
        <p:nvSpPr>
          <p:cNvPr id="9" name="Espace réservé du texte 1">
            <a:extLst>
              <a:ext uri="{FF2B5EF4-FFF2-40B4-BE49-F238E27FC236}">
                <a16:creationId xmlns:a16="http://schemas.microsoft.com/office/drawing/2014/main" id="{617E76BE-C55C-73FD-2284-10D0DE098F91}"/>
              </a:ext>
            </a:extLst>
          </p:cNvPr>
          <p:cNvSpPr txBox="1">
            <a:spLocks/>
          </p:cNvSpPr>
          <p:nvPr/>
        </p:nvSpPr>
        <p:spPr bwMode="auto">
          <a:xfrm>
            <a:off x="899653" y="1372729"/>
            <a:ext cx="7344697"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NOS ACTIVITES – NOS MISSIONS</a:t>
            </a:r>
          </a:p>
        </p:txBody>
      </p:sp>
      <p:sp>
        <p:nvSpPr>
          <p:cNvPr id="15" name="ZoneTexte 14">
            <a:extLst>
              <a:ext uri="{FF2B5EF4-FFF2-40B4-BE49-F238E27FC236}">
                <a16:creationId xmlns:a16="http://schemas.microsoft.com/office/drawing/2014/main" id="{06A11A56-F677-CC91-096D-12DB691F8FAF}"/>
              </a:ext>
            </a:extLst>
          </p:cNvPr>
          <p:cNvSpPr txBox="1"/>
          <p:nvPr/>
        </p:nvSpPr>
        <p:spPr>
          <a:xfrm>
            <a:off x="1681317" y="2053734"/>
            <a:ext cx="5648632" cy="646331"/>
          </a:xfrm>
          <a:prstGeom prst="rect">
            <a:avLst/>
          </a:prstGeom>
          <a:noFill/>
        </p:spPr>
        <p:txBody>
          <a:bodyPr wrap="square">
            <a:spAutoFit/>
          </a:bodyPr>
          <a:lstStyle/>
          <a:p>
            <a:pPr algn="ctr" fontAlgn="auto">
              <a:spcBef>
                <a:spcPct val="20000"/>
              </a:spcBef>
              <a:spcAft>
                <a:spcPts val="0"/>
              </a:spcAft>
              <a:buClr>
                <a:srgbClr val="D16349"/>
              </a:buClr>
              <a:buSzPct val="85000"/>
              <a:defRPr/>
            </a:pPr>
            <a:r>
              <a:rPr lang="fr-FR" sz="3600" b="1" cap="all" spc="250" dirty="0">
                <a:solidFill>
                  <a:srgbClr val="002060"/>
                </a:solidFill>
                <a:effectLst>
                  <a:outerShdw blurRad="38100" dist="38100" dir="2700000" algn="tl">
                    <a:srgbClr val="000000">
                      <a:alpha val="43137"/>
                    </a:srgbClr>
                  </a:outerShdw>
                </a:effectLst>
                <a:latin typeface="Georgia"/>
                <a:cs typeface="Arial"/>
                <a:sym typeface="Arial"/>
              </a:rPr>
              <a:t>ACTION</a:t>
            </a:r>
          </a:p>
        </p:txBody>
      </p:sp>
      <p:pic>
        <p:nvPicPr>
          <p:cNvPr id="4" name="Image 3">
            <a:hlinkClick r:id="rId4"/>
            <a:extLst>
              <a:ext uri="{FF2B5EF4-FFF2-40B4-BE49-F238E27FC236}">
                <a16:creationId xmlns:a16="http://schemas.microsoft.com/office/drawing/2014/main" id="{7C968CFA-DD0A-CCD5-8BB9-E5D13E1BB4DF}"/>
              </a:ext>
            </a:extLst>
          </p:cNvPr>
          <p:cNvPicPr>
            <a:picLocks noChangeAspect="1"/>
          </p:cNvPicPr>
          <p:nvPr/>
        </p:nvPicPr>
        <p:blipFill>
          <a:blip r:embed="rId5"/>
          <a:stretch>
            <a:fillRect/>
          </a:stretch>
        </p:blipFill>
        <p:spPr>
          <a:xfrm rot="21028098">
            <a:off x="3279607" y="3142778"/>
            <a:ext cx="1996438" cy="2820837"/>
          </a:xfrm>
          <a:prstGeom prst="rect">
            <a:avLst/>
          </a:prstGeom>
        </p:spPr>
      </p:pic>
    </p:spTree>
    <p:extLst>
      <p:ext uri="{BB962C8B-B14F-4D97-AF65-F5344CB8AC3E}">
        <p14:creationId xmlns:p14="http://schemas.microsoft.com/office/powerpoint/2010/main" val="2450977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73DD4-1B5E-CBD2-901A-A6DBCDE82BA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E8774BB-9031-E563-3DE8-C06B68DD6F5E}"/>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9CCA1748-47A9-502E-55A9-70E47212AD8F}"/>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DEFINITION DES OBJECTIFS</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sp>
        <p:nvSpPr>
          <p:cNvPr id="4" name="Rectangle 3">
            <a:extLst>
              <a:ext uri="{FF2B5EF4-FFF2-40B4-BE49-F238E27FC236}">
                <a16:creationId xmlns:a16="http://schemas.microsoft.com/office/drawing/2014/main" id="{8B9B69F5-0CFA-3913-7F5C-ECD808FB6F2C}"/>
              </a:ext>
            </a:extLst>
          </p:cNvPr>
          <p:cNvSpPr txBox="1">
            <a:spLocks noChangeArrowheads="1"/>
          </p:cNvSpPr>
          <p:nvPr/>
        </p:nvSpPr>
        <p:spPr>
          <a:xfrm>
            <a:off x="685800" y="1879883"/>
            <a:ext cx="7772400" cy="791542"/>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fontAlgn="auto">
              <a:lnSpc>
                <a:spcPct val="90000"/>
              </a:lnSpc>
              <a:spcAft>
                <a:spcPts val="0"/>
              </a:spcAft>
              <a:buFont typeface="Arial" pitchFamily="34" charset="0"/>
              <a:buNone/>
            </a:pPr>
            <a:r>
              <a:rPr lang="fr-FR" sz="2800" b="1" dirty="0">
                <a:latin typeface="Calibri" pitchFamily="34" charset="0"/>
              </a:rPr>
              <a:t>MISE EN PRATIQUE !!! </a:t>
            </a:r>
          </a:p>
          <a:p>
            <a:pPr fontAlgn="auto">
              <a:lnSpc>
                <a:spcPct val="90000"/>
              </a:lnSpc>
              <a:spcAft>
                <a:spcPts val="0"/>
              </a:spcAft>
            </a:pPr>
            <a:endParaRPr lang="fr-FR" b="1" dirty="0">
              <a:latin typeface="Calibri" pitchFamily="34" charset="0"/>
            </a:endParaRPr>
          </a:p>
        </p:txBody>
      </p:sp>
      <p:pic>
        <p:nvPicPr>
          <p:cNvPr id="7" name="Image 6">
            <a:extLst>
              <a:ext uri="{FF2B5EF4-FFF2-40B4-BE49-F238E27FC236}">
                <a16:creationId xmlns:a16="http://schemas.microsoft.com/office/drawing/2014/main" id="{FC5857A8-E38F-201A-D99E-E5CD80FA092A}"/>
              </a:ext>
            </a:extLst>
          </p:cNvPr>
          <p:cNvPicPr>
            <a:picLocks noChangeAspect="1"/>
          </p:cNvPicPr>
          <p:nvPr/>
        </p:nvPicPr>
        <p:blipFill>
          <a:blip r:embed="rId4"/>
          <a:stretch>
            <a:fillRect/>
          </a:stretch>
        </p:blipFill>
        <p:spPr>
          <a:xfrm>
            <a:off x="1895800" y="2671425"/>
            <a:ext cx="5352400" cy="3759096"/>
          </a:xfrm>
          <a:prstGeom prst="rect">
            <a:avLst/>
          </a:prstGeom>
        </p:spPr>
      </p:pic>
    </p:spTree>
    <p:extLst>
      <p:ext uri="{BB962C8B-B14F-4D97-AF65-F5344CB8AC3E}">
        <p14:creationId xmlns:p14="http://schemas.microsoft.com/office/powerpoint/2010/main" val="506862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D6981-8323-9E42-E21D-7E6F5C726F7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44A645A-F6FA-78DC-07CE-63AC163D9282}"/>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8B5C85D4-4E55-66A0-AD88-C97BEBBF2E3C}"/>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FICHE ACTIVITE…</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sp>
        <p:nvSpPr>
          <p:cNvPr id="4" name="Rectangle 3">
            <a:extLst>
              <a:ext uri="{FF2B5EF4-FFF2-40B4-BE49-F238E27FC236}">
                <a16:creationId xmlns:a16="http://schemas.microsoft.com/office/drawing/2014/main" id="{6669F451-D684-22D9-37E3-6A6FCBF41B36}"/>
              </a:ext>
            </a:extLst>
          </p:cNvPr>
          <p:cNvSpPr txBox="1">
            <a:spLocks noChangeArrowheads="1"/>
          </p:cNvSpPr>
          <p:nvPr/>
        </p:nvSpPr>
        <p:spPr>
          <a:xfrm>
            <a:off x="179512" y="1879882"/>
            <a:ext cx="8784976" cy="2341206"/>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ct val="20000"/>
              </a:spcBef>
              <a:spcAft>
                <a:spcPts val="0"/>
              </a:spcAft>
              <a:buClrTx/>
              <a:buSzTx/>
              <a:buFont typeface="Arial" pitchFamily="34" charset="0"/>
              <a:buNone/>
              <a:tabLst/>
              <a:defRPr/>
            </a:pPr>
            <a:r>
              <a:rPr kumimoji="0" lang="fr-FR" sz="2800" b="1" i="0" u="none" strike="noStrike" kern="1200" cap="none" spc="0" normalizeH="0" baseline="0" noProof="0" dirty="0">
                <a:ln>
                  <a:noFill/>
                </a:ln>
                <a:solidFill>
                  <a:prstClr val="black"/>
                </a:solidFill>
                <a:effectLst/>
                <a:uLnTx/>
                <a:uFillTx/>
                <a:latin typeface="Calibri" pitchFamily="34" charset="0"/>
                <a:ea typeface="+mn-ea"/>
                <a:cs typeface="+mn-cs"/>
              </a:rPr>
              <a:t>TOUR DE TABLE DES IDEES</a:t>
            </a:r>
          </a:p>
          <a:p>
            <a:pPr marL="0" marR="0" lvl="0" indent="0" algn="ctr" defTabSz="685800" rtl="0" eaLnBrk="1" fontAlgn="auto" latinLnBrk="0" hangingPunct="1">
              <a:lnSpc>
                <a:spcPct val="90000"/>
              </a:lnSpc>
              <a:spcBef>
                <a:spcPct val="20000"/>
              </a:spcBef>
              <a:spcAft>
                <a:spcPts val="0"/>
              </a:spcAft>
              <a:buClrTx/>
              <a:buSzTx/>
              <a:buFont typeface="Arial" pitchFamily="34" charset="0"/>
              <a:buNone/>
              <a:tabLst/>
              <a:defRPr/>
            </a:pPr>
            <a:endParaRPr lang="fr-FR" sz="2800" b="1" dirty="0">
              <a:solidFill>
                <a:prstClr val="black"/>
              </a:solidFill>
              <a:latin typeface="Calibri" pitchFamily="34" charset="0"/>
            </a:endParaRPr>
          </a:p>
          <a:p>
            <a:pPr marL="0" indent="0" algn="ctr" fontAlgn="auto">
              <a:lnSpc>
                <a:spcPct val="90000"/>
              </a:lnSpc>
              <a:spcAft>
                <a:spcPts val="0"/>
              </a:spcAft>
              <a:buNone/>
            </a:pPr>
            <a:r>
              <a:rPr lang="fr-FR" sz="2800" b="1" i="1" dirty="0">
                <a:latin typeface="Calibri" panose="020F0502020204030204" pitchFamily="34" charset="0"/>
                <a:cs typeface="Times New Roman" panose="02020603050405020304" pitchFamily="18" charset="0"/>
              </a:rPr>
              <a:t>« Quels items doivent apparaître sur une fiche activité ? »</a:t>
            </a:r>
          </a:p>
          <a:p>
            <a:pPr marL="0" marR="0" lvl="0" indent="0" algn="ctr" defTabSz="685800" rtl="0" eaLnBrk="1" fontAlgn="auto" latinLnBrk="0" hangingPunct="1">
              <a:lnSpc>
                <a:spcPct val="90000"/>
              </a:lnSpc>
              <a:spcBef>
                <a:spcPct val="20000"/>
              </a:spcBef>
              <a:spcAft>
                <a:spcPts val="0"/>
              </a:spcAft>
              <a:buClrTx/>
              <a:buSzTx/>
              <a:buFont typeface="Arial" pitchFamily="34" charset="0"/>
              <a:buNone/>
              <a:tabLst/>
              <a:defRPr/>
            </a:pPr>
            <a:endParaRPr kumimoji="0" lang="fr-FR" sz="2800" b="1" i="0" u="none" strike="noStrike" kern="1200" cap="none" spc="0" normalizeH="0" baseline="0" noProof="0" dirty="0">
              <a:ln>
                <a:noFill/>
              </a:ln>
              <a:solidFill>
                <a:prstClr val="black"/>
              </a:solidFill>
              <a:effectLst/>
              <a:uLnTx/>
              <a:uFillTx/>
              <a:latin typeface="Calibri" pitchFamily="34" charset="0"/>
              <a:ea typeface="+mn-ea"/>
              <a:cs typeface="+mn-cs"/>
            </a:endParaRPr>
          </a:p>
          <a:p>
            <a:pPr marL="257175" marR="0" lvl="0" indent="-257175" algn="l" defTabSz="685800" rtl="0" eaLnBrk="1" fontAlgn="auto" latinLnBrk="0" hangingPunct="1">
              <a:lnSpc>
                <a:spcPct val="90000"/>
              </a:lnSpc>
              <a:spcBef>
                <a:spcPct val="20000"/>
              </a:spcBef>
              <a:spcAft>
                <a:spcPts val="0"/>
              </a:spcAft>
              <a:buClrTx/>
              <a:buSzTx/>
              <a:buFont typeface="Arial" pitchFamily="34" charset="0"/>
              <a:buChar char="•"/>
              <a:tabLst/>
              <a:defRPr/>
            </a:pPr>
            <a:endParaRPr kumimoji="0" lang="fr-FR" sz="2400" b="1"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6" name="Image 5">
            <a:extLst>
              <a:ext uri="{FF2B5EF4-FFF2-40B4-BE49-F238E27FC236}">
                <a16:creationId xmlns:a16="http://schemas.microsoft.com/office/drawing/2014/main" id="{F8AE504A-5273-E2E5-D4AA-650064918547}"/>
              </a:ext>
            </a:extLst>
          </p:cNvPr>
          <p:cNvPicPr>
            <a:picLocks noChangeAspect="1"/>
          </p:cNvPicPr>
          <p:nvPr/>
        </p:nvPicPr>
        <p:blipFill>
          <a:blip r:embed="rId4"/>
          <a:stretch>
            <a:fillRect/>
          </a:stretch>
        </p:blipFill>
        <p:spPr>
          <a:xfrm>
            <a:off x="1779943" y="3573016"/>
            <a:ext cx="5584114" cy="2952520"/>
          </a:xfrm>
          <a:prstGeom prst="rect">
            <a:avLst/>
          </a:prstGeom>
        </p:spPr>
      </p:pic>
    </p:spTree>
    <p:extLst>
      <p:ext uri="{BB962C8B-B14F-4D97-AF65-F5344CB8AC3E}">
        <p14:creationId xmlns:p14="http://schemas.microsoft.com/office/powerpoint/2010/main" val="38697418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3F160-FE35-B972-513C-2BF1C15C4CD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CF402DB5-B5D1-3E79-26AF-FD4C3F4CB608}"/>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32C7E4E1-1AD3-80C3-9E43-40122C2075CF}"/>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FICHE ACTIVITE…</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5" name="Image 4">
            <a:extLst>
              <a:ext uri="{FF2B5EF4-FFF2-40B4-BE49-F238E27FC236}">
                <a16:creationId xmlns:a16="http://schemas.microsoft.com/office/drawing/2014/main" id="{6F1917D9-4D45-CC2E-CA8B-7BBAF92BAE81}"/>
              </a:ext>
            </a:extLst>
          </p:cNvPr>
          <p:cNvPicPr/>
          <p:nvPr/>
        </p:nvPicPr>
        <p:blipFill rotWithShape="1">
          <a:blip r:embed="rId4">
            <a:extLst>
              <a:ext uri="{28A0092B-C50C-407E-A947-70E740481C1C}">
                <a14:useLocalDpi xmlns:a14="http://schemas.microsoft.com/office/drawing/2010/main" val="0"/>
              </a:ext>
            </a:extLst>
          </a:blip>
          <a:srcRect l="12200" t="19901" r="57875" b="9400"/>
          <a:stretch/>
        </p:blipFill>
        <p:spPr>
          <a:xfrm>
            <a:off x="2537774" y="1268760"/>
            <a:ext cx="4068452" cy="5431146"/>
          </a:xfrm>
          <a:prstGeom prst="rect">
            <a:avLst/>
          </a:prstGeom>
        </p:spPr>
      </p:pic>
    </p:spTree>
    <p:extLst>
      <p:ext uri="{BB962C8B-B14F-4D97-AF65-F5344CB8AC3E}">
        <p14:creationId xmlns:p14="http://schemas.microsoft.com/office/powerpoint/2010/main" val="16475883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0F006-D884-3078-EDD9-72FF624E35F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987A2320-160A-4E7F-7004-21E065F23E2E}"/>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C3C6CD40-AB25-34CF-0690-DCDE963BC432}"/>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FICHE ACTIVITE…</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4" name="Image 3">
            <a:extLst>
              <a:ext uri="{FF2B5EF4-FFF2-40B4-BE49-F238E27FC236}">
                <a16:creationId xmlns:a16="http://schemas.microsoft.com/office/drawing/2014/main" id="{EFA649FA-EFE9-4850-1E53-A69EFD13AF04}"/>
              </a:ext>
            </a:extLst>
          </p:cNvPr>
          <p:cNvPicPr/>
          <p:nvPr/>
        </p:nvPicPr>
        <p:blipFill>
          <a:blip r:embed="rId4">
            <a:extLst>
              <a:ext uri="{28A0092B-C50C-407E-A947-70E740481C1C}">
                <a14:useLocalDpi xmlns:a14="http://schemas.microsoft.com/office/drawing/2010/main" val="0"/>
              </a:ext>
            </a:extLst>
          </a:blip>
          <a:stretch>
            <a:fillRect/>
          </a:stretch>
        </p:blipFill>
        <p:spPr>
          <a:xfrm>
            <a:off x="2817810" y="1236015"/>
            <a:ext cx="3508380" cy="5536077"/>
          </a:xfrm>
          <a:prstGeom prst="rect">
            <a:avLst/>
          </a:prstGeom>
        </p:spPr>
      </p:pic>
    </p:spTree>
    <p:extLst>
      <p:ext uri="{BB962C8B-B14F-4D97-AF65-F5344CB8AC3E}">
        <p14:creationId xmlns:p14="http://schemas.microsoft.com/office/powerpoint/2010/main" val="25092557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0C3BE-9364-CBA1-BDF6-F5DF060BA221}"/>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605537EC-A0FD-F1F5-C7D4-BCD338707081}"/>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10757299-B20E-5652-1801-8393B440836C}"/>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FICHE ACTIVITE…</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5" name="Image 4">
            <a:extLst>
              <a:ext uri="{FF2B5EF4-FFF2-40B4-BE49-F238E27FC236}">
                <a16:creationId xmlns:a16="http://schemas.microsoft.com/office/drawing/2014/main" id="{589FD38D-64DA-823F-2D57-BADE96AA5AE0}"/>
              </a:ext>
            </a:extLst>
          </p:cNvPr>
          <p:cNvPicPr/>
          <p:nvPr/>
        </p:nvPicPr>
        <p:blipFill>
          <a:blip r:embed="rId4">
            <a:extLst>
              <a:ext uri="{28A0092B-C50C-407E-A947-70E740481C1C}">
                <a14:useLocalDpi xmlns:a14="http://schemas.microsoft.com/office/drawing/2010/main" val="0"/>
              </a:ext>
            </a:extLst>
          </a:blip>
          <a:stretch>
            <a:fillRect/>
          </a:stretch>
        </p:blipFill>
        <p:spPr>
          <a:xfrm>
            <a:off x="2699792" y="1296404"/>
            <a:ext cx="3816424" cy="5372956"/>
          </a:xfrm>
          <a:prstGeom prst="rect">
            <a:avLst/>
          </a:prstGeom>
        </p:spPr>
      </p:pic>
    </p:spTree>
    <p:extLst>
      <p:ext uri="{BB962C8B-B14F-4D97-AF65-F5344CB8AC3E}">
        <p14:creationId xmlns:p14="http://schemas.microsoft.com/office/powerpoint/2010/main" val="32168034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3E0D3-A1E3-E347-15F9-A069FFC247B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DC68776-BA72-3BBB-DBC1-C6D110DBEC16}"/>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2E3D63AE-778C-53BA-E919-638AD52E0B4F}"/>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FICHE ACTIVITE…</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4" name="Image 3">
            <a:extLst>
              <a:ext uri="{FF2B5EF4-FFF2-40B4-BE49-F238E27FC236}">
                <a16:creationId xmlns:a16="http://schemas.microsoft.com/office/drawing/2014/main" id="{6661210B-977A-1DC4-DE93-35AF3D12CA77}"/>
              </a:ext>
            </a:extLst>
          </p:cNvPr>
          <p:cNvPicPr/>
          <p:nvPr/>
        </p:nvPicPr>
        <p:blipFill>
          <a:blip r:embed="rId4">
            <a:extLst>
              <a:ext uri="{28A0092B-C50C-407E-A947-70E740481C1C}">
                <a14:useLocalDpi xmlns:a14="http://schemas.microsoft.com/office/drawing/2010/main" val="0"/>
              </a:ext>
            </a:extLst>
          </a:blip>
          <a:stretch>
            <a:fillRect/>
          </a:stretch>
        </p:blipFill>
        <p:spPr>
          <a:xfrm>
            <a:off x="2699792" y="1268760"/>
            <a:ext cx="3744416" cy="5472608"/>
          </a:xfrm>
          <a:prstGeom prst="rect">
            <a:avLst/>
          </a:prstGeom>
        </p:spPr>
      </p:pic>
    </p:spTree>
    <p:extLst>
      <p:ext uri="{BB962C8B-B14F-4D97-AF65-F5344CB8AC3E}">
        <p14:creationId xmlns:p14="http://schemas.microsoft.com/office/powerpoint/2010/main" val="16303988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DD289-7DB2-A6EC-A721-7B439C59F75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0BD61B76-611D-5F0B-6849-2755FFC7C21E}"/>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2CF47BED-2EE4-EE66-A8A1-B89162D9B380}"/>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FICHE ACTIVITE…</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5" name="Image 4">
            <a:extLst>
              <a:ext uri="{FF2B5EF4-FFF2-40B4-BE49-F238E27FC236}">
                <a16:creationId xmlns:a16="http://schemas.microsoft.com/office/drawing/2014/main" id="{DBE62035-4949-BAB4-9277-3E9CE2C29F2F}"/>
              </a:ext>
            </a:extLst>
          </p:cNvPr>
          <p:cNvPicPr/>
          <p:nvPr/>
        </p:nvPicPr>
        <p:blipFill>
          <a:blip r:embed="rId4">
            <a:extLst>
              <a:ext uri="{28A0092B-C50C-407E-A947-70E740481C1C}">
                <a14:useLocalDpi xmlns:a14="http://schemas.microsoft.com/office/drawing/2010/main" val="0"/>
              </a:ext>
            </a:extLst>
          </a:blip>
          <a:stretch>
            <a:fillRect/>
          </a:stretch>
        </p:blipFill>
        <p:spPr>
          <a:xfrm>
            <a:off x="2735796" y="1268760"/>
            <a:ext cx="3672408" cy="5445224"/>
          </a:xfrm>
          <a:prstGeom prst="rect">
            <a:avLst/>
          </a:prstGeom>
        </p:spPr>
      </p:pic>
    </p:spTree>
    <p:extLst>
      <p:ext uri="{BB962C8B-B14F-4D97-AF65-F5344CB8AC3E}">
        <p14:creationId xmlns:p14="http://schemas.microsoft.com/office/powerpoint/2010/main" val="42802929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95E88-83E7-FBDD-D3CC-1813AF13415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63312D2A-7FFE-3932-16D4-35F5DFB9159D}"/>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8E43F80C-A029-2B80-B95E-4A7C18789947}"/>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FICHE ACTIVITE…</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4" name="Image 3">
            <a:extLst>
              <a:ext uri="{FF2B5EF4-FFF2-40B4-BE49-F238E27FC236}">
                <a16:creationId xmlns:a16="http://schemas.microsoft.com/office/drawing/2014/main" id="{A5C2E644-068F-A9ED-A4CA-91A23C7B3D8F}"/>
              </a:ext>
            </a:extLst>
          </p:cNvPr>
          <p:cNvPicPr/>
          <p:nvPr/>
        </p:nvPicPr>
        <p:blipFill rotWithShape="1">
          <a:blip r:embed="rId4">
            <a:extLst>
              <a:ext uri="{28A0092B-C50C-407E-A947-70E740481C1C}">
                <a14:useLocalDpi xmlns:a14="http://schemas.microsoft.com/office/drawing/2010/main" val="0"/>
              </a:ext>
            </a:extLst>
          </a:blip>
          <a:srcRect l="56694" t="19900" r="12594" b="7300"/>
          <a:stretch/>
        </p:blipFill>
        <p:spPr>
          <a:xfrm>
            <a:off x="2726028" y="1269126"/>
            <a:ext cx="3790187" cy="5400234"/>
          </a:xfrm>
          <a:prstGeom prst="rect">
            <a:avLst/>
          </a:prstGeom>
        </p:spPr>
      </p:pic>
    </p:spTree>
    <p:extLst>
      <p:ext uri="{BB962C8B-B14F-4D97-AF65-F5344CB8AC3E}">
        <p14:creationId xmlns:p14="http://schemas.microsoft.com/office/powerpoint/2010/main" val="19081841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A4E4C-3CE8-ED5A-C009-7CC55F6C91A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B16ED1A-1712-2DC4-66A6-484EC5214A25}"/>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A8FBF973-3F49-C2B8-408A-28C26C2B3B57}"/>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VOTRE ETAT D’es</a:t>
            </a:r>
            <a:r>
              <a:rPr lang="fr-FR" sz="2800" dirty="0">
                <a:solidFill>
                  <a:srgbClr val="646B86">
                    <a:lumMod val="75000"/>
                  </a:srgbClr>
                </a:solidFill>
                <a:latin typeface="Calibri" pitchFamily="34" charset="0"/>
                <a:sym typeface="Arial"/>
              </a:rPr>
              <a:t>prit ?</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5" name="Image 4" descr="Une image contenant plancher&#10;&#10;Description générée automatiquement">
            <a:extLst>
              <a:ext uri="{FF2B5EF4-FFF2-40B4-BE49-F238E27FC236}">
                <a16:creationId xmlns:a16="http://schemas.microsoft.com/office/drawing/2014/main" id="{37455989-74B6-B272-934C-473308D71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1316" y="1294889"/>
            <a:ext cx="1656184" cy="2523179"/>
          </a:xfrm>
          <a:prstGeom prst="rect">
            <a:avLst/>
          </a:prstGeom>
        </p:spPr>
      </p:pic>
      <p:pic>
        <p:nvPicPr>
          <p:cNvPr id="6" name="Image 5" descr="Une image contenant texte, décoré&#10;&#10;Description générée automatiquement">
            <a:extLst>
              <a:ext uri="{FF2B5EF4-FFF2-40B4-BE49-F238E27FC236}">
                <a16:creationId xmlns:a16="http://schemas.microsoft.com/office/drawing/2014/main" id="{9CA7BE3F-D819-58EE-D4F8-2FEC6C9284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8446" y="1309836"/>
            <a:ext cx="1656185" cy="2523180"/>
          </a:xfrm>
          <a:prstGeom prst="rect">
            <a:avLst/>
          </a:prstGeom>
        </p:spPr>
      </p:pic>
      <p:pic>
        <p:nvPicPr>
          <p:cNvPr id="7" name="Image 6">
            <a:extLst>
              <a:ext uri="{FF2B5EF4-FFF2-40B4-BE49-F238E27FC236}">
                <a16:creationId xmlns:a16="http://schemas.microsoft.com/office/drawing/2014/main" id="{298211F8-FABF-6A52-C2AB-AEFB5A3F56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1761" y="1293333"/>
            <a:ext cx="1656184" cy="2523179"/>
          </a:xfrm>
          <a:prstGeom prst="rect">
            <a:avLst/>
          </a:prstGeom>
        </p:spPr>
      </p:pic>
      <p:pic>
        <p:nvPicPr>
          <p:cNvPr id="8" name="Image 7" descr="Une image contenant intérieur, vert, draps et couvertures&#10;&#10;Description générée automatiquement">
            <a:extLst>
              <a:ext uri="{FF2B5EF4-FFF2-40B4-BE49-F238E27FC236}">
                <a16:creationId xmlns:a16="http://schemas.microsoft.com/office/drawing/2014/main" id="{B2DF7AEC-0461-A017-0E40-9CAEA5BCC1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8228" y="1293333"/>
            <a:ext cx="1656185" cy="2523180"/>
          </a:xfrm>
          <a:prstGeom prst="rect">
            <a:avLst/>
          </a:prstGeom>
        </p:spPr>
      </p:pic>
      <p:pic>
        <p:nvPicPr>
          <p:cNvPr id="9" name="Image 8" descr="Une image contenant intérieur, guichet, stationnaire, instrument d’écriture&#10;&#10;Description générée automatiquement">
            <a:extLst>
              <a:ext uri="{FF2B5EF4-FFF2-40B4-BE49-F238E27FC236}">
                <a16:creationId xmlns:a16="http://schemas.microsoft.com/office/drawing/2014/main" id="{8FD9FFDB-7D16-9EC1-2B0E-F57B945714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6272" y="4390885"/>
            <a:ext cx="1755942" cy="2161636"/>
          </a:xfrm>
          <a:prstGeom prst="rect">
            <a:avLst/>
          </a:prstGeom>
        </p:spPr>
      </p:pic>
      <p:pic>
        <p:nvPicPr>
          <p:cNvPr id="10" name="Image 9" descr="Une image contenant gâteau, anniversaire, bleu, décoré&#10;&#10;Description générée automatiquement">
            <a:extLst>
              <a:ext uri="{FF2B5EF4-FFF2-40B4-BE49-F238E27FC236}">
                <a16:creationId xmlns:a16="http://schemas.microsoft.com/office/drawing/2014/main" id="{99C656E9-4EE6-1353-7535-5336F5D1C3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53967" y="4372562"/>
            <a:ext cx="1694037" cy="2284722"/>
          </a:xfrm>
          <a:prstGeom prst="rect">
            <a:avLst/>
          </a:prstGeom>
        </p:spPr>
      </p:pic>
      <p:pic>
        <p:nvPicPr>
          <p:cNvPr id="11" name="Image 10" descr="Une image contenant musique, instrument à cordes, intérieur, viole&#10;&#10;Description générée automatiquement">
            <a:extLst>
              <a:ext uri="{FF2B5EF4-FFF2-40B4-BE49-F238E27FC236}">
                <a16:creationId xmlns:a16="http://schemas.microsoft.com/office/drawing/2014/main" id="{079E4F52-A983-300F-58DC-AD261941C5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913" y="4263886"/>
            <a:ext cx="1536368" cy="2146223"/>
          </a:xfrm>
          <a:prstGeom prst="rect">
            <a:avLst/>
          </a:prstGeom>
        </p:spPr>
      </p:pic>
      <p:pic>
        <p:nvPicPr>
          <p:cNvPr id="12" name="Image 11" descr="Une image contenant intérieur, vert&#10;&#10;Description générée automatiquement">
            <a:extLst>
              <a:ext uri="{FF2B5EF4-FFF2-40B4-BE49-F238E27FC236}">
                <a16:creationId xmlns:a16="http://schemas.microsoft.com/office/drawing/2014/main" id="{F76A897D-CF21-8B7D-FA8B-176ABE807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3528" y="1309837"/>
            <a:ext cx="1656184" cy="2523179"/>
          </a:xfrm>
          <a:prstGeom prst="rect">
            <a:avLst/>
          </a:prstGeom>
        </p:spPr>
      </p:pic>
      <p:pic>
        <p:nvPicPr>
          <p:cNvPr id="13" name="Image 12">
            <a:extLst>
              <a:ext uri="{FF2B5EF4-FFF2-40B4-BE49-F238E27FC236}">
                <a16:creationId xmlns:a16="http://schemas.microsoft.com/office/drawing/2014/main" id="{9A340D3A-DD37-F41A-B1E1-52F4402465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59757" y="4384180"/>
            <a:ext cx="1530960" cy="2300623"/>
          </a:xfrm>
          <a:prstGeom prst="rect">
            <a:avLst/>
          </a:prstGeom>
        </p:spPr>
      </p:pic>
      <p:pic>
        <p:nvPicPr>
          <p:cNvPr id="14" name="Image 13" descr="Une image contenant personne&#10;&#10;Description générée automatiquement">
            <a:extLst>
              <a:ext uri="{FF2B5EF4-FFF2-40B4-BE49-F238E27FC236}">
                <a16:creationId xmlns:a16="http://schemas.microsoft.com/office/drawing/2014/main" id="{CA0BDC6C-2138-49DC-395F-450A89D5F4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03901" y="4372562"/>
            <a:ext cx="1447840" cy="2300625"/>
          </a:xfrm>
          <a:prstGeom prst="rect">
            <a:avLst/>
          </a:prstGeom>
        </p:spPr>
      </p:pic>
    </p:spTree>
    <p:extLst>
      <p:ext uri="{BB962C8B-B14F-4D97-AF65-F5344CB8AC3E}">
        <p14:creationId xmlns:p14="http://schemas.microsoft.com/office/powerpoint/2010/main" val="29873980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0EBEB-7E82-30E4-B035-D27614997F71}"/>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5613E7BC-EB54-E9BF-EFBE-206861B05FF0}"/>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842D0AC2-5D48-B41D-323A-88FE108A74DA}"/>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ON FAIT LE POINT ?</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sp>
        <p:nvSpPr>
          <p:cNvPr id="4" name="Rectangle 3">
            <a:extLst>
              <a:ext uri="{FF2B5EF4-FFF2-40B4-BE49-F238E27FC236}">
                <a16:creationId xmlns:a16="http://schemas.microsoft.com/office/drawing/2014/main" id="{48998D90-D269-680C-7F7C-36B85B38D6AE}"/>
              </a:ext>
            </a:extLst>
          </p:cNvPr>
          <p:cNvSpPr txBox="1">
            <a:spLocks/>
          </p:cNvSpPr>
          <p:nvPr/>
        </p:nvSpPr>
        <p:spPr>
          <a:xfrm>
            <a:off x="836613" y="1635224"/>
            <a:ext cx="7806060" cy="2225824"/>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fontAlgn="auto">
              <a:lnSpc>
                <a:spcPct val="107000"/>
              </a:lnSpc>
              <a:spcAft>
                <a:spcPts val="800"/>
              </a:spcAft>
            </a:pPr>
            <a:r>
              <a:rPr lang="fr-FR" sz="2800" b="1" dirty="0">
                <a:latin typeface="Calibri" panose="020F0502020204030204" pitchFamily="34" charset="0"/>
                <a:ea typeface="Calibri" panose="020F0502020204030204" pitchFamily="34" charset="0"/>
                <a:cs typeface="Times New Roman" panose="02020603050405020304" pitchFamily="18" charset="0"/>
              </a:rPr>
              <a:t>3 mots… 1 histoire…</a:t>
            </a:r>
            <a:endParaRPr lang="fr-FR" sz="2800" b="1" dirty="0">
              <a:latin typeface="Calibri" panose="020F0502020204030204" pitchFamily="34" charset="0"/>
              <a:cs typeface="Times New Roman" panose="02020603050405020304" pitchFamily="18" charset="0"/>
            </a:endParaRPr>
          </a:p>
          <a:p>
            <a:pPr marL="0" indent="0" algn="ctr" fontAlgn="auto">
              <a:lnSpc>
                <a:spcPct val="107000"/>
              </a:lnSpc>
              <a:spcAft>
                <a:spcPts val="800"/>
              </a:spcAft>
              <a:buFont typeface="Arial" pitchFamily="34" charset="0"/>
              <a:buNone/>
            </a:pPr>
            <a:r>
              <a:rPr lang="fr-FR" sz="2800" b="1" i="1" dirty="0">
                <a:latin typeface="Calibri" panose="020F0502020204030204" pitchFamily="34" charset="0"/>
                <a:cs typeface="Times New Roman" panose="02020603050405020304" pitchFamily="18" charset="0"/>
              </a:rPr>
              <a:t>« Concernant la conception de séances d’animation collectives »</a:t>
            </a:r>
          </a:p>
        </p:txBody>
      </p:sp>
      <p:pic>
        <p:nvPicPr>
          <p:cNvPr id="16" name="Image 15">
            <a:extLst>
              <a:ext uri="{FF2B5EF4-FFF2-40B4-BE49-F238E27FC236}">
                <a16:creationId xmlns:a16="http://schemas.microsoft.com/office/drawing/2014/main" id="{2602C587-C358-5155-892F-67DA44ACACEE}"/>
              </a:ext>
            </a:extLst>
          </p:cNvPr>
          <p:cNvPicPr>
            <a:picLocks noChangeAspect="1"/>
          </p:cNvPicPr>
          <p:nvPr/>
        </p:nvPicPr>
        <p:blipFill>
          <a:blip r:embed="rId4"/>
          <a:stretch>
            <a:fillRect/>
          </a:stretch>
        </p:blipFill>
        <p:spPr>
          <a:xfrm>
            <a:off x="2611501" y="3429000"/>
            <a:ext cx="4256284" cy="3131362"/>
          </a:xfrm>
          <a:prstGeom prst="rect">
            <a:avLst/>
          </a:prstGeom>
        </p:spPr>
      </p:pic>
    </p:spTree>
    <p:extLst>
      <p:ext uri="{BB962C8B-B14F-4D97-AF65-F5344CB8AC3E}">
        <p14:creationId xmlns:p14="http://schemas.microsoft.com/office/powerpoint/2010/main" val="3797730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8000" b="84000"/>
          </a:stretch>
        </a:blipFill>
        <a:effectLst/>
      </p:bgPr>
    </p:bg>
    <p:spTree>
      <p:nvGrpSpPr>
        <p:cNvPr id="1" name="">
          <a:extLst>
            <a:ext uri="{FF2B5EF4-FFF2-40B4-BE49-F238E27FC236}">
              <a16:creationId xmlns:a16="http://schemas.microsoft.com/office/drawing/2014/main" id="{A7BA8CF6-B248-8846-A84C-5FDD4EADC7F3}"/>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342D82AA-8128-CB2D-14F9-ECA268497524}"/>
              </a:ext>
            </a:extLst>
          </p:cNvPr>
          <p:cNvPicPr>
            <a:picLocks noChangeAspect="1"/>
          </p:cNvPicPr>
          <p:nvPr/>
        </p:nvPicPr>
        <p:blipFill>
          <a:blip r:embed="rId3"/>
          <a:stretch>
            <a:fillRect/>
          </a:stretch>
        </p:blipFill>
        <p:spPr>
          <a:xfrm>
            <a:off x="-18865" y="0"/>
            <a:ext cx="1285875" cy="857250"/>
          </a:xfrm>
          <a:prstGeom prst="rect">
            <a:avLst/>
          </a:prstGeom>
        </p:spPr>
      </p:pic>
      <p:sp>
        <p:nvSpPr>
          <p:cNvPr id="9" name="Espace réservé du texte 1">
            <a:extLst>
              <a:ext uri="{FF2B5EF4-FFF2-40B4-BE49-F238E27FC236}">
                <a16:creationId xmlns:a16="http://schemas.microsoft.com/office/drawing/2014/main" id="{9E8191EB-F554-6618-3F14-A8329277560E}"/>
              </a:ext>
            </a:extLst>
          </p:cNvPr>
          <p:cNvSpPr txBox="1">
            <a:spLocks/>
          </p:cNvSpPr>
          <p:nvPr/>
        </p:nvSpPr>
        <p:spPr bwMode="auto">
          <a:xfrm>
            <a:off x="899653" y="1372729"/>
            <a:ext cx="7344697"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eaLnBrk="1" fontAlgn="auto" hangingPunct="1">
              <a:spcAft>
                <a:spcPts val="0"/>
              </a:spcAft>
              <a:buClr>
                <a:srgbClr val="D16349"/>
              </a:buClr>
              <a:defRPr/>
            </a:pPr>
            <a:r>
              <a:rPr lang="fr-FR" sz="3200" dirty="0">
                <a:solidFill>
                  <a:srgbClr val="646B86">
                    <a:lumMod val="75000"/>
                  </a:srgbClr>
                </a:solidFill>
                <a:latin typeface="Calibri" pitchFamily="34" charset="0"/>
                <a:sym typeface="Arial"/>
              </a:rPr>
              <a:t>NOS ACTIVITES – NOS MISSIONS</a:t>
            </a:r>
          </a:p>
        </p:txBody>
      </p:sp>
      <p:sp>
        <p:nvSpPr>
          <p:cNvPr id="15" name="ZoneTexte 14">
            <a:extLst>
              <a:ext uri="{FF2B5EF4-FFF2-40B4-BE49-F238E27FC236}">
                <a16:creationId xmlns:a16="http://schemas.microsoft.com/office/drawing/2014/main" id="{0F9A1DAF-D547-60E4-2A93-3F29BEC515C1}"/>
              </a:ext>
            </a:extLst>
          </p:cNvPr>
          <p:cNvSpPr txBox="1"/>
          <p:nvPr/>
        </p:nvSpPr>
        <p:spPr>
          <a:xfrm>
            <a:off x="1681317" y="2053734"/>
            <a:ext cx="5648632" cy="646331"/>
          </a:xfrm>
          <a:prstGeom prst="rect">
            <a:avLst/>
          </a:prstGeom>
          <a:noFill/>
        </p:spPr>
        <p:txBody>
          <a:bodyPr wrap="square">
            <a:spAutoFit/>
          </a:bodyPr>
          <a:lstStyle/>
          <a:p>
            <a:pPr algn="ctr" fontAlgn="auto">
              <a:spcBef>
                <a:spcPct val="20000"/>
              </a:spcBef>
              <a:spcAft>
                <a:spcPts val="0"/>
              </a:spcAft>
              <a:buClr>
                <a:srgbClr val="D16349"/>
              </a:buClr>
              <a:buSzPct val="85000"/>
              <a:defRPr/>
            </a:pPr>
            <a:r>
              <a:rPr lang="fr-FR" sz="3600" b="1" cap="all" spc="250" dirty="0">
                <a:solidFill>
                  <a:srgbClr val="002060"/>
                </a:solidFill>
                <a:effectLst>
                  <a:outerShdw blurRad="38100" dist="38100" dir="2700000" algn="tl">
                    <a:srgbClr val="000000">
                      <a:alpha val="43137"/>
                    </a:srgbClr>
                  </a:outerShdw>
                </a:effectLst>
                <a:latin typeface="Georgia"/>
                <a:cs typeface="Arial"/>
                <a:sym typeface="Arial"/>
              </a:rPr>
              <a:t>COMMUNICATION</a:t>
            </a:r>
          </a:p>
        </p:txBody>
      </p:sp>
      <p:pic>
        <p:nvPicPr>
          <p:cNvPr id="4" name="Image 1">
            <a:hlinkClick r:id="rId4"/>
            <a:extLst>
              <a:ext uri="{FF2B5EF4-FFF2-40B4-BE49-F238E27FC236}">
                <a16:creationId xmlns:a16="http://schemas.microsoft.com/office/drawing/2014/main" id="{4B3CE9D8-60B1-21DA-A17B-B75AA90BDD9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7955" y="2698221"/>
            <a:ext cx="3528987" cy="177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2">
            <a:hlinkClick r:id="rId6"/>
            <a:extLst>
              <a:ext uri="{FF2B5EF4-FFF2-40B4-BE49-F238E27FC236}">
                <a16:creationId xmlns:a16="http://schemas.microsoft.com/office/drawing/2014/main" id="{DE4D6B07-534C-431E-BECC-9457967EB6F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02698">
            <a:off x="6248480" y="4135489"/>
            <a:ext cx="2745503" cy="1337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3">
            <a:hlinkClick r:id="rId8"/>
            <a:extLst>
              <a:ext uri="{FF2B5EF4-FFF2-40B4-BE49-F238E27FC236}">
                <a16:creationId xmlns:a16="http://schemas.microsoft.com/office/drawing/2014/main" id="{451E27AB-BEC8-52E6-F0C0-838F7CA2D61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059536">
            <a:off x="199098" y="4141213"/>
            <a:ext cx="2299313" cy="1452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1067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8F849-6570-72B6-AF03-B395E49CEA1F}"/>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81404CFB-DEDF-3970-C30C-14788B589336}"/>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91268632-BBE4-50D9-C0C8-D8A9894553F4}"/>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L’EVALUATION</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sp>
        <p:nvSpPr>
          <p:cNvPr id="4" name="Rectangle 3">
            <a:extLst>
              <a:ext uri="{FF2B5EF4-FFF2-40B4-BE49-F238E27FC236}">
                <a16:creationId xmlns:a16="http://schemas.microsoft.com/office/drawing/2014/main" id="{59CA70AD-1B81-4A3B-60F5-D93DF18011F2}"/>
              </a:ext>
            </a:extLst>
          </p:cNvPr>
          <p:cNvSpPr txBox="1">
            <a:spLocks/>
          </p:cNvSpPr>
          <p:nvPr/>
        </p:nvSpPr>
        <p:spPr>
          <a:xfrm>
            <a:off x="836613" y="1635224"/>
            <a:ext cx="7806060" cy="2225824"/>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ctr" fontAlgn="auto">
              <a:lnSpc>
                <a:spcPct val="107000"/>
              </a:lnSpc>
              <a:spcAft>
                <a:spcPts val="800"/>
              </a:spcAft>
            </a:pPr>
            <a:r>
              <a:rPr lang="fr-FR" sz="2800" b="1" dirty="0">
                <a:latin typeface="Calibri" panose="020F0502020204030204" pitchFamily="34" charset="0"/>
                <a:ea typeface="Calibri" panose="020F0502020204030204" pitchFamily="34" charset="0"/>
                <a:cs typeface="Times New Roman" panose="02020603050405020304" pitchFamily="18" charset="0"/>
              </a:rPr>
              <a:t>World Café…</a:t>
            </a:r>
          </a:p>
          <a:p>
            <a:pPr algn="ctr" fontAlgn="auto">
              <a:lnSpc>
                <a:spcPct val="107000"/>
              </a:lnSpc>
              <a:spcAft>
                <a:spcPts val="800"/>
              </a:spcAft>
            </a:pPr>
            <a:endParaRPr lang="fr-FR" sz="2800" b="1" dirty="0">
              <a:latin typeface="Calibri" panose="020F0502020204030204" pitchFamily="34" charset="0"/>
              <a:cs typeface="Times New Roman" panose="02020603050405020304" pitchFamily="18" charset="0"/>
            </a:endParaRPr>
          </a:p>
          <a:p>
            <a:pPr marL="0" indent="0" algn="ctr">
              <a:lnSpc>
                <a:spcPct val="107000"/>
              </a:lnSpc>
              <a:spcAft>
                <a:spcPts val="800"/>
              </a:spcAft>
              <a:buNone/>
            </a:pPr>
            <a:r>
              <a:rPr lang="fr-FR" sz="2800" b="1" i="1" dirty="0">
                <a:solidFill>
                  <a:srgbClr val="FF0000"/>
                </a:solidFill>
                <a:latin typeface="Calibri" panose="020F0502020204030204" pitchFamily="34" charset="0"/>
                <a:cs typeface="Times New Roman" panose="02020603050405020304" pitchFamily="18" charset="0"/>
              </a:rPr>
              <a:t>Question 1 : QU'EST-CE QUE L'ÉVALUATION ?</a:t>
            </a:r>
          </a:p>
          <a:p>
            <a:pPr marL="0" indent="0" algn="ctr">
              <a:lnSpc>
                <a:spcPct val="107000"/>
              </a:lnSpc>
              <a:spcAft>
                <a:spcPts val="800"/>
              </a:spcAft>
              <a:buNone/>
            </a:pPr>
            <a:endParaRPr lang="fr-FR" sz="2800" b="1" i="1" dirty="0">
              <a:latin typeface="Calibri" panose="020F0502020204030204" pitchFamily="34" charset="0"/>
              <a:cs typeface="Times New Roman" panose="02020603050405020304" pitchFamily="18" charset="0"/>
            </a:endParaRPr>
          </a:p>
          <a:p>
            <a:pPr marL="0" indent="0" algn="ctr">
              <a:lnSpc>
                <a:spcPct val="107000"/>
              </a:lnSpc>
              <a:spcAft>
                <a:spcPts val="800"/>
              </a:spcAft>
              <a:buNone/>
            </a:pPr>
            <a:r>
              <a:rPr lang="fr-FR" sz="2800" b="1" i="1" dirty="0">
                <a:solidFill>
                  <a:srgbClr val="00B050"/>
                </a:solidFill>
                <a:latin typeface="Calibri" panose="020F0502020204030204" pitchFamily="34" charset="0"/>
                <a:cs typeface="Times New Roman" panose="02020603050405020304" pitchFamily="18" charset="0"/>
              </a:rPr>
              <a:t>Question 2 : POURQUOI ON ÉVALUE ?</a:t>
            </a:r>
          </a:p>
          <a:p>
            <a:pPr marL="0" indent="0" algn="ctr">
              <a:lnSpc>
                <a:spcPct val="107000"/>
              </a:lnSpc>
              <a:spcAft>
                <a:spcPts val="800"/>
              </a:spcAft>
              <a:buNone/>
            </a:pPr>
            <a:endParaRPr lang="fr-FR" sz="2800" b="1" i="1" dirty="0">
              <a:latin typeface="Calibri" panose="020F0502020204030204" pitchFamily="34" charset="0"/>
              <a:cs typeface="Times New Roman" panose="02020603050405020304" pitchFamily="18" charset="0"/>
            </a:endParaRPr>
          </a:p>
          <a:p>
            <a:pPr marL="0" indent="0" algn="ctr">
              <a:lnSpc>
                <a:spcPct val="107000"/>
              </a:lnSpc>
              <a:spcAft>
                <a:spcPts val="800"/>
              </a:spcAft>
              <a:buNone/>
            </a:pPr>
            <a:r>
              <a:rPr lang="fr-FR" sz="2800" b="1" i="1" dirty="0">
                <a:solidFill>
                  <a:srgbClr val="0000CC"/>
                </a:solidFill>
                <a:latin typeface="Calibri" panose="020F0502020204030204" pitchFamily="34" charset="0"/>
                <a:cs typeface="Times New Roman" panose="02020603050405020304" pitchFamily="18" charset="0"/>
              </a:rPr>
              <a:t>Question 3 : QU'EST-CE QU'ON ÉVALUE ?</a:t>
            </a:r>
          </a:p>
        </p:txBody>
      </p:sp>
      <p:pic>
        <p:nvPicPr>
          <p:cNvPr id="6" name="Image 5">
            <a:extLst>
              <a:ext uri="{FF2B5EF4-FFF2-40B4-BE49-F238E27FC236}">
                <a16:creationId xmlns:a16="http://schemas.microsoft.com/office/drawing/2014/main" id="{877718DA-CAC7-700C-A109-7F4E559A28A6}"/>
              </a:ext>
            </a:extLst>
          </p:cNvPr>
          <p:cNvPicPr>
            <a:picLocks noChangeAspect="1"/>
          </p:cNvPicPr>
          <p:nvPr/>
        </p:nvPicPr>
        <p:blipFill>
          <a:blip r:embed="rId4"/>
          <a:stretch>
            <a:fillRect/>
          </a:stretch>
        </p:blipFill>
        <p:spPr>
          <a:xfrm>
            <a:off x="251520" y="980728"/>
            <a:ext cx="2675100" cy="1845782"/>
          </a:xfrm>
          <a:prstGeom prst="rect">
            <a:avLst/>
          </a:prstGeom>
        </p:spPr>
      </p:pic>
    </p:spTree>
    <p:extLst>
      <p:ext uri="{BB962C8B-B14F-4D97-AF65-F5344CB8AC3E}">
        <p14:creationId xmlns:p14="http://schemas.microsoft.com/office/powerpoint/2010/main" val="37643843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C10C8-175D-B7F7-FF51-22C7873D585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385976E-3249-97C1-B965-142FCD74BCC2}"/>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E2AD3951-F7E8-8EE6-2CEC-A299EE19E3D0}"/>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L’EVALUATION</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sp>
        <p:nvSpPr>
          <p:cNvPr id="5" name="Rectangle 3">
            <a:extLst>
              <a:ext uri="{FF2B5EF4-FFF2-40B4-BE49-F238E27FC236}">
                <a16:creationId xmlns:a16="http://schemas.microsoft.com/office/drawing/2014/main" id="{703D19D7-88B4-903D-5EC6-0670E2E7FE6F}"/>
              </a:ext>
            </a:extLst>
          </p:cNvPr>
          <p:cNvSpPr txBox="1">
            <a:spLocks noChangeArrowheads="1"/>
          </p:cNvSpPr>
          <p:nvPr/>
        </p:nvSpPr>
        <p:spPr>
          <a:xfrm>
            <a:off x="179388" y="2060401"/>
            <a:ext cx="8415337" cy="4752975"/>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just" fontAlgn="auto">
              <a:spcAft>
                <a:spcPts val="0"/>
              </a:spcAft>
            </a:pPr>
            <a:r>
              <a:rPr lang="fr-FR" dirty="0">
                <a:latin typeface="Calibri" pitchFamily="34" charset="0"/>
              </a:rPr>
              <a:t>Opération reposant sur le recueil et l’analyse d’informations afin de formuler un jugement sur une intervention dans le but d’améliorer cette intervention et/ou d’éclairer la prise de décision.</a:t>
            </a:r>
          </a:p>
          <a:p>
            <a:pPr algn="just" fontAlgn="auto">
              <a:spcAft>
                <a:spcPts val="0"/>
              </a:spcAft>
              <a:buFont typeface="Wingdings" pitchFamily="2" charset="2"/>
              <a:buNone/>
            </a:pPr>
            <a:endParaRPr lang="fr-FR" dirty="0">
              <a:latin typeface="Calibri" pitchFamily="34" charset="0"/>
            </a:endParaRPr>
          </a:p>
          <a:p>
            <a:pPr algn="just" fontAlgn="auto">
              <a:spcAft>
                <a:spcPts val="0"/>
              </a:spcAft>
            </a:pPr>
            <a:r>
              <a:rPr lang="fr-FR" dirty="0">
                <a:latin typeface="Calibri" pitchFamily="34" charset="0"/>
              </a:rPr>
              <a:t>C’est une </a:t>
            </a:r>
            <a:r>
              <a:rPr lang="fr-FR" b="1" dirty="0">
                <a:latin typeface="Calibri" pitchFamily="34" charset="0"/>
              </a:rPr>
              <a:t>démarche</a:t>
            </a:r>
            <a:r>
              <a:rPr lang="fr-FR" dirty="0">
                <a:latin typeface="Calibri" pitchFamily="34" charset="0"/>
              </a:rPr>
              <a:t> organisée en </a:t>
            </a:r>
            <a:r>
              <a:rPr lang="fr-FR" b="1" dirty="0">
                <a:latin typeface="Calibri" pitchFamily="34" charset="0"/>
              </a:rPr>
              <a:t>plusieurs étapes</a:t>
            </a:r>
            <a:r>
              <a:rPr lang="fr-FR" dirty="0">
                <a:latin typeface="Calibri" pitchFamily="34" charset="0"/>
              </a:rPr>
              <a:t> impliquant un ensemble d’acteurs.</a:t>
            </a:r>
          </a:p>
          <a:p>
            <a:pPr algn="just" fontAlgn="auto">
              <a:spcAft>
                <a:spcPts val="0"/>
              </a:spcAft>
            </a:pPr>
            <a:endParaRPr lang="fr-FR" dirty="0">
              <a:latin typeface="Calibri" pitchFamily="34" charset="0"/>
            </a:endParaRPr>
          </a:p>
          <a:p>
            <a:pPr algn="just" fontAlgn="auto">
              <a:spcAft>
                <a:spcPts val="0"/>
              </a:spcAft>
            </a:pPr>
            <a:r>
              <a:rPr lang="fr-FR" i="1" dirty="0">
                <a:latin typeface="Calibri" pitchFamily="34" charset="0"/>
              </a:rPr>
              <a:t>« L’évaluation est une source d’évolution, d’amélioration des pratiques… Elle doit être perçue comme un véritable instrument de conduite d’un projet d’éducation pour la santé ». </a:t>
            </a:r>
          </a:p>
        </p:txBody>
      </p:sp>
      <p:pic>
        <p:nvPicPr>
          <p:cNvPr id="8" name="Image 7">
            <a:extLst>
              <a:ext uri="{FF2B5EF4-FFF2-40B4-BE49-F238E27FC236}">
                <a16:creationId xmlns:a16="http://schemas.microsoft.com/office/drawing/2014/main" id="{FDABDEE9-9F8A-26D0-E4CF-F607F99948D1}"/>
              </a:ext>
            </a:extLst>
          </p:cNvPr>
          <p:cNvPicPr>
            <a:picLocks noChangeAspect="1"/>
          </p:cNvPicPr>
          <p:nvPr/>
        </p:nvPicPr>
        <p:blipFill>
          <a:blip r:embed="rId4"/>
          <a:stretch>
            <a:fillRect/>
          </a:stretch>
        </p:blipFill>
        <p:spPr>
          <a:xfrm>
            <a:off x="6588224" y="88306"/>
            <a:ext cx="1758851" cy="1799753"/>
          </a:xfrm>
          <a:prstGeom prst="rect">
            <a:avLst/>
          </a:prstGeom>
        </p:spPr>
      </p:pic>
    </p:spTree>
    <p:extLst>
      <p:ext uri="{BB962C8B-B14F-4D97-AF65-F5344CB8AC3E}">
        <p14:creationId xmlns:p14="http://schemas.microsoft.com/office/powerpoint/2010/main" val="16603933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35866-940B-D191-C386-491CAFFC4EAF}"/>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C69B6C5-E4B9-EB91-EB61-103CAD62EF7D}"/>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583CC81A-E3D3-90D3-D392-574BFFBC6702}"/>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L’EVALUATION</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8" name="Image 7">
            <a:extLst>
              <a:ext uri="{FF2B5EF4-FFF2-40B4-BE49-F238E27FC236}">
                <a16:creationId xmlns:a16="http://schemas.microsoft.com/office/drawing/2014/main" id="{D170696D-B06E-253F-4567-5CD08BD16A33}"/>
              </a:ext>
            </a:extLst>
          </p:cNvPr>
          <p:cNvPicPr>
            <a:picLocks noChangeAspect="1"/>
          </p:cNvPicPr>
          <p:nvPr/>
        </p:nvPicPr>
        <p:blipFill>
          <a:blip r:embed="rId4"/>
          <a:stretch>
            <a:fillRect/>
          </a:stretch>
        </p:blipFill>
        <p:spPr>
          <a:xfrm>
            <a:off x="6588224" y="88306"/>
            <a:ext cx="1758851" cy="1799753"/>
          </a:xfrm>
          <a:prstGeom prst="rect">
            <a:avLst/>
          </a:prstGeom>
        </p:spPr>
      </p:pic>
      <p:sp>
        <p:nvSpPr>
          <p:cNvPr id="4" name="Rectangle 3">
            <a:extLst>
              <a:ext uri="{FF2B5EF4-FFF2-40B4-BE49-F238E27FC236}">
                <a16:creationId xmlns:a16="http://schemas.microsoft.com/office/drawing/2014/main" id="{DD12E771-4B70-793F-EA47-78B7214D8A54}"/>
              </a:ext>
            </a:extLst>
          </p:cNvPr>
          <p:cNvSpPr txBox="1">
            <a:spLocks noChangeArrowheads="1"/>
          </p:cNvSpPr>
          <p:nvPr/>
        </p:nvSpPr>
        <p:spPr>
          <a:xfrm>
            <a:off x="287337" y="1916832"/>
            <a:ext cx="8569325" cy="4824536"/>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just" fontAlgn="auto">
              <a:lnSpc>
                <a:spcPct val="80000"/>
              </a:lnSpc>
              <a:spcAft>
                <a:spcPts val="0"/>
              </a:spcAft>
              <a:buFont typeface="Wingdings" pitchFamily="2" charset="2"/>
              <a:buNone/>
            </a:pPr>
            <a:r>
              <a:rPr lang="fr-FR" dirty="0"/>
              <a:t> </a:t>
            </a:r>
            <a:r>
              <a:rPr lang="fr-FR" dirty="0">
                <a:latin typeface="Calibri" pitchFamily="34" charset="0"/>
              </a:rPr>
              <a:t>	Il est admis que l’évaluation remplit plusieurs fonctions  :</a:t>
            </a:r>
          </a:p>
          <a:p>
            <a:pPr algn="just" fontAlgn="auto">
              <a:lnSpc>
                <a:spcPct val="80000"/>
              </a:lnSpc>
              <a:spcAft>
                <a:spcPts val="0"/>
              </a:spcAft>
            </a:pPr>
            <a:r>
              <a:rPr lang="fr-FR" dirty="0">
                <a:latin typeface="Calibri" pitchFamily="34" charset="0"/>
              </a:rPr>
              <a:t>produire de la connaissance ;</a:t>
            </a:r>
          </a:p>
          <a:p>
            <a:pPr algn="just" fontAlgn="auto">
              <a:lnSpc>
                <a:spcPct val="80000"/>
              </a:lnSpc>
              <a:spcAft>
                <a:spcPts val="0"/>
              </a:spcAft>
            </a:pPr>
            <a:r>
              <a:rPr lang="fr-FR" dirty="0">
                <a:latin typeface="Calibri" pitchFamily="34" charset="0"/>
              </a:rPr>
              <a:t>rendre des comptes sur l’action ;</a:t>
            </a:r>
          </a:p>
          <a:p>
            <a:pPr algn="just" fontAlgn="auto">
              <a:lnSpc>
                <a:spcPct val="80000"/>
              </a:lnSpc>
              <a:spcAft>
                <a:spcPts val="0"/>
              </a:spcAft>
            </a:pPr>
            <a:r>
              <a:rPr lang="fr-FR" dirty="0">
                <a:latin typeface="Calibri" pitchFamily="34" charset="0"/>
              </a:rPr>
              <a:t>éclairer le décideur sur les choix à faire ;</a:t>
            </a:r>
          </a:p>
          <a:p>
            <a:pPr algn="just" fontAlgn="auto">
              <a:lnSpc>
                <a:spcPct val="80000"/>
              </a:lnSpc>
              <a:spcAft>
                <a:spcPts val="0"/>
              </a:spcAft>
            </a:pPr>
            <a:r>
              <a:rPr lang="fr-FR" dirty="0">
                <a:latin typeface="Calibri" pitchFamily="34" charset="0"/>
              </a:rPr>
              <a:t>aider au pilotage de l’action publique ;</a:t>
            </a:r>
          </a:p>
          <a:p>
            <a:pPr algn="just" fontAlgn="auto">
              <a:lnSpc>
                <a:spcPct val="80000"/>
              </a:lnSpc>
              <a:spcAft>
                <a:spcPts val="0"/>
              </a:spcAft>
            </a:pPr>
            <a:r>
              <a:rPr lang="fr-FR" dirty="0">
                <a:latin typeface="Calibri" pitchFamily="34" charset="0"/>
              </a:rPr>
              <a:t>produire du changement en vue d’améliorer les actions ;</a:t>
            </a:r>
          </a:p>
          <a:p>
            <a:pPr algn="just" fontAlgn="auto">
              <a:lnSpc>
                <a:spcPct val="80000"/>
              </a:lnSpc>
              <a:spcAft>
                <a:spcPts val="0"/>
              </a:spcAft>
            </a:pPr>
            <a:r>
              <a:rPr lang="fr-FR" dirty="0">
                <a:latin typeface="Calibri" pitchFamily="34" charset="0"/>
              </a:rPr>
              <a:t>permettre un débat avec tous les acteurs ;</a:t>
            </a:r>
          </a:p>
          <a:p>
            <a:pPr algn="just" fontAlgn="auto">
              <a:lnSpc>
                <a:spcPct val="80000"/>
              </a:lnSpc>
              <a:spcAft>
                <a:spcPts val="0"/>
              </a:spcAft>
            </a:pPr>
            <a:r>
              <a:rPr lang="fr-FR" dirty="0">
                <a:latin typeface="Calibri" pitchFamily="34" charset="0"/>
              </a:rPr>
              <a:t>contribuer à faire progresser collectivement les acteurs.</a:t>
            </a:r>
          </a:p>
          <a:p>
            <a:pPr fontAlgn="auto">
              <a:lnSpc>
                <a:spcPct val="80000"/>
              </a:lnSpc>
              <a:spcAft>
                <a:spcPts val="0"/>
              </a:spcAft>
              <a:buFont typeface="Wingdings" pitchFamily="2" charset="2"/>
              <a:buNone/>
            </a:pPr>
            <a:endParaRPr lang="fr-FR" b="1" dirty="0">
              <a:latin typeface="Calibri" pitchFamily="34" charset="0"/>
            </a:endParaRPr>
          </a:p>
          <a:p>
            <a:pPr algn="ctr" fontAlgn="auto">
              <a:lnSpc>
                <a:spcPct val="80000"/>
              </a:lnSpc>
              <a:spcAft>
                <a:spcPts val="0"/>
              </a:spcAft>
              <a:buFont typeface="Wingdings" pitchFamily="2" charset="2"/>
              <a:buNone/>
            </a:pPr>
            <a:r>
              <a:rPr lang="fr-FR" b="1" dirty="0">
                <a:solidFill>
                  <a:srgbClr val="0070C0"/>
                </a:solidFill>
                <a:latin typeface="Calibri" pitchFamily="34" charset="0"/>
              </a:rPr>
              <a:t>L’évaluation est potentiellement au service de tous les acteurs, qu’il s’agisse des décideurs, des opérateurs, des gestionnaires de programmes ou des bénéficiaires des actions</a:t>
            </a:r>
          </a:p>
        </p:txBody>
      </p:sp>
    </p:spTree>
    <p:extLst>
      <p:ext uri="{BB962C8B-B14F-4D97-AF65-F5344CB8AC3E}">
        <p14:creationId xmlns:p14="http://schemas.microsoft.com/office/powerpoint/2010/main" val="401819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D2836-E8D7-46ED-A79A-913744D3CB34}"/>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F950FFE-71A8-2737-7646-8E9AEEE34F6F}"/>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2A39F121-0A1B-4A82-5DB1-DF01C424D155}"/>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L’EVALUATION</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8" name="Image 7">
            <a:extLst>
              <a:ext uri="{FF2B5EF4-FFF2-40B4-BE49-F238E27FC236}">
                <a16:creationId xmlns:a16="http://schemas.microsoft.com/office/drawing/2014/main" id="{5396D595-9B22-0A6D-AE2E-2D9227966FAF}"/>
              </a:ext>
            </a:extLst>
          </p:cNvPr>
          <p:cNvPicPr>
            <a:picLocks noChangeAspect="1"/>
          </p:cNvPicPr>
          <p:nvPr/>
        </p:nvPicPr>
        <p:blipFill>
          <a:blip r:embed="rId4"/>
          <a:stretch>
            <a:fillRect/>
          </a:stretch>
        </p:blipFill>
        <p:spPr>
          <a:xfrm>
            <a:off x="6588224" y="88306"/>
            <a:ext cx="1758851" cy="1799753"/>
          </a:xfrm>
          <a:prstGeom prst="rect">
            <a:avLst/>
          </a:prstGeom>
        </p:spPr>
      </p:pic>
      <p:pic>
        <p:nvPicPr>
          <p:cNvPr id="5" name="Image 4">
            <a:extLst>
              <a:ext uri="{FF2B5EF4-FFF2-40B4-BE49-F238E27FC236}">
                <a16:creationId xmlns:a16="http://schemas.microsoft.com/office/drawing/2014/main" id="{44CBD95A-0E42-BEE2-29FD-CCC294F12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8" y="1888059"/>
            <a:ext cx="6753356" cy="4779217"/>
          </a:xfrm>
          <a:prstGeom prst="rect">
            <a:avLst/>
          </a:prstGeom>
        </p:spPr>
      </p:pic>
    </p:spTree>
    <p:extLst>
      <p:ext uri="{BB962C8B-B14F-4D97-AF65-F5344CB8AC3E}">
        <p14:creationId xmlns:p14="http://schemas.microsoft.com/office/powerpoint/2010/main" val="7152650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44419-65AB-7774-7E19-CA4305CC508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57FFA2B-E9B1-4517-9F41-AAD8BCFC259A}"/>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A30374D6-D284-74EA-4D1B-1DFD2D515EAC}"/>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QUAND ?</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8" name="Image 7">
            <a:extLst>
              <a:ext uri="{FF2B5EF4-FFF2-40B4-BE49-F238E27FC236}">
                <a16:creationId xmlns:a16="http://schemas.microsoft.com/office/drawing/2014/main" id="{E9683B73-60A4-1D13-7BC1-B7EF39CBF539}"/>
              </a:ext>
            </a:extLst>
          </p:cNvPr>
          <p:cNvPicPr>
            <a:picLocks noChangeAspect="1"/>
          </p:cNvPicPr>
          <p:nvPr/>
        </p:nvPicPr>
        <p:blipFill>
          <a:blip r:embed="rId4"/>
          <a:stretch>
            <a:fillRect/>
          </a:stretch>
        </p:blipFill>
        <p:spPr>
          <a:xfrm>
            <a:off x="6588224" y="88306"/>
            <a:ext cx="1758851" cy="1799753"/>
          </a:xfrm>
          <a:prstGeom prst="rect">
            <a:avLst/>
          </a:prstGeom>
        </p:spPr>
      </p:pic>
      <p:sp>
        <p:nvSpPr>
          <p:cNvPr id="5" name="Rectangle 3">
            <a:extLst>
              <a:ext uri="{FF2B5EF4-FFF2-40B4-BE49-F238E27FC236}">
                <a16:creationId xmlns:a16="http://schemas.microsoft.com/office/drawing/2014/main" id="{5EDCC941-3077-ECF3-E383-AAF692B43BCD}"/>
              </a:ext>
            </a:extLst>
          </p:cNvPr>
          <p:cNvSpPr txBox="1">
            <a:spLocks noChangeArrowheads="1"/>
          </p:cNvSpPr>
          <p:nvPr/>
        </p:nvSpPr>
        <p:spPr>
          <a:xfrm>
            <a:off x="575878" y="1564856"/>
            <a:ext cx="7992243" cy="4995862"/>
          </a:xfrm>
          <a:prstGeom prst="rect">
            <a:avLst/>
          </a:prstGeom>
        </p:spPr>
        <p:txBody>
          <a:bodyPr>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fontAlgn="auto">
              <a:spcAft>
                <a:spcPts val="600"/>
              </a:spcAft>
              <a:buFont typeface="Wingdings" pitchFamily="2" charset="2"/>
              <a:buNone/>
              <a:defRPr/>
            </a:pPr>
            <a:r>
              <a:rPr lang="fr-FR" sz="2800" b="1" dirty="0">
                <a:latin typeface="Calibri" pitchFamily="34" charset="0"/>
                <a:cs typeface="Calibri" pitchFamily="34" charset="0"/>
              </a:rPr>
              <a:t>On évalue </a:t>
            </a:r>
          </a:p>
          <a:p>
            <a:pPr algn="ctr" fontAlgn="auto">
              <a:spcAft>
                <a:spcPts val="0"/>
              </a:spcAft>
              <a:defRPr/>
            </a:pPr>
            <a:r>
              <a:rPr lang="fr-FR" dirty="0">
                <a:latin typeface="Calibri" pitchFamily="34" charset="0"/>
                <a:cs typeface="Calibri" pitchFamily="34" charset="0"/>
              </a:rPr>
              <a:t>Le contexte – Analyse de la situation</a:t>
            </a:r>
          </a:p>
          <a:p>
            <a:pPr algn="ctr" fontAlgn="auto">
              <a:spcAft>
                <a:spcPts val="0"/>
              </a:spcAft>
              <a:defRPr/>
            </a:pPr>
            <a:r>
              <a:rPr lang="fr-FR" dirty="0">
                <a:latin typeface="Calibri" pitchFamily="34" charset="0"/>
                <a:cs typeface="Calibri" pitchFamily="34" charset="0"/>
              </a:rPr>
              <a:t>Les ressources et méthodes à utiliser</a:t>
            </a:r>
          </a:p>
          <a:p>
            <a:pPr algn="ctr" fontAlgn="auto">
              <a:spcAft>
                <a:spcPts val="0"/>
              </a:spcAft>
              <a:defRPr/>
            </a:pPr>
            <a:r>
              <a:rPr lang="fr-FR" dirty="0">
                <a:latin typeface="Calibri" pitchFamily="34" charset="0"/>
                <a:cs typeface="Calibri" pitchFamily="34" charset="0"/>
              </a:rPr>
              <a:t>Le processus – Déroulement des activités</a:t>
            </a:r>
          </a:p>
          <a:p>
            <a:pPr algn="ctr" fontAlgn="auto">
              <a:spcAft>
                <a:spcPts val="0"/>
              </a:spcAft>
              <a:defRPr/>
            </a:pPr>
            <a:r>
              <a:rPr lang="fr-FR" dirty="0">
                <a:latin typeface="Calibri" pitchFamily="34" charset="0"/>
                <a:cs typeface="Calibri" pitchFamily="34" charset="0"/>
              </a:rPr>
              <a:t>Les résultats de l’action – Effets et résultats</a:t>
            </a:r>
          </a:p>
          <a:p>
            <a:pPr marL="0" indent="0" fontAlgn="auto">
              <a:spcAft>
                <a:spcPts val="0"/>
              </a:spcAft>
              <a:buFont typeface="Wingdings" pitchFamily="2" charset="2"/>
              <a:buNone/>
              <a:defRPr/>
            </a:pPr>
            <a:endParaRPr lang="fr-FR" dirty="0">
              <a:latin typeface="Calibri" pitchFamily="34" charset="0"/>
              <a:cs typeface="Calibri" pitchFamily="34" charset="0"/>
            </a:endParaRPr>
          </a:p>
          <a:p>
            <a:pPr marL="0" indent="0" algn="just" fontAlgn="auto">
              <a:spcAft>
                <a:spcPts val="0"/>
              </a:spcAft>
              <a:buFont typeface="Wingdings" pitchFamily="2" charset="2"/>
              <a:buNone/>
              <a:defRPr/>
            </a:pPr>
            <a:r>
              <a:rPr lang="fr-FR" dirty="0">
                <a:latin typeface="Calibri" pitchFamily="34" charset="0"/>
                <a:cs typeface="Calibri" pitchFamily="34" charset="0"/>
              </a:rPr>
              <a:t>L’évaluation se situe à </a:t>
            </a:r>
            <a:r>
              <a:rPr lang="fr-FR" b="1" u="sng" dirty="0">
                <a:latin typeface="Calibri" pitchFamily="34" charset="0"/>
                <a:cs typeface="Calibri" pitchFamily="34" charset="0"/>
              </a:rPr>
              <a:t>toutes les phases </a:t>
            </a:r>
            <a:r>
              <a:rPr lang="fr-FR" dirty="0">
                <a:latin typeface="Calibri" pitchFamily="34" charset="0"/>
                <a:cs typeface="Calibri" pitchFamily="34" charset="0"/>
              </a:rPr>
              <a:t>de l’action et concerne tous ces contenus (activités, interventions, réalisation…).</a:t>
            </a:r>
          </a:p>
          <a:p>
            <a:pPr marL="274320" indent="-274320" algn="just" fontAlgn="auto">
              <a:spcAft>
                <a:spcPts val="0"/>
              </a:spcAft>
              <a:buFont typeface="Wingdings" pitchFamily="2" charset="2"/>
              <a:buNone/>
              <a:defRPr/>
            </a:pPr>
            <a:endParaRPr lang="fr-FR" dirty="0">
              <a:latin typeface="Calibri" pitchFamily="34" charset="0"/>
              <a:cs typeface="Calibri" pitchFamily="34" charset="0"/>
            </a:endParaRPr>
          </a:p>
          <a:p>
            <a:pPr marL="0" indent="0" algn="just" fontAlgn="auto">
              <a:spcAft>
                <a:spcPts val="0"/>
              </a:spcAft>
              <a:buFont typeface="Wingdings" pitchFamily="2" charset="2"/>
              <a:buNone/>
              <a:defRPr/>
            </a:pPr>
            <a:r>
              <a:rPr lang="fr-FR" dirty="0">
                <a:latin typeface="Calibri" pitchFamily="34" charset="0"/>
                <a:cs typeface="Calibri" pitchFamily="34" charset="0"/>
              </a:rPr>
              <a:t>Elle est favorisée par un suivi régulier du déroulement.</a:t>
            </a:r>
            <a:endParaRPr lang="fr-FR" dirty="0"/>
          </a:p>
          <a:p>
            <a:pPr lvl="2" indent="-182880" fontAlgn="auto">
              <a:spcAft>
                <a:spcPts val="0"/>
              </a:spcAft>
              <a:buClr>
                <a:schemeClr val="accent1">
                  <a:shade val="75000"/>
                </a:schemeClr>
              </a:buClr>
              <a:buFont typeface="Wingdings"/>
              <a:buChar char=""/>
              <a:defRPr/>
            </a:pPr>
            <a:endParaRPr lang="fr-FR" dirty="0"/>
          </a:p>
          <a:p>
            <a:pPr lvl="2" indent="-182880" fontAlgn="auto">
              <a:spcAft>
                <a:spcPts val="0"/>
              </a:spcAft>
              <a:buClr>
                <a:schemeClr val="accent1">
                  <a:shade val="75000"/>
                </a:schemeClr>
              </a:buClr>
              <a:buFont typeface="Wingdings"/>
              <a:buChar char=""/>
              <a:defRPr/>
            </a:pPr>
            <a:endParaRPr lang="fr-FR" dirty="0"/>
          </a:p>
          <a:p>
            <a:pPr lvl="2" indent="-182880" fontAlgn="auto">
              <a:spcAft>
                <a:spcPts val="0"/>
              </a:spcAft>
              <a:buClr>
                <a:schemeClr val="accent1">
                  <a:shade val="75000"/>
                </a:schemeClr>
              </a:buClr>
              <a:buFont typeface="Wingdings" pitchFamily="2" charset="2"/>
              <a:buNone/>
              <a:defRPr/>
            </a:pPr>
            <a:endParaRPr lang="fr-FR" dirty="0"/>
          </a:p>
        </p:txBody>
      </p:sp>
    </p:spTree>
    <p:extLst>
      <p:ext uri="{BB962C8B-B14F-4D97-AF65-F5344CB8AC3E}">
        <p14:creationId xmlns:p14="http://schemas.microsoft.com/office/powerpoint/2010/main" val="84073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19886-8CA2-6ECF-30AF-9C7EA57349E7}"/>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6537CA4-62CA-EC00-C7C6-4950C217116C}"/>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6DF1468A-664B-09E2-093F-F9E9CE161BF2}"/>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L’EVALUATION DU PROCESSUS</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sp>
        <p:nvSpPr>
          <p:cNvPr id="4" name="Rectangle 3">
            <a:extLst>
              <a:ext uri="{FF2B5EF4-FFF2-40B4-BE49-F238E27FC236}">
                <a16:creationId xmlns:a16="http://schemas.microsoft.com/office/drawing/2014/main" id="{83ED6A31-7135-23F8-9036-24B95E039AF1}"/>
              </a:ext>
            </a:extLst>
          </p:cNvPr>
          <p:cNvSpPr txBox="1">
            <a:spLocks noChangeArrowheads="1"/>
          </p:cNvSpPr>
          <p:nvPr/>
        </p:nvSpPr>
        <p:spPr>
          <a:xfrm>
            <a:off x="107950" y="1700213"/>
            <a:ext cx="8640514" cy="46736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fontAlgn="auto">
              <a:lnSpc>
                <a:spcPct val="80000"/>
              </a:lnSpc>
              <a:spcAft>
                <a:spcPts val="600"/>
              </a:spcAft>
              <a:buFont typeface="Arial" pitchFamily="34" charset="0"/>
              <a:buNone/>
            </a:pPr>
            <a:r>
              <a:rPr lang="fr-FR" sz="2200" b="1" dirty="0">
                <a:solidFill>
                  <a:srgbClr val="0070C0"/>
                </a:solidFill>
                <a:latin typeface="Calibri" pitchFamily="34" charset="0"/>
              </a:rPr>
              <a:t>Tout au long de l’action </a:t>
            </a:r>
          </a:p>
          <a:p>
            <a:pPr marL="0" indent="0" algn="ctr" fontAlgn="auto">
              <a:lnSpc>
                <a:spcPct val="80000"/>
              </a:lnSpc>
              <a:spcAft>
                <a:spcPts val="600"/>
              </a:spcAft>
              <a:buFont typeface="Arial" pitchFamily="34" charset="0"/>
              <a:buNone/>
            </a:pPr>
            <a:endParaRPr lang="fr-FR" sz="2200" b="1" dirty="0">
              <a:solidFill>
                <a:srgbClr val="00B050"/>
              </a:solidFill>
              <a:latin typeface="Calibri" pitchFamily="34" charset="0"/>
            </a:endParaRPr>
          </a:p>
          <a:p>
            <a:pPr algn="just" fontAlgn="auto">
              <a:lnSpc>
                <a:spcPct val="80000"/>
              </a:lnSpc>
              <a:spcAft>
                <a:spcPts val="600"/>
              </a:spcAft>
            </a:pPr>
            <a:r>
              <a:rPr lang="fr-FR" sz="2200" dirty="0">
                <a:latin typeface="Calibri" pitchFamily="34" charset="0"/>
              </a:rPr>
              <a:t>Elle s’intéresse à l’organisation de l’équipe, la forme des interventions, le calendrier...</a:t>
            </a:r>
          </a:p>
          <a:p>
            <a:pPr marL="0" indent="0" algn="just" fontAlgn="auto">
              <a:lnSpc>
                <a:spcPct val="80000"/>
              </a:lnSpc>
              <a:spcAft>
                <a:spcPts val="600"/>
              </a:spcAft>
              <a:buFont typeface="Arial" pitchFamily="34" charset="0"/>
              <a:buNone/>
            </a:pPr>
            <a:endParaRPr lang="fr-FR" sz="2200" dirty="0">
              <a:latin typeface="Calibri" pitchFamily="34" charset="0"/>
            </a:endParaRPr>
          </a:p>
          <a:p>
            <a:pPr algn="just" fontAlgn="auto">
              <a:lnSpc>
                <a:spcPct val="80000"/>
              </a:lnSpc>
              <a:spcAft>
                <a:spcPts val="600"/>
              </a:spcAft>
            </a:pPr>
            <a:r>
              <a:rPr lang="fr-FR" sz="2200" dirty="0">
                <a:latin typeface="Calibri" pitchFamily="34" charset="0"/>
              </a:rPr>
              <a:t>Elle s’intéresse à la mise en œuvre de l’action et porte sur « ressources mobilisées », « activités réalisées » et « groupes atteints » et mesure les écarts entre  « ressources prévues », « activités prévues », « groupes ciblés » , etc.</a:t>
            </a:r>
          </a:p>
          <a:p>
            <a:pPr marL="0" indent="0" algn="just" fontAlgn="auto">
              <a:lnSpc>
                <a:spcPct val="80000"/>
              </a:lnSpc>
              <a:spcAft>
                <a:spcPts val="600"/>
              </a:spcAft>
              <a:buFont typeface="Arial" pitchFamily="34" charset="0"/>
              <a:buNone/>
            </a:pPr>
            <a:endParaRPr lang="fr-FR" sz="2200" dirty="0">
              <a:latin typeface="Calibri" pitchFamily="34" charset="0"/>
            </a:endParaRPr>
          </a:p>
          <a:p>
            <a:pPr algn="just" fontAlgn="auto">
              <a:lnSpc>
                <a:spcPct val="80000"/>
              </a:lnSpc>
              <a:spcAft>
                <a:spcPts val="600"/>
              </a:spcAft>
            </a:pPr>
            <a:r>
              <a:rPr lang="fr-FR" sz="2200" dirty="0">
                <a:latin typeface="Calibri" pitchFamily="34" charset="0"/>
              </a:rPr>
              <a:t>Elle identifie les freins et d’éventuels blocages et permet d’ajuster une situation en cas de difficulté ou de changer les modalités de travail. </a:t>
            </a:r>
          </a:p>
          <a:p>
            <a:pPr algn="just" fontAlgn="auto">
              <a:lnSpc>
                <a:spcPct val="80000"/>
              </a:lnSpc>
              <a:spcAft>
                <a:spcPts val="600"/>
              </a:spcAft>
            </a:pPr>
            <a:endParaRPr lang="fr-FR" sz="2200" dirty="0">
              <a:latin typeface="Calibri" pitchFamily="34" charset="0"/>
            </a:endParaRPr>
          </a:p>
        </p:txBody>
      </p:sp>
      <p:pic>
        <p:nvPicPr>
          <p:cNvPr id="6" name="Image 5">
            <a:extLst>
              <a:ext uri="{FF2B5EF4-FFF2-40B4-BE49-F238E27FC236}">
                <a16:creationId xmlns:a16="http://schemas.microsoft.com/office/drawing/2014/main" id="{3F32F008-2EAC-6E68-AA9E-881E7FEC7960}"/>
              </a:ext>
            </a:extLst>
          </p:cNvPr>
          <p:cNvPicPr>
            <a:picLocks noChangeAspect="1"/>
          </p:cNvPicPr>
          <p:nvPr/>
        </p:nvPicPr>
        <p:blipFill>
          <a:blip r:embed="rId4"/>
          <a:stretch>
            <a:fillRect/>
          </a:stretch>
        </p:blipFill>
        <p:spPr>
          <a:xfrm>
            <a:off x="7274908" y="188640"/>
            <a:ext cx="1758851" cy="1799753"/>
          </a:xfrm>
          <a:prstGeom prst="rect">
            <a:avLst/>
          </a:prstGeom>
        </p:spPr>
      </p:pic>
    </p:spTree>
    <p:extLst>
      <p:ext uri="{BB962C8B-B14F-4D97-AF65-F5344CB8AC3E}">
        <p14:creationId xmlns:p14="http://schemas.microsoft.com/office/powerpoint/2010/main" val="11323114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18F9-E1D2-6ACC-0209-48BA4A342E1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7AE8416-372E-C25B-465A-70E1E554D89C}"/>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11AC9B14-B392-0F49-1346-5B6D562353E7}"/>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L’EVALUATION DU PROCESSUS</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6" name="Image 5">
            <a:extLst>
              <a:ext uri="{FF2B5EF4-FFF2-40B4-BE49-F238E27FC236}">
                <a16:creationId xmlns:a16="http://schemas.microsoft.com/office/drawing/2014/main" id="{74F8915A-070C-3E97-0906-C8921A875773}"/>
              </a:ext>
            </a:extLst>
          </p:cNvPr>
          <p:cNvPicPr>
            <a:picLocks noChangeAspect="1"/>
          </p:cNvPicPr>
          <p:nvPr/>
        </p:nvPicPr>
        <p:blipFill>
          <a:blip r:embed="rId4"/>
          <a:stretch>
            <a:fillRect/>
          </a:stretch>
        </p:blipFill>
        <p:spPr>
          <a:xfrm>
            <a:off x="7274908" y="188640"/>
            <a:ext cx="1758851" cy="1799753"/>
          </a:xfrm>
          <a:prstGeom prst="rect">
            <a:avLst/>
          </a:prstGeom>
        </p:spPr>
      </p:pic>
      <p:sp>
        <p:nvSpPr>
          <p:cNvPr id="5" name="Rectangle 3">
            <a:extLst>
              <a:ext uri="{FF2B5EF4-FFF2-40B4-BE49-F238E27FC236}">
                <a16:creationId xmlns:a16="http://schemas.microsoft.com/office/drawing/2014/main" id="{FF0C203A-0FAC-5A2E-5D69-8478C1A9F572}"/>
              </a:ext>
            </a:extLst>
          </p:cNvPr>
          <p:cNvSpPr txBox="1">
            <a:spLocks noChangeArrowheads="1"/>
          </p:cNvSpPr>
          <p:nvPr/>
        </p:nvSpPr>
        <p:spPr>
          <a:xfrm>
            <a:off x="143777" y="1976366"/>
            <a:ext cx="8640514" cy="46736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gn="just" fontAlgn="auto">
              <a:lnSpc>
                <a:spcPct val="80000"/>
              </a:lnSpc>
              <a:spcAft>
                <a:spcPts val="600"/>
              </a:spcAft>
            </a:pPr>
            <a:r>
              <a:rPr lang="fr-FR" sz="2200" b="1">
                <a:latin typeface="Calibri" pitchFamily="34" charset="0"/>
              </a:rPr>
              <a:t>Les ressources </a:t>
            </a:r>
            <a:r>
              <a:rPr lang="fr-FR" sz="2200">
                <a:latin typeface="Calibri" pitchFamily="34" charset="0"/>
              </a:rPr>
              <a:t>sont-elles mobilisées comme prévu? Sinon pourquoi ?</a:t>
            </a:r>
          </a:p>
          <a:p>
            <a:pPr algn="just" fontAlgn="auto">
              <a:lnSpc>
                <a:spcPct val="80000"/>
              </a:lnSpc>
              <a:spcAft>
                <a:spcPts val="600"/>
              </a:spcAft>
            </a:pPr>
            <a:r>
              <a:rPr lang="fr-FR" sz="2200" b="1">
                <a:latin typeface="Calibri" pitchFamily="34" charset="0"/>
              </a:rPr>
              <a:t>Les activités </a:t>
            </a:r>
            <a:r>
              <a:rPr lang="fr-FR" sz="2200">
                <a:latin typeface="Calibri" pitchFamily="34" charset="0"/>
              </a:rPr>
              <a:t>sont-elles réalisées comme prévu ? Sinon pourquoi ?</a:t>
            </a:r>
          </a:p>
          <a:p>
            <a:pPr algn="just" fontAlgn="auto">
              <a:lnSpc>
                <a:spcPct val="80000"/>
              </a:lnSpc>
              <a:spcAft>
                <a:spcPts val="600"/>
              </a:spcAft>
            </a:pPr>
            <a:r>
              <a:rPr lang="fr-FR" sz="2200" b="1">
                <a:latin typeface="Calibri" pitchFamily="34" charset="0"/>
              </a:rPr>
              <a:t>Les groupes cibles </a:t>
            </a:r>
            <a:r>
              <a:rPr lang="fr-FR" sz="2200">
                <a:latin typeface="Calibri" pitchFamily="34" charset="0"/>
              </a:rPr>
              <a:t>sont-ils atteints comme prévu ? Sinon pourquoi ? </a:t>
            </a:r>
          </a:p>
          <a:p>
            <a:pPr algn="just" fontAlgn="auto">
              <a:lnSpc>
                <a:spcPct val="80000"/>
              </a:lnSpc>
              <a:spcAft>
                <a:spcPts val="600"/>
              </a:spcAft>
            </a:pPr>
            <a:r>
              <a:rPr lang="fr-FR" sz="2200" b="1">
                <a:solidFill>
                  <a:srgbClr val="009900"/>
                </a:solidFill>
                <a:latin typeface="Calibri" pitchFamily="34" charset="0"/>
              </a:rPr>
              <a:t>L’analyse des points forts : </a:t>
            </a:r>
            <a:r>
              <a:rPr lang="fr-FR" sz="2200">
                <a:latin typeface="Calibri" pitchFamily="34" charset="0"/>
              </a:rPr>
              <a:t>A quel moment cela a bien marché et pourquoi ?</a:t>
            </a:r>
          </a:p>
          <a:p>
            <a:pPr algn="just" fontAlgn="auto">
              <a:lnSpc>
                <a:spcPct val="80000"/>
              </a:lnSpc>
              <a:spcAft>
                <a:spcPts val="600"/>
              </a:spcAft>
            </a:pPr>
            <a:r>
              <a:rPr lang="fr-FR" sz="2200" b="1">
                <a:solidFill>
                  <a:srgbClr val="FF0000"/>
                </a:solidFill>
                <a:latin typeface="Calibri" pitchFamily="34" charset="0"/>
              </a:rPr>
              <a:t>L’analyse des points faibles : </a:t>
            </a:r>
            <a:r>
              <a:rPr lang="fr-FR" sz="2200">
                <a:latin typeface="Calibri" pitchFamily="34" charset="0"/>
              </a:rPr>
              <a:t>Quelles ont été les difficultés et pourquoi ?</a:t>
            </a:r>
          </a:p>
          <a:p>
            <a:pPr algn="just" fontAlgn="auto">
              <a:lnSpc>
                <a:spcPct val="80000"/>
              </a:lnSpc>
              <a:spcAft>
                <a:spcPts val="600"/>
              </a:spcAft>
            </a:pPr>
            <a:r>
              <a:rPr lang="fr-FR" sz="2200" b="1">
                <a:latin typeface="Calibri" pitchFamily="34" charset="0"/>
              </a:rPr>
              <a:t>L’intérêt : </a:t>
            </a:r>
            <a:r>
              <a:rPr lang="fr-FR" sz="2200">
                <a:latin typeface="Calibri" pitchFamily="34" charset="0"/>
              </a:rPr>
              <a:t>Quel est le % de personnes qui se sont déclarées très intéressées par l’activité ?</a:t>
            </a:r>
          </a:p>
          <a:p>
            <a:pPr algn="just" fontAlgn="auto">
              <a:lnSpc>
                <a:spcPct val="80000"/>
              </a:lnSpc>
              <a:spcAft>
                <a:spcPts val="600"/>
              </a:spcAft>
            </a:pPr>
            <a:r>
              <a:rPr lang="fr-FR" sz="2200" b="1">
                <a:latin typeface="Calibri" pitchFamily="34" charset="0"/>
              </a:rPr>
              <a:t>L’implication : </a:t>
            </a:r>
            <a:r>
              <a:rPr lang="fr-FR" sz="2200">
                <a:latin typeface="Calibri" pitchFamily="34" charset="0"/>
              </a:rPr>
              <a:t>Comment le public a-t-il pris part au développement de l’action ? </a:t>
            </a:r>
          </a:p>
          <a:p>
            <a:pPr algn="just" fontAlgn="auto">
              <a:lnSpc>
                <a:spcPct val="80000"/>
              </a:lnSpc>
              <a:spcAft>
                <a:spcPts val="0"/>
              </a:spcAft>
            </a:pPr>
            <a:r>
              <a:rPr lang="fr-FR" sz="2200" b="1">
                <a:latin typeface="Calibri" pitchFamily="34" charset="0"/>
              </a:rPr>
              <a:t>La satisfaction : </a:t>
            </a:r>
            <a:r>
              <a:rPr lang="fr-FR" sz="2200">
                <a:latin typeface="Calibri" pitchFamily="34" charset="0"/>
              </a:rPr>
              <a:t>Le travail entre les partenaires a-t-il été satisfaisant    (de votre point de vue et de celui des partenaires) ?</a:t>
            </a:r>
            <a:endParaRPr lang="fr-FR" sz="2200" dirty="0">
              <a:latin typeface="Calibri" pitchFamily="34" charset="0"/>
            </a:endParaRPr>
          </a:p>
        </p:txBody>
      </p:sp>
    </p:spTree>
    <p:extLst>
      <p:ext uri="{BB962C8B-B14F-4D97-AF65-F5344CB8AC3E}">
        <p14:creationId xmlns:p14="http://schemas.microsoft.com/office/powerpoint/2010/main" val="3147900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57A98-9FC9-DC01-9AF1-FCC204A5731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FE654181-A570-DA0D-4B22-2FE4EFB0249C}"/>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ADCA1A44-BF16-928F-8FDA-7F12D096F779}"/>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L’EVALUATION DE RESULTATS</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6" name="Image 5">
            <a:extLst>
              <a:ext uri="{FF2B5EF4-FFF2-40B4-BE49-F238E27FC236}">
                <a16:creationId xmlns:a16="http://schemas.microsoft.com/office/drawing/2014/main" id="{4A7AA381-72D7-21BF-D2BA-03399F9451CC}"/>
              </a:ext>
            </a:extLst>
          </p:cNvPr>
          <p:cNvPicPr>
            <a:picLocks noChangeAspect="1"/>
          </p:cNvPicPr>
          <p:nvPr/>
        </p:nvPicPr>
        <p:blipFill>
          <a:blip r:embed="rId4"/>
          <a:stretch>
            <a:fillRect/>
          </a:stretch>
        </p:blipFill>
        <p:spPr>
          <a:xfrm>
            <a:off x="7274908" y="188640"/>
            <a:ext cx="1758851" cy="1799753"/>
          </a:xfrm>
          <a:prstGeom prst="rect">
            <a:avLst/>
          </a:prstGeom>
        </p:spPr>
      </p:pic>
      <p:sp>
        <p:nvSpPr>
          <p:cNvPr id="4" name="Rectangle 3">
            <a:extLst>
              <a:ext uri="{FF2B5EF4-FFF2-40B4-BE49-F238E27FC236}">
                <a16:creationId xmlns:a16="http://schemas.microsoft.com/office/drawing/2014/main" id="{7308AB20-5C6E-5F83-D72E-D5FE9E243580}"/>
              </a:ext>
            </a:extLst>
          </p:cNvPr>
          <p:cNvSpPr txBox="1">
            <a:spLocks noChangeArrowheads="1"/>
          </p:cNvSpPr>
          <p:nvPr/>
        </p:nvSpPr>
        <p:spPr>
          <a:xfrm>
            <a:off x="107950" y="1700213"/>
            <a:ext cx="8784530" cy="4673600"/>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fontAlgn="auto">
              <a:lnSpc>
                <a:spcPct val="80000"/>
              </a:lnSpc>
              <a:spcAft>
                <a:spcPts val="600"/>
              </a:spcAft>
              <a:buFont typeface="Arial" pitchFamily="34" charset="0"/>
              <a:buNone/>
            </a:pPr>
            <a:r>
              <a:rPr lang="fr-FR" sz="2200" b="1" dirty="0">
                <a:solidFill>
                  <a:srgbClr val="0070C0"/>
                </a:solidFill>
                <a:latin typeface="Calibri" pitchFamily="34" charset="0"/>
              </a:rPr>
              <a:t>A la fin de l’action </a:t>
            </a:r>
          </a:p>
          <a:p>
            <a:pPr marL="0" indent="0" algn="ctr" fontAlgn="auto">
              <a:lnSpc>
                <a:spcPct val="80000"/>
              </a:lnSpc>
              <a:spcAft>
                <a:spcPts val="600"/>
              </a:spcAft>
              <a:buFont typeface="Arial" pitchFamily="34" charset="0"/>
              <a:buNone/>
            </a:pPr>
            <a:r>
              <a:rPr lang="fr-FR" sz="2200" b="1" dirty="0">
                <a:solidFill>
                  <a:srgbClr val="0070C0"/>
                </a:solidFill>
                <a:latin typeface="Calibri" pitchFamily="34" charset="0"/>
              </a:rPr>
              <a:t>(à penser/construire lors de la rédaction des objectifs)</a:t>
            </a:r>
          </a:p>
          <a:p>
            <a:pPr marL="0" indent="0" algn="ctr" fontAlgn="auto">
              <a:lnSpc>
                <a:spcPct val="80000"/>
              </a:lnSpc>
              <a:spcAft>
                <a:spcPts val="600"/>
              </a:spcAft>
              <a:buFont typeface="Arial" pitchFamily="34" charset="0"/>
              <a:buNone/>
            </a:pPr>
            <a:endParaRPr lang="fr-FR" sz="2200" b="1" dirty="0">
              <a:solidFill>
                <a:srgbClr val="00B050"/>
              </a:solidFill>
              <a:latin typeface="Calibri" pitchFamily="34" charset="0"/>
            </a:endParaRPr>
          </a:p>
          <a:p>
            <a:pPr algn="just" fontAlgn="auto">
              <a:lnSpc>
                <a:spcPct val="80000"/>
              </a:lnSpc>
              <a:spcAft>
                <a:spcPts val="600"/>
              </a:spcAft>
              <a:buFont typeface="Courier New" panose="02070309020205020404" pitchFamily="49" charset="0"/>
              <a:buChar char="o"/>
            </a:pPr>
            <a:r>
              <a:rPr lang="fr-FR" sz="2200" dirty="0">
                <a:latin typeface="Calibri" pitchFamily="34" charset="0"/>
              </a:rPr>
              <a:t>Elle rend compte de l’atteinte des objectifs fixés au départ.</a:t>
            </a:r>
          </a:p>
          <a:p>
            <a:pPr algn="just" fontAlgn="auto">
              <a:lnSpc>
                <a:spcPct val="80000"/>
              </a:lnSpc>
              <a:spcAft>
                <a:spcPts val="600"/>
              </a:spcAft>
              <a:buFont typeface="Courier New" panose="02070309020205020404" pitchFamily="49" charset="0"/>
              <a:buChar char="o"/>
            </a:pPr>
            <a:r>
              <a:rPr lang="fr-FR" sz="2200" dirty="0">
                <a:latin typeface="Calibri" pitchFamily="34" charset="0"/>
              </a:rPr>
              <a:t>Elle s’intéresse aux effets de l’action sur les groupes concernés.</a:t>
            </a:r>
          </a:p>
          <a:p>
            <a:pPr algn="just" fontAlgn="auto">
              <a:lnSpc>
                <a:spcPct val="80000"/>
              </a:lnSpc>
              <a:spcAft>
                <a:spcPts val="600"/>
              </a:spcAft>
              <a:buFont typeface="Courier New" panose="02070309020205020404" pitchFamily="49" charset="0"/>
              <a:buChar char="o"/>
            </a:pPr>
            <a:r>
              <a:rPr lang="fr-FR" sz="2200" dirty="0">
                <a:latin typeface="Calibri" pitchFamily="34" charset="0"/>
              </a:rPr>
              <a:t>Elle porte sur l’atteinte des objectifs spécifiques et éventuellement sur les effets non attendus.</a:t>
            </a:r>
          </a:p>
          <a:p>
            <a:pPr algn="just" fontAlgn="auto">
              <a:lnSpc>
                <a:spcPct val="80000"/>
              </a:lnSpc>
              <a:spcAft>
                <a:spcPts val="600"/>
              </a:spcAft>
              <a:buFont typeface="Courier New" panose="02070309020205020404" pitchFamily="49" charset="0"/>
              <a:buChar char="o"/>
            </a:pPr>
            <a:endParaRPr lang="fr-FR" sz="2200" dirty="0">
              <a:latin typeface="Calibri" pitchFamily="34" charset="0"/>
            </a:endParaRPr>
          </a:p>
          <a:p>
            <a:pPr algn="just" fontAlgn="auto">
              <a:lnSpc>
                <a:spcPct val="80000"/>
              </a:lnSpc>
              <a:spcAft>
                <a:spcPts val="600"/>
              </a:spcAft>
              <a:buFont typeface="Courier New" panose="02070309020205020404" pitchFamily="49" charset="0"/>
              <a:buChar char="o"/>
            </a:pPr>
            <a:r>
              <a:rPr lang="fr-FR" sz="2200" dirty="0">
                <a:latin typeface="Calibri" pitchFamily="34" charset="0"/>
              </a:rPr>
              <a:t>Elle apporte des éléments nécessaires à la poursuite du projet, à son orientation et à sa reproductibilité ; cette évaluation permet d’identifier les lacunes du projet et contribue à modifier les objectifs, à changer les activités proposées ou à impliquer différemment les partenaires.</a:t>
            </a:r>
          </a:p>
          <a:p>
            <a:pPr marL="0" indent="0" algn="ctr" fontAlgn="auto">
              <a:lnSpc>
                <a:spcPct val="80000"/>
              </a:lnSpc>
              <a:spcAft>
                <a:spcPts val="600"/>
              </a:spcAft>
              <a:buFont typeface="Arial" pitchFamily="34" charset="0"/>
              <a:buNone/>
            </a:pPr>
            <a:endParaRPr lang="fr-FR" sz="2200" b="1" dirty="0">
              <a:solidFill>
                <a:srgbClr val="00B050"/>
              </a:solidFill>
              <a:latin typeface="Calibri" pitchFamily="34" charset="0"/>
            </a:endParaRPr>
          </a:p>
          <a:p>
            <a:pPr algn="just" fontAlgn="auto">
              <a:lnSpc>
                <a:spcPct val="80000"/>
              </a:lnSpc>
              <a:spcAft>
                <a:spcPts val="600"/>
              </a:spcAft>
            </a:pPr>
            <a:endParaRPr lang="fr-FR" sz="2200" dirty="0">
              <a:latin typeface="Calibri" pitchFamily="34" charset="0"/>
            </a:endParaRPr>
          </a:p>
        </p:txBody>
      </p:sp>
    </p:spTree>
    <p:extLst>
      <p:ext uri="{BB962C8B-B14F-4D97-AF65-F5344CB8AC3E}">
        <p14:creationId xmlns:p14="http://schemas.microsoft.com/office/powerpoint/2010/main" val="3066269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ADD39-5EE1-3744-3CF7-E90CB385CFD9}"/>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2CAFEBEF-65AF-65FD-0E21-6D847BD470D3}"/>
              </a:ext>
            </a:extLst>
          </p:cNvPr>
          <p:cNvPicPr>
            <a:picLocks noChangeAspect="1"/>
          </p:cNvPicPr>
          <p:nvPr/>
        </p:nvPicPr>
        <p:blipFill>
          <a:blip r:embed="rId3"/>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3E82C720-F9A5-80AF-6E20-061FE304B072}"/>
              </a:ext>
            </a:extLst>
          </p:cNvPr>
          <p:cNvSpPr txBox="1">
            <a:spLocks/>
          </p:cNvSpPr>
          <p:nvPr/>
        </p:nvSpPr>
        <p:spPr bwMode="auto">
          <a:xfrm>
            <a:off x="0" y="707606"/>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COMMENT ?</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6" name="Image 5">
            <a:extLst>
              <a:ext uri="{FF2B5EF4-FFF2-40B4-BE49-F238E27FC236}">
                <a16:creationId xmlns:a16="http://schemas.microsoft.com/office/drawing/2014/main" id="{C8ACB858-29E2-EDE5-87EB-BF4D12E90BE4}"/>
              </a:ext>
            </a:extLst>
          </p:cNvPr>
          <p:cNvPicPr>
            <a:picLocks noChangeAspect="1"/>
          </p:cNvPicPr>
          <p:nvPr/>
        </p:nvPicPr>
        <p:blipFill>
          <a:blip r:embed="rId4"/>
          <a:stretch>
            <a:fillRect/>
          </a:stretch>
        </p:blipFill>
        <p:spPr>
          <a:xfrm>
            <a:off x="7274908" y="188640"/>
            <a:ext cx="1758851" cy="1799753"/>
          </a:xfrm>
          <a:prstGeom prst="rect">
            <a:avLst/>
          </a:prstGeom>
        </p:spPr>
      </p:pic>
      <p:sp>
        <p:nvSpPr>
          <p:cNvPr id="5" name="Rectangle 3">
            <a:extLst>
              <a:ext uri="{FF2B5EF4-FFF2-40B4-BE49-F238E27FC236}">
                <a16:creationId xmlns:a16="http://schemas.microsoft.com/office/drawing/2014/main" id="{36ABD7E3-AD88-CA15-2AA6-F2E172142FA7}"/>
              </a:ext>
            </a:extLst>
          </p:cNvPr>
          <p:cNvSpPr txBox="1">
            <a:spLocks noChangeArrowheads="1"/>
          </p:cNvSpPr>
          <p:nvPr/>
        </p:nvSpPr>
        <p:spPr>
          <a:xfrm>
            <a:off x="395536" y="1817514"/>
            <a:ext cx="8062912" cy="4995862"/>
          </a:xfrm>
          <a:prstGeom prst="rect">
            <a:avLst/>
          </a:prstGeom>
        </p:spPr>
        <p:txBody>
          <a:bodyPr>
            <a:normAutofit fontScale="92500" lnSpcReduction="20000"/>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74320" indent="-274320" algn="just" fontAlgn="auto">
              <a:spcAft>
                <a:spcPts val="0"/>
              </a:spcAft>
              <a:defRPr/>
            </a:pPr>
            <a:r>
              <a:rPr lang="fr-FR" sz="2800" b="1" u="sng" dirty="0">
                <a:solidFill>
                  <a:srgbClr val="FF0000"/>
                </a:solidFill>
                <a:effectLst>
                  <a:outerShdw blurRad="38100" dist="38100" dir="2700000" algn="tl">
                    <a:srgbClr val="C0C0C0"/>
                  </a:outerShdw>
                </a:effectLst>
                <a:latin typeface="Calibri" pitchFamily="34" charset="0"/>
                <a:cs typeface="Calibri" pitchFamily="34" charset="0"/>
              </a:rPr>
              <a:t>Les critères</a:t>
            </a:r>
            <a:r>
              <a:rPr lang="fr-FR" sz="2800" b="1" dirty="0">
                <a:solidFill>
                  <a:srgbClr val="FF0000"/>
                </a:solidFill>
                <a:effectLst>
                  <a:outerShdw blurRad="38100" dist="38100" dir="2700000" algn="tl">
                    <a:srgbClr val="C0C0C0"/>
                  </a:outerShdw>
                </a:effectLst>
                <a:latin typeface="Calibri" pitchFamily="34" charset="0"/>
                <a:cs typeface="Calibri" pitchFamily="34" charset="0"/>
              </a:rPr>
              <a:t> :</a:t>
            </a:r>
            <a:r>
              <a:rPr lang="fr-FR" sz="2800" b="1" dirty="0">
                <a:solidFill>
                  <a:srgbClr val="FF0000"/>
                </a:solidFill>
                <a:latin typeface="Calibri" pitchFamily="34" charset="0"/>
                <a:cs typeface="Calibri" pitchFamily="34" charset="0"/>
              </a:rPr>
              <a:t> </a:t>
            </a:r>
            <a:r>
              <a:rPr lang="fr-FR" dirty="0">
                <a:latin typeface="Calibri" pitchFamily="34" charset="0"/>
                <a:cs typeface="Calibri" pitchFamily="34" charset="0"/>
              </a:rPr>
              <a:t>ce sont des repères que l’on choisit pour servir de base à notre jugement, ils précisent ce qu’on attend comme amélioration.</a:t>
            </a:r>
          </a:p>
          <a:p>
            <a:pPr marL="274320" indent="-274320" algn="just" fontAlgn="auto">
              <a:spcAft>
                <a:spcPts val="0"/>
              </a:spcAft>
              <a:defRPr/>
            </a:pPr>
            <a:endParaRPr lang="fr-FR" dirty="0">
              <a:latin typeface="Calibri" pitchFamily="34" charset="0"/>
              <a:cs typeface="Calibri" pitchFamily="34" charset="0"/>
            </a:endParaRPr>
          </a:p>
          <a:p>
            <a:pPr marL="274320" indent="-274320" algn="just" fontAlgn="auto">
              <a:spcAft>
                <a:spcPts val="600"/>
              </a:spcAft>
              <a:defRPr/>
            </a:pPr>
            <a:r>
              <a:rPr lang="fr-FR" dirty="0">
                <a:latin typeface="Calibri" pitchFamily="34" charset="0"/>
                <a:cs typeface="Calibri" pitchFamily="34" charset="0"/>
              </a:rPr>
              <a:t>Ils permettent d’apprécier le degré d’atteinte des résultats, des objectifs, ils sont observables.</a:t>
            </a:r>
          </a:p>
          <a:p>
            <a:pPr marL="274320" indent="-274320" algn="just" fontAlgn="auto">
              <a:spcAft>
                <a:spcPts val="600"/>
              </a:spcAft>
              <a:defRPr/>
            </a:pPr>
            <a:r>
              <a:rPr lang="fr-FR" dirty="0">
                <a:latin typeface="Calibri" pitchFamily="34" charset="0"/>
                <a:cs typeface="Calibri" pitchFamily="34" charset="0"/>
              </a:rPr>
              <a:t>Ils précisent ce que l’on attend.</a:t>
            </a:r>
          </a:p>
          <a:p>
            <a:pPr marL="274320" indent="-274320" algn="just" fontAlgn="auto">
              <a:spcAft>
                <a:spcPts val="0"/>
              </a:spcAft>
              <a:defRPr/>
            </a:pPr>
            <a:r>
              <a:rPr lang="fr-FR" dirty="0">
                <a:latin typeface="Calibri" pitchFamily="34" charset="0"/>
                <a:cs typeface="Calibri" pitchFamily="34" charset="0"/>
              </a:rPr>
              <a:t>Il faut choisir ce qui est important, ce que l’on attend plus précisément comme :</a:t>
            </a:r>
          </a:p>
          <a:p>
            <a:pPr marL="0" indent="0" algn="just" fontAlgn="auto">
              <a:spcAft>
                <a:spcPts val="0"/>
              </a:spcAft>
              <a:buFont typeface="Arial" pitchFamily="34" charset="0"/>
              <a:buNone/>
              <a:defRPr/>
            </a:pPr>
            <a:r>
              <a:rPr lang="fr-FR" dirty="0">
                <a:latin typeface="Calibri" pitchFamily="34" charset="0"/>
                <a:cs typeface="Calibri" pitchFamily="34" charset="0"/>
              </a:rPr>
              <a:t>- </a:t>
            </a:r>
            <a:r>
              <a:rPr lang="fr-FR" b="1" dirty="0">
                <a:latin typeface="Calibri" pitchFamily="34" charset="0"/>
                <a:cs typeface="Calibri" pitchFamily="34" charset="0"/>
              </a:rPr>
              <a:t>Prise de conscience </a:t>
            </a:r>
            <a:r>
              <a:rPr lang="fr-FR" dirty="0">
                <a:latin typeface="Calibri" pitchFamily="34" charset="0"/>
                <a:cs typeface="Calibri" pitchFamily="34" charset="0"/>
              </a:rPr>
              <a:t>(quoi mesurer pour dire qu’il y a prise de conscience ? )</a:t>
            </a:r>
          </a:p>
          <a:p>
            <a:pPr marL="0" indent="0" algn="just" fontAlgn="auto">
              <a:spcAft>
                <a:spcPts val="0"/>
              </a:spcAft>
              <a:buFont typeface="Arial" pitchFamily="34" charset="0"/>
              <a:buNone/>
              <a:defRPr/>
            </a:pPr>
            <a:r>
              <a:rPr lang="fr-FR" dirty="0">
                <a:latin typeface="Calibri" pitchFamily="34" charset="0"/>
                <a:cs typeface="Calibri" pitchFamily="34" charset="0"/>
              </a:rPr>
              <a:t>- </a:t>
            </a:r>
            <a:r>
              <a:rPr lang="fr-FR" b="1" dirty="0">
                <a:latin typeface="Calibri" pitchFamily="34" charset="0"/>
                <a:cs typeface="Calibri" pitchFamily="34" charset="0"/>
              </a:rPr>
              <a:t>Comme amélioration des connaissances </a:t>
            </a:r>
            <a:r>
              <a:rPr lang="fr-FR" dirty="0">
                <a:latin typeface="Calibri" pitchFamily="34" charset="0"/>
                <a:cs typeface="Calibri" pitchFamily="34" charset="0"/>
              </a:rPr>
              <a:t>(quels type et niveau de connaissances sont attendus ? )</a:t>
            </a:r>
          </a:p>
          <a:p>
            <a:pPr marL="0" indent="0" algn="just" fontAlgn="auto">
              <a:spcAft>
                <a:spcPts val="0"/>
              </a:spcAft>
              <a:buFont typeface="Arial" pitchFamily="34" charset="0"/>
              <a:buNone/>
              <a:defRPr/>
            </a:pPr>
            <a:r>
              <a:rPr lang="fr-FR" dirty="0">
                <a:latin typeface="Calibri" pitchFamily="34" charset="0"/>
                <a:cs typeface="Calibri" pitchFamily="34" charset="0"/>
              </a:rPr>
              <a:t>- </a:t>
            </a:r>
            <a:r>
              <a:rPr lang="fr-FR" b="1" dirty="0">
                <a:latin typeface="Calibri" pitchFamily="34" charset="0"/>
                <a:cs typeface="Calibri" pitchFamily="34" charset="0"/>
              </a:rPr>
              <a:t>Comme amélioration du travail de réseau </a:t>
            </a:r>
            <a:r>
              <a:rPr lang="fr-FR" dirty="0">
                <a:latin typeface="Calibri" pitchFamily="34" charset="0"/>
                <a:cs typeface="Calibri" pitchFamily="34" charset="0"/>
              </a:rPr>
              <a:t>(qu’est-ce qui nous indique qu’il y a ce travail de réseau ? )</a:t>
            </a:r>
          </a:p>
          <a:p>
            <a:pPr marL="274320" indent="-274320" fontAlgn="auto">
              <a:spcAft>
                <a:spcPts val="0"/>
              </a:spcAft>
              <a:defRPr/>
            </a:pPr>
            <a:endParaRPr lang="fr-FR" dirty="0">
              <a:latin typeface="Calibri" pitchFamily="34" charset="0"/>
              <a:cs typeface="Calibri" pitchFamily="34" charset="0"/>
            </a:endParaRPr>
          </a:p>
          <a:p>
            <a:pPr marL="274320" indent="-274320" fontAlgn="auto">
              <a:spcAft>
                <a:spcPts val="0"/>
              </a:spcAft>
              <a:buFont typeface="Wingdings" pitchFamily="2" charset="2"/>
              <a:buNone/>
              <a:defRPr/>
            </a:pPr>
            <a:endParaRPr lang="fr-FR" dirty="0">
              <a:latin typeface="Calibri" pitchFamily="34" charset="0"/>
              <a:cs typeface="Calibri" pitchFamily="34" charset="0"/>
            </a:endParaRPr>
          </a:p>
          <a:p>
            <a:pPr marL="274320" indent="-274320" fontAlgn="auto">
              <a:spcAft>
                <a:spcPts val="0"/>
              </a:spcAft>
              <a:defRPr/>
            </a:pPr>
            <a:endParaRPr lang="fr-FR" sz="2800" b="1" u="sng" dirty="0">
              <a:solidFill>
                <a:srgbClr val="00B050"/>
              </a:solidFill>
              <a:effectLst>
                <a:outerShdw blurRad="38100" dist="38100" dir="2700000" algn="tl">
                  <a:srgbClr val="C0C0C0"/>
                </a:outerShdw>
              </a:effectLst>
              <a:latin typeface="Calibri" pitchFamily="34" charset="0"/>
              <a:cs typeface="Calibri" pitchFamily="34" charset="0"/>
            </a:endParaRPr>
          </a:p>
          <a:p>
            <a:pPr marL="274320" indent="-274320" fontAlgn="auto">
              <a:spcAft>
                <a:spcPts val="0"/>
              </a:spcAft>
              <a:defRPr/>
            </a:pPr>
            <a:endParaRPr lang="fr-FR" sz="2800" b="1" u="sng" dirty="0">
              <a:solidFill>
                <a:srgbClr val="00B050"/>
              </a:solidFill>
              <a:effectLst>
                <a:outerShdw blurRad="38100" dist="38100" dir="2700000" algn="tl">
                  <a:srgbClr val="C0C0C0"/>
                </a:outerShdw>
              </a:effectLst>
              <a:latin typeface="Calibri" pitchFamily="34" charset="0"/>
              <a:cs typeface="Calibri" pitchFamily="34" charset="0"/>
            </a:endParaRPr>
          </a:p>
          <a:p>
            <a:pPr marL="274320" indent="-274320" fontAlgn="auto">
              <a:spcAft>
                <a:spcPts val="0"/>
              </a:spcAft>
              <a:defRPr/>
            </a:pPr>
            <a:endParaRPr lang="fr-FR" sz="2800" b="1" u="sng" dirty="0">
              <a:solidFill>
                <a:srgbClr val="00B050"/>
              </a:solidFill>
              <a:effectLst>
                <a:outerShdw blurRad="38100" dist="38100" dir="2700000" algn="tl">
                  <a:srgbClr val="C0C0C0"/>
                </a:outerShdw>
              </a:effectLst>
              <a:latin typeface="Calibri" pitchFamily="34" charset="0"/>
              <a:cs typeface="Calibri" pitchFamily="34" charset="0"/>
            </a:endParaRPr>
          </a:p>
        </p:txBody>
      </p:sp>
    </p:spTree>
    <p:extLst>
      <p:ext uri="{BB962C8B-B14F-4D97-AF65-F5344CB8AC3E}">
        <p14:creationId xmlns:p14="http://schemas.microsoft.com/office/powerpoint/2010/main" val="22670135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8000" b="84000"/>
          </a:stretch>
        </a:blipFill>
        <a:effectLst/>
      </p:bgPr>
    </p:bg>
    <p:spTree>
      <p:nvGrpSpPr>
        <p:cNvPr id="1" name="">
          <a:extLst>
            <a:ext uri="{FF2B5EF4-FFF2-40B4-BE49-F238E27FC236}">
              <a16:creationId xmlns:a16="http://schemas.microsoft.com/office/drawing/2014/main" id="{89303089-BAFF-4F71-F12F-36A00822860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6F606911-32CE-3FAD-EF24-FB93328C7EF4}"/>
              </a:ext>
            </a:extLst>
          </p:cNvPr>
          <p:cNvPicPr>
            <a:picLocks noChangeAspect="1"/>
          </p:cNvPicPr>
          <p:nvPr/>
        </p:nvPicPr>
        <p:blipFill>
          <a:blip r:embed="rId4"/>
          <a:stretch>
            <a:fillRect/>
          </a:stretch>
        </p:blipFill>
        <p:spPr>
          <a:xfrm>
            <a:off x="0" y="0"/>
            <a:ext cx="1285875" cy="857250"/>
          </a:xfrm>
          <a:prstGeom prst="rect">
            <a:avLst/>
          </a:prstGeom>
        </p:spPr>
      </p:pic>
      <p:sp>
        <p:nvSpPr>
          <p:cNvPr id="2" name="Espace réservé du texte 1">
            <a:extLst>
              <a:ext uri="{FF2B5EF4-FFF2-40B4-BE49-F238E27FC236}">
                <a16:creationId xmlns:a16="http://schemas.microsoft.com/office/drawing/2014/main" id="{2DE476C1-C425-F826-6C3F-D245692C0388}"/>
              </a:ext>
            </a:extLst>
          </p:cNvPr>
          <p:cNvSpPr txBox="1">
            <a:spLocks/>
          </p:cNvSpPr>
          <p:nvPr/>
        </p:nvSpPr>
        <p:spPr bwMode="auto">
          <a:xfrm>
            <a:off x="0" y="857250"/>
            <a:ext cx="9144000" cy="56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chemeClr val="accent1"/>
              </a:buClr>
              <a:buSzPct val="85000"/>
              <a:buFont typeface="Wingdings 2" panose="05020102010507070707" pitchFamily="18" charset="2"/>
              <a:buNone/>
              <a:defRPr sz="1600" b="1" kern="1200" cap="all" spc="250" baseline="0">
                <a:solidFill>
                  <a:schemeClr val="tx2"/>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None/>
              <a:defRPr sz="1800" kern="1200">
                <a:solidFill>
                  <a:schemeClr val="tx1">
                    <a:tint val="75000"/>
                  </a:schemeClr>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None/>
              <a:defRPr sz="1600" kern="1200">
                <a:solidFill>
                  <a:schemeClr val="tx1">
                    <a:tint val="75000"/>
                  </a:schemeClr>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None/>
              <a:defRPr sz="1400" kern="1200">
                <a:solidFill>
                  <a:schemeClr val="tx1">
                    <a:tint val="75000"/>
                  </a:schemeClr>
                </a:solidFill>
                <a:latin typeface="+mn-lt"/>
                <a:ea typeface="+mn-ea"/>
                <a:cs typeface="+mn-cs"/>
              </a:defRPr>
            </a:lvl4pPr>
            <a:lvl5pPr marL="1371600" indent="-228600" algn="l" rtl="0" eaLnBrk="0" fontAlgn="base" hangingPunct="0">
              <a:spcBef>
                <a:spcPct val="20000"/>
              </a:spcBef>
              <a:spcAft>
                <a:spcPct val="0"/>
              </a:spcAft>
              <a:buClr>
                <a:srgbClr val="8FB08C"/>
              </a:buClr>
              <a:buNone/>
              <a:defRPr sz="1400" kern="1200">
                <a:solidFill>
                  <a:schemeClr val="tx1">
                    <a:tint val="7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r>
              <a:rPr kumimoji="0" lang="fr-FR" sz="28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rPr>
              <a:t>Objectifs spécifiques</a:t>
            </a:r>
            <a:endParaRPr kumimoji="0" lang="fr-FR" sz="6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l"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a:p>
            <a:pPr marL="0" marR="0" lvl="0" indent="0" algn="ctr" defTabSz="914400" rtl="0" eaLnBrk="1" fontAlgn="auto" latinLnBrk="0" hangingPunct="1">
              <a:lnSpc>
                <a:spcPct val="100000"/>
              </a:lnSpc>
              <a:spcBef>
                <a:spcPct val="20000"/>
              </a:spcBef>
              <a:spcAft>
                <a:spcPts val="0"/>
              </a:spcAft>
              <a:buClr>
                <a:srgbClr val="D16349"/>
              </a:buClr>
              <a:buSzPct val="85000"/>
              <a:buFont typeface="Wingdings 2" panose="05020102010507070707" pitchFamily="18" charset="2"/>
              <a:buNone/>
              <a:tabLst/>
              <a:defRPr/>
            </a:pPr>
            <a:endParaRPr kumimoji="0" lang="fr-FR" sz="3200" b="1" i="0" u="none" strike="noStrike" kern="1200" cap="all" spc="250" normalizeH="0" baseline="0" noProof="0" dirty="0">
              <a:ln>
                <a:noFill/>
              </a:ln>
              <a:solidFill>
                <a:srgbClr val="646B86">
                  <a:lumMod val="75000"/>
                </a:srgbClr>
              </a:solidFill>
              <a:effectLst/>
              <a:uLnTx/>
              <a:uFillTx/>
              <a:latin typeface="Calibri" pitchFamily="34" charset="0"/>
              <a:ea typeface="+mn-ea"/>
              <a:cs typeface="+mn-cs"/>
              <a:sym typeface="Arial"/>
            </a:endParaRPr>
          </a:p>
        </p:txBody>
      </p:sp>
      <p:pic>
        <p:nvPicPr>
          <p:cNvPr id="6" name="Picture 2">
            <a:extLst>
              <a:ext uri="{FF2B5EF4-FFF2-40B4-BE49-F238E27FC236}">
                <a16:creationId xmlns:a16="http://schemas.microsoft.com/office/drawing/2014/main" id="{71619CC5-17AC-E52F-4834-FBE92D05FCC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763688" y="1418404"/>
            <a:ext cx="6238439" cy="5301208"/>
          </a:xfrm>
          <a:prstGeom prst="rect">
            <a:avLst/>
          </a:prstGeom>
          <a:noFill/>
          <a:ln w="9525">
            <a:noFill/>
            <a:miter lim="800000"/>
            <a:headEnd/>
            <a:tailEnd/>
          </a:ln>
        </p:spPr>
      </p:pic>
    </p:spTree>
    <p:extLst>
      <p:ext uri="{BB962C8B-B14F-4D97-AF65-F5344CB8AC3E}">
        <p14:creationId xmlns:p14="http://schemas.microsoft.com/office/powerpoint/2010/main" val="170338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Diapositive 1 - &amp;quot;Méthodologie de conception et de réalisation &amp;#x0D;&amp;#x0A;d’un projet en Education Pour la Santé &amp;#x0D;&amp;#x0A;- Session I -&amp;#x0D;&amp;#x0A;&amp;#x0D;&amp;#x0A; LUNDI 1&quot;/&gt;&lt;property id=&quot;20307&quot; value=&quot;256&quot;/&gt;&lt;/object&gt;&lt;object type=&quot;3&quot; unique_id=&quot;10012&quot;&gt;&lt;property id=&quot;20148&quot; value=&quot;5&quot;/&gt;&lt;property id=&quot;20300&quot; value=&quot;Diapositive 8 - &amp;quot;OBJECTIFS DE LA FORMATION&amp;quot;&quot;/&gt;&lt;property id=&quot;20307&quot; value=&quot;332&quot;/&gt;&lt;/object&gt;&lt;object type=&quot;3&quot; unique_id=&quot;10016&quot;&gt;&lt;property id=&quot;20148&quot; value=&quot;5&quot;/&gt;&lt;property id=&quot;20300&quot; value=&quot;Diapositive 10 - &amp;quot;LE CONCEPT DE SANTE  &amp;#x0D;&amp;#x0A;d’une conception utopique à une conception adaptative&amp;quot;&quot;/&gt;&lt;property id=&quot;20307&quot; value=&quot;335&quot;/&gt;&lt;/object&gt;&lt;object type=&quot;3&quot; unique_id=&quot;10017&quot;&gt;&lt;property id=&quot;20148&quot; value=&quot;5&quot;/&gt;&lt;property id=&quot;20300&quot; value=&quot;Diapositive 11 - &amp;quot;LE CONCEPT DE SANTE  &amp;#x0D;&amp;#x0A;d’une conception utopique à une conception adaptative&amp;quot;&quot;/&gt;&lt;property id=&quot;20307&quot; value=&quot;336&quot;/&gt;&lt;/object&gt;&lt;object type=&quot;3&quot; unique_id=&quot;10018&quot;&gt;&lt;property id=&quot;20148&quot; value=&quot;5&quot;/&gt;&lt;property id=&quot;20300&quot; value=&quot;Diapositive 12 - &amp;quot;LE CONCEPT DE SANTE  &amp;#x0D;&amp;#x0A;d’une conception utopique à une conception adaptative&amp;quot;&quot;/&gt;&lt;property id=&quot;20307&quot; value=&quot;337&quot;/&gt;&lt;/object&gt;&lt;object type=&quot;3&quot; unique_id=&quot;10019&quot;&gt;&lt;property id=&quot;20148&quot; value=&quot;5&quot;/&gt;&lt;property id=&quot;20300&quot; value=&quot;Diapositive 13 - &amp;quot;LE CONCEPT DE SANTE  &amp;#x0D;&amp;#x0A;d’une conception utopique à une conception adaptative&amp;quot;&quot;/&gt;&lt;property id=&quot;20307&quot; value=&quot;338&quot;/&gt;&lt;/object&gt;&lt;object type=&quot;3&quot; unique_id=&quot;10020&quot;&gt;&lt;property id=&quot;20148&quot; value=&quot;5&quot;/&gt;&lt;property id=&quot;20300&quot; value=&quot;Diapositive 14 - &amp;quot;LE CONCEPT DE SANTE  &amp;#x0D;&amp;#x0A;d’une conception utopique à une conception adaptative&amp;quot;&quot;/&gt;&lt;property id=&quot;20307&quot; value=&quot;339&quot;/&gt;&lt;/object&gt;&lt;object type=&quot;3&quot; unique_id=&quot;10021&quot;&gt;&lt;property id=&quot;20148&quot; value=&quot;5&quot;/&gt;&lt;property id=&quot;20300&quot; value=&quot;Diapositive 15 - &amp;quot;Les Déterminants de la Santé&amp;quot;&quot;/&gt;&lt;property id=&quot;20307&quot; value=&quot;340&quot;/&gt;&lt;/object&gt;&lt;object type=&quot;3&quot; unique_id=&quot;10023&quot;&gt;&lt;property id=&quot;20148&quot; value=&quot;5&quot;/&gt;&lt;property id=&quot;20300&quot; value=&quot;Diapositive 17 - &amp;quot;Les Déterminants de la Santé&amp;quot;&quot;/&gt;&lt;property id=&quot;20307&quot; value=&quot;272&quot;/&gt;&lt;/object&gt;&lt;object type=&quot;3&quot; unique_id=&quot;10024&quot;&gt;&lt;property id=&quot;20148&quot; value=&quot;5&quot;/&gt;&lt;property id=&quot;20300&quot; value=&quot;Diapositive 19&quot;/&gt;&lt;property id=&quot;20307&quot; value=&quot;268&quot;/&gt;&lt;/object&gt;&lt;object type=&quot;3&quot; unique_id=&quot;10026&quot;&gt;&lt;property id=&quot;20148&quot; value=&quot;5&quot;/&gt;&lt;property id=&quot;20300&quot; value=&quot;Diapositive 21&quot;/&gt;&lt;property id=&quot;20307&quot; value=&quot;342&quot;/&gt;&lt;/object&gt;&lt;object type=&quot;3&quot; unique_id=&quot;10027&quot;&gt;&lt;property id=&quot;20148&quot; value=&quot;5&quot;/&gt;&lt;property id=&quot;20300&quot; value=&quot;Diapositive 22&quot;/&gt;&lt;property id=&quot;20307&quot; value=&quot;343&quot;/&gt;&lt;/object&gt;&lt;object type=&quot;3&quot; unique_id=&quot;10028&quot;&gt;&lt;property id=&quot;20148&quot; value=&quot;5&quot;/&gt;&lt;property id=&quot;20300&quot; value=&quot;Diapositive 23&quot;/&gt;&lt;property id=&quot;20307&quot; value=&quot;344&quot;/&gt;&lt;/object&gt;&lt;object type=&quot;3&quot; unique_id=&quot;10029&quot;&gt;&lt;property id=&quot;20148&quot; value=&quot;5&quot;/&gt;&lt;property id=&quot;20300&quot; value=&quot;Diapositive 24 - &amp;quot;Le concept de Promotion de la Santé &amp;quot;&quot;/&gt;&lt;property id=&quot;20307&quot; value=&quot;271&quot;/&gt;&lt;/object&gt;&lt;object type=&quot;3&quot; unique_id=&quot;10030&quot;&gt;&lt;property id=&quot;20148&quot; value=&quot;5&quot;/&gt;&lt;property id=&quot;20300&quot; value=&quot;Diapositive 29 - &amp;quot;Le concept de &amp;#x0D;&amp;#x0A;Santé Communautaire&amp;quot;&quot;/&gt;&lt;property id=&quot;20307&quot; value=&quot;269&quot;/&gt;&lt;/object&gt;&lt;object type=&quot;3&quot; unique_id=&quot;10032&quot;&gt;&lt;property id=&quot;20148&quot; value=&quot;5&quot;/&gt;&lt;property id=&quot;20300&quot; value=&quot;Diapositive 30&quot;/&gt;&lt;property id=&quot;20307&quot; value=&quot;274&quot;/&gt;&lt;/object&gt;&lt;object type=&quot;3&quot; unique_id=&quot;10034&quot;&gt;&lt;property id=&quot;20148&quot; value=&quot;5&quot;/&gt;&lt;property id=&quot;20300&quot; value=&quot;Diapositive 31&quot;/&gt;&lt;property id=&quot;20307&quot; value=&quot;276&quot;/&gt;&lt;/object&gt;&lt;object type=&quot;3&quot; unique_id=&quot;10035&quot;&gt;&lt;property id=&quot;20148&quot; value=&quot;5&quot;/&gt;&lt;property id=&quot;20300&quot; value=&quot;Diapositive 32&quot;/&gt;&lt;property id=&quot;20307&quot; value=&quot;277&quot;/&gt;&lt;/object&gt;&lt;object type=&quot;3&quot; unique_id=&quot;10038&quot;&gt;&lt;property id=&quot;20148&quot; value=&quot;5&quot;/&gt;&lt;property id=&quot;20300&quot; value=&quot;Diapositive 34 - &amp;quot;LA METHODE&amp;quot;&quot;/&gt;&lt;property id=&quot;20307&quot; value=&quot;348&quot;/&gt;&lt;/object&gt;&lt;object type=&quot;3&quot; unique_id=&quot;10039&quot;&gt;&lt;property id=&quot;20148&quot; value=&quot;5&quot;/&gt;&lt;property id=&quot;20300&quot; value=&quot;Diapositive 35 - &amp;quot;QUELS OBJECTIFS ?&amp;quot;&quot;/&gt;&lt;property id=&quot;20307&quot; value=&quot;289&quot;/&gt;&lt;/object&gt;&lt;object type=&quot;3&quot; unique_id=&quot;10040&quot;&gt;&lt;property id=&quot;20148&quot; value=&quot;5&quot;/&gt;&lt;property id=&quot;20300&quot; value=&quot;Diapositive 36 - &amp;quot;INTERETS DE LA METHODOLOGIE DE PROJET&amp;quot;&quot;/&gt;&lt;property id=&quot;20307&quot; value=&quot;349&quot;/&gt;&lt;/object&gt;&lt;object type=&quot;3&quot; unique_id=&quot;10041&quot;&gt;&lt;property id=&quot;20148&quot; value=&quot;5&quot;/&gt;&lt;property id=&quot;20300&quot; value=&quot;Diapositive 37 - &amp;quot;INTERETS DE LA METHODOLOGIE DE PROJET&amp;quot;&quot;/&gt;&lt;property id=&quot;20307&quot; value=&quot;350&quot;/&gt;&lt;/object&gt;&lt;object type=&quot;3&quot; unique_id=&quot;10042&quot;&gt;&lt;property id=&quot;20148&quot; value=&quot;5&quot;/&gt;&lt;property id=&quot;20300&quot; value=&quot;Diapositive 38 - &amp;quot;UN PROJET, C’EST…&amp;quot;&quot;/&gt;&lt;property id=&quot;20307&quot; value=&quot;351&quot;/&gt;&lt;/object&gt;&lt;object type=&quot;3&quot; unique_id=&quot;10043&quot;&gt;&lt;property id=&quot;20148&quot; value=&quot;5&quot;/&gt;&lt;property id=&quot;20300&quot; value=&quot;Diapositive 39 - &amp;quot;UN PROJET, C’EST…&amp;quot;&quot;/&gt;&lt;property id=&quot;20307&quot; value=&quot;352&quot;/&gt;&lt;/object&gt;&lt;object type=&quot;3&quot; unique_id=&quot;10044&quot;&gt;&lt;property id=&quot;20148&quot; value=&quot;5&quot;/&gt;&lt;property id=&quot;20300&quot; value=&quot;Diapositive 40 - &amp;quot;UN PROJET, C’EST…&amp;quot;&quot;/&gt;&lt;property id=&quot;20307&quot; value=&quot;353&quot;/&gt;&lt;/object&gt;&lt;object type=&quot;3&quot; unique_id=&quot;10045&quot;&gt;&lt;property id=&quot;20148&quot; value=&quot;5&quot;/&gt;&lt;property id=&quot;20300&quot; value=&quot;Diapositive 41&quot;/&gt;&lt;property id=&quot;20307&quot; value=&quot;371&quot;/&gt;&lt;/object&gt;&lt;object type=&quot;3&quot; unique_id=&quot;10046&quot;&gt;&lt;property id=&quot;20148&quot; value=&quot;5&quot;/&gt;&lt;property id=&quot;20300&quot; value=&quot;Diapositive 42&quot;/&gt;&lt;property id=&quot;20307&quot; value=&quot;294&quot;/&gt;&lt;/object&gt;&lt;object type=&quot;3&quot; unique_id=&quot;10047&quot;&gt;&lt;property id=&quot;20148&quot; value=&quot;5&quot;/&gt;&lt;property id=&quot;20300&quot; value=&quot;Diapositive 44&quot;/&gt;&lt;property id=&quot;20307&quot; value=&quot;355&quot;/&gt;&lt;/object&gt;&lt;object type=&quot;3&quot; unique_id=&quot;10052&quot;&gt;&lt;property id=&quot;20148&quot; value=&quot;5&quot;/&gt;&lt;property id=&quot;20300&quot; value=&quot;Diapositive 55 - &amp;quot;DEFINITION DES OBJECTIFS&amp;quot;&quot;/&gt;&lt;property id=&quot;20307&quot; value=&quot;360&quot;/&gt;&lt;/object&gt;&lt;object type=&quot;3&quot; unique_id=&quot;10053&quot;&gt;&lt;property id=&quot;20148&quot; value=&quot;5&quot;/&gt;&lt;property id=&quot;20300&quot; value=&quot;Diapositive 57 - &amp;quot;OBJECTIF GÉNÉRAL&amp;quot;&quot;/&gt;&lt;property id=&quot;20307&quot; value=&quot;361&quot;/&gt;&lt;/object&gt;&lt;object type=&quot;3&quot; unique_id=&quot;10054&quot;&gt;&lt;property id=&quot;20148&quot; value=&quot;5&quot;/&gt;&lt;property id=&quot;20300&quot; value=&quot;Diapositive 58 - &amp;quot;LES OBJECTIFS SPÉCIFIQUES&amp;quot;&quot;/&gt;&lt;property id=&quot;20307&quot; value=&quot;362&quot;/&gt;&lt;/object&gt;&lt;object type=&quot;3&quot; unique_id=&quot;10055&quot;&gt;&lt;property id=&quot;20148&quot; value=&quot;5&quot;/&gt;&lt;property id=&quot;20300&quot; value=&quot;Diapositive 59 - &amp;quot;OBJECTIFS OPÉRATIONNELS&amp;quot;&quot;/&gt;&lt;property id=&quot;20307&quot; value=&quot;363&quot;/&gt;&lt;/object&gt;&lt;object type=&quot;3&quot; unique_id=&quot;10542&quot;&gt;&lt;property id=&quot;20148&quot; value=&quot;5&quot;/&gt;&lt;property id=&quot;20300&quot; value=&quot;Diapositive 45 - &amp;quot;LE DIAGNOSTIC&amp;quot;&quot;/&gt;&lt;property id=&quot;20307&quot; value=&quot;372&quot;/&gt;&lt;/object&gt;&lt;object type=&quot;3&quot; unique_id=&quot;10543&quot;&gt;&lt;property id=&quot;20148&quot; value=&quot;5&quot;/&gt;&lt;property id=&quot;20300&quot; value=&quot;Diapositive 46 - &amp;quot;LE DIAGNOSTIC&amp;quot;&quot;/&gt;&lt;property id=&quot;20307&quot; value=&quot;373&quot;/&gt;&lt;/object&gt;&lt;object type=&quot;3&quot; unique_id=&quot;10544&quot;&gt;&lt;property id=&quot;20148&quot; value=&quot;5&quot;/&gt;&lt;property id=&quot;20300&quot; value=&quot;Diapositive 47 - &amp;quot;LE DIAGNOSTIC&amp;quot;&quot;/&gt;&lt;property id=&quot;20307&quot; value=&quot;374&quot;/&gt;&lt;/object&gt;&lt;object type=&quot;3&quot; unique_id=&quot;10545&quot;&gt;&lt;property id=&quot;20148&quot; value=&quot;5&quot;/&gt;&lt;property id=&quot;20300&quot; value=&quot;Diapositive 48 - &amp;quot;LE DIAGNOSTIC&amp;quot;&quot;/&gt;&lt;property id=&quot;20307&quot; value=&quot;375&quot;/&gt;&lt;/object&gt;&lt;object type=&quot;3&quot; unique_id=&quot;10546&quot;&gt;&lt;property id=&quot;20148&quot; value=&quot;5&quot;/&gt;&lt;property id=&quot;20300&quot; value=&quot;Diapositive 49 - &amp;quot;LE DIAGNOSTIC&amp;quot;&quot;/&gt;&lt;property id=&quot;20307&quot; value=&quot;376&quot;/&gt;&lt;/object&gt;&lt;object type=&quot;3&quot; unique_id=&quot;10547&quot;&gt;&lt;property id=&quot;20148&quot; value=&quot;5&quot;/&gt;&lt;property id=&quot;20300&quot; value=&quot;Diapositive 50 - &amp;quot;LE DIAGNOSTIC&amp;quot;&quot;/&gt;&lt;property id=&quot;20307&quot; value=&quot;377&quot;/&gt;&lt;/object&gt;&lt;object type=&quot;3&quot; unique_id=&quot;10548&quot;&gt;&lt;property id=&quot;20148&quot; value=&quot;5&quot;/&gt;&lt;property id=&quot;20300&quot; value=&quot;Diapositive 51 - &amp;quot;LE DIAGNOSTIC&amp;quot;&quot;/&gt;&lt;property id=&quot;20307&quot; value=&quot;378&quot;/&gt;&lt;/object&gt;&lt;object type=&quot;3&quot; unique_id=&quot;10549&quot;&gt;&lt;property id=&quot;20148&quot; value=&quot;5&quot;/&gt;&lt;property id=&quot;20300&quot; value=&quot;Diapositive 52 - &amp;quot;LE DIAGNOSTIC&amp;quot;&quot;/&gt;&lt;property id=&quot;20307&quot; value=&quot;379&quot;/&gt;&lt;/object&gt;&lt;object type=&quot;3&quot; unique_id=&quot;10550&quot;&gt;&lt;property id=&quot;20148&quot; value=&quot;5&quot;/&gt;&lt;property id=&quot;20300&quot; value=&quot;Diapositive 53 - &amp;quot;LE DIAGNOSTIC&amp;quot;&quot;/&gt;&lt;property id=&quot;20307&quot; value=&quot;380&quot;/&gt;&lt;/object&gt;&lt;object type=&quot;3&quot; unique_id=&quot;10671&quot;&gt;&lt;property id=&quot;20148&quot; value=&quot;5&quot;/&gt;&lt;property id=&quot;20300&quot; value=&quot;Diapositive 16 - &amp;quot;Les Déterminants de la Santé&amp;quot;&quot;/&gt;&lt;property id=&quot;20307&quot; value=&quot;382&quot;/&gt;&lt;/object&gt;&lt;object type=&quot;3&quot; unique_id=&quot;10672&quot;&gt;&lt;property id=&quot;20148&quot; value=&quot;5&quot;/&gt;&lt;property id=&quot;20300&quot; value=&quot;Diapositive 18 - &amp;quot;Les Déterminants de la Santé&amp;quot;&quot;/&gt;&lt;property id=&quot;20307&quot; value=&quot;381&quot;/&gt;&lt;/object&gt;&lt;object type=&quot;3&quot; unique_id=&quot;11346&quot;&gt;&lt;property id=&quot;20148&quot; value=&quot;5&quot;/&gt;&lt;property id=&quot;20300&quot; value=&quot;Diapositive 9&quot;/&gt;&lt;property id=&quot;20307&quot; value=&quot;383&quot;/&gt;&lt;/object&gt;&lt;object type=&quot;3&quot; unique_id=&quot;11347&quot;&gt;&lt;property id=&quot;20148&quot; value=&quot;5&quot;/&gt;&lt;property id=&quot;20300&quot; value=&quot;Diapositive 20&quot;/&gt;&lt;property id=&quot;20307&quot; value=&quot;384&quot;/&gt;&lt;/object&gt;&lt;object type=&quot;3&quot; unique_id=&quot;11348&quot;&gt;&lt;property id=&quot;20148&quot; value=&quot;5&quot;/&gt;&lt;property id=&quot;20300&quot; value=&quot;Diapositive 33&quot;/&gt;&lt;property id=&quot;20307&quot; value=&quot;385&quot;/&gt;&lt;/object&gt;&lt;object type=&quot;3&quot; unique_id=&quot;11835&quot;&gt;&lt;property id=&quot;20148&quot; value=&quot;5&quot;/&gt;&lt;property id=&quot;20300&quot; value=&quot;Diapositive 56 - &amp;quot;LA CONSTRUCTION D’UN PROJET&amp;quot;&quot;/&gt;&lt;property id=&quot;20307&quot; value=&quot;388&quot;/&gt;&lt;/object&gt;&lt;object type=&quot;3&quot; unique_id=&quot;13027&quot;&gt;&lt;property id=&quot;20148&quot; value=&quot;5&quot;/&gt;&lt;property id=&quot;20300&quot; value=&quot;Diapositive 54 - &amp;quot;DEFINITION DES OBJECTIFS &amp;quot;&quot;/&gt;&lt;property id=&quot;20307&quot; value=&quot;389&quot;/&gt;&lt;/object&gt;&lt;object type=&quot;3&quot; unique_id=&quot;14585&quot;&gt;&lt;property id=&quot;20148&quot; value=&quot;5&quot;/&gt;&lt;property id=&quot;20300&quot; value=&quot;Diapositive 2 - &amp;quot;CoDES 05&amp;#x0D;&amp;#x0A;NOS ACTIVITES – NOS MISSIONS&amp;#x0D;&amp;#x0A;&amp;quot;&quot;/&gt;&lt;property id=&quot;20307&quot; value=&quot;390&quot;/&gt;&lt;/object&gt;&lt;object type=&quot;3&quot; unique_id=&quot;14586&quot;&gt;&lt;property id=&quot;20148&quot; value=&quot;5&quot;/&gt;&lt;property id=&quot;20300&quot; value=&quot;Diapositive 3&quot;/&gt;&lt;property id=&quot;20307&quot; value=&quot;391&quot;/&gt;&lt;/object&gt;&lt;object type=&quot;3&quot; unique_id=&quot;14587&quot;&gt;&lt;property id=&quot;20148&quot; value=&quot;5&quot;/&gt;&lt;property id=&quot;20300&quot; value=&quot;Diapositive 4&quot;/&gt;&lt;property id=&quot;20307&quot; value=&quot;392&quot;/&gt;&lt;/object&gt;&lt;object type=&quot;3&quot; unique_id=&quot;14588&quot;&gt;&lt;property id=&quot;20148&quot; value=&quot;5&quot;/&gt;&lt;property id=&quot;20300&quot; value=&quot;Diapositive 5&quot;/&gt;&lt;property id=&quot;20307&quot; value=&quot;393&quot;/&gt;&lt;/object&gt;&lt;object type=&quot;3&quot; unique_id=&quot;14589&quot;&gt;&lt;property id=&quot;20148&quot; value=&quot;5&quot;/&gt;&lt;property id=&quot;20300&quot; value=&quot;Diapositive 6&quot;/&gt;&lt;property id=&quot;20307&quot; value=&quot;394&quot;/&gt;&lt;/object&gt;&lt;object type=&quot;3&quot; unique_id=&quot;14590&quot;&gt;&lt;property id=&quot;20148&quot; value=&quot;5&quot;/&gt;&lt;property id=&quot;20300&quot; value=&quot;Diapositive 7 - &amp;quot;www.codes05.org... UN SITE INTERNET&amp;quot;&quot;/&gt;&lt;property id=&quot;20307&quot; value=&quot;395&quot;/&gt;&lt;/object&gt;&lt;object type=&quot;3&quot; unique_id=&quot;14705&quot;&gt;&lt;property id=&quot;20148&quot; value=&quot;5&quot;/&gt;&lt;property id=&quot;20300&quot; value=&quot;Diapositive 25&quot;/&gt;&lt;property id=&quot;20307&quot; value=&quot;396&quot;/&gt;&lt;/object&gt;&lt;object type=&quot;3&quot; unique_id=&quot;14706&quot;&gt;&lt;property id=&quot;20148&quot; value=&quot;5&quot;/&gt;&lt;property id=&quot;20300&quot; value=&quot;Diapositive 26&quot;/&gt;&lt;property id=&quot;20307&quot; value=&quot;397&quot;/&gt;&lt;/object&gt;&lt;object type=&quot;3&quot; unique_id=&quot;14999&quot;&gt;&lt;property id=&quot;20148&quot; value=&quot;5&quot;/&gt;&lt;property id=&quot;20300&quot; value=&quot;Diapositive 27&quot;/&gt;&lt;property id=&quot;20307&quot; value=&quot;398&quot;/&gt;&lt;/object&gt;&lt;object type=&quot;3&quot; unique_id=&quot;15000&quot;&gt;&lt;property id=&quot;20148&quot; value=&quot;5&quot;/&gt;&lt;property id=&quot;20300&quot; value=&quot;Diapositive 28&quot;/&gt;&lt;property id=&quot;20307&quot; value=&quot;399&quot;/&gt;&lt;/object&gt;&lt;object type=&quot;3&quot; unique_id=&quot;15181&quot;&gt;&lt;property id=&quot;20148&quot; value=&quot;5&quot;/&gt;&lt;property id=&quot;20300&quot; value=&quot;Diapositive 43&quot;/&gt;&lt;property id=&quot;20307&quot; value=&quot;400&quot;/&gt;&lt;/object&gt;&lt;/object&gt;&lt;/object&gt;&lt;/database&gt;"/>
  <p:tag name="SECTOMILLISECCONVERTED" val="1"/>
  <p:tag name="ARS_RESPONSE_PERSONNUM" val="100"/>
  <p:tag name="ARS_PPT_DBNAME" val="Formation CAE 2022[20220620213010734].mdb"/>
</p:tagLst>
</file>

<file path=ppt/tags/tag2.xml><?xml version="1.0" encoding="utf-8"?>
<p:tagLst xmlns:a="http://schemas.openxmlformats.org/drawingml/2006/main" xmlns:r="http://schemas.openxmlformats.org/officeDocument/2006/relationships" xmlns:p="http://schemas.openxmlformats.org/presentationml/2006/main">
  <p:tag name="ARS_SLIDETITLE_AUTOSET" val="0"/>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Oriel</Template>
  <TotalTime>4812</TotalTime>
  <Words>7275</Words>
  <Application>Microsoft Office PowerPoint</Application>
  <PresentationFormat>Affichage à l'écran (4:3)</PresentationFormat>
  <Paragraphs>747</Paragraphs>
  <Slides>114</Slides>
  <Notes>98</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114</vt:i4>
      </vt:variant>
    </vt:vector>
  </HeadingPairs>
  <TitlesOfParts>
    <vt:vector size="130" baseType="lpstr">
      <vt:lpstr>Arial</vt:lpstr>
      <vt:lpstr>Bradley Hand ITC</vt:lpstr>
      <vt:lpstr>Calibri</vt:lpstr>
      <vt:lpstr>Candara Light</vt:lpstr>
      <vt:lpstr>Century Schoolbook</vt:lpstr>
      <vt:lpstr>Courier New</vt:lpstr>
      <vt:lpstr>Felix Titling</vt:lpstr>
      <vt:lpstr>FrutigerLTStd-Light</vt:lpstr>
      <vt:lpstr>Gabriola</vt:lpstr>
      <vt:lpstr>Garamond</vt:lpstr>
      <vt:lpstr>Georgia</vt:lpstr>
      <vt:lpstr>Modern Love</vt:lpstr>
      <vt:lpstr>Wingdings</vt:lpstr>
      <vt:lpstr>Wingdings 2</vt:lpstr>
      <vt:lpstr>Wingdings-Regular</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Concepts de santé  Prévention / Éducation / Promotion pour la santé  CRP Chantoiseau Notions de santé publique et vaccinations  Lundi 22 Avril 2013</dc:title>
  <dc:creator>Alexandre Nozzi</dc:creator>
  <cp:lastModifiedBy>Alexandre NOZZI</cp:lastModifiedBy>
  <cp:revision>305</cp:revision>
  <cp:lastPrinted>2022-05-11T11:51:50Z</cp:lastPrinted>
  <dcterms:created xsi:type="dcterms:W3CDTF">2013-04-20T09:37:11Z</dcterms:created>
  <dcterms:modified xsi:type="dcterms:W3CDTF">2026-06-08T19:22:15Z</dcterms:modified>
</cp:coreProperties>
</file>