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0" r:id="rId3"/>
    <p:sldMasterId id="2147483711" r:id="rId4"/>
  </p:sldMasterIdLst>
  <p:notesMasterIdLst>
    <p:notesMasterId r:id="rId47"/>
  </p:notesMasterIdLst>
  <p:sldIdLst>
    <p:sldId id="401" r:id="rId5"/>
    <p:sldId id="396" r:id="rId6"/>
    <p:sldId id="397" r:id="rId7"/>
    <p:sldId id="391" r:id="rId8"/>
    <p:sldId id="371" r:id="rId9"/>
    <p:sldId id="398" r:id="rId10"/>
    <p:sldId id="373" r:id="rId11"/>
    <p:sldId id="374" r:id="rId12"/>
    <p:sldId id="392"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386" r:id="rId26"/>
    <p:sldId id="388" r:id="rId27"/>
    <p:sldId id="394" r:id="rId28"/>
    <p:sldId id="395" r:id="rId29"/>
    <p:sldId id="641" r:id="rId30"/>
    <p:sldId id="642" r:id="rId31"/>
    <p:sldId id="408" r:id="rId32"/>
    <p:sldId id="409" r:id="rId33"/>
    <p:sldId id="410" r:id="rId34"/>
    <p:sldId id="411" r:id="rId35"/>
    <p:sldId id="413" r:id="rId36"/>
    <p:sldId id="414" r:id="rId37"/>
    <p:sldId id="419" r:id="rId38"/>
    <p:sldId id="402" r:id="rId39"/>
    <p:sldId id="403" r:id="rId40"/>
    <p:sldId id="404" r:id="rId41"/>
    <p:sldId id="405" r:id="rId42"/>
    <p:sldId id="406" r:id="rId43"/>
    <p:sldId id="407" r:id="rId44"/>
    <p:sldId id="435" r:id="rId45"/>
    <p:sldId id="420" r:id="rId46"/>
  </p:sldIdLst>
  <p:sldSz cx="9144000" cy="6858000" type="screen4x3"/>
  <p:notesSz cx="6858000" cy="9144000"/>
  <p:custDataLst>
    <p:tags r:id="rId48"/>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993366"/>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1A100-9F1D-4A2B-A1AA-A48AD1B68574}" v="6" dt="2025-09-29T07:19:49.400"/>
  </p1510:revLst>
</p1510:revInfo>
</file>

<file path=ppt/tableStyles.xml><?xml version="1.0" encoding="utf-8"?>
<a:tblStyleLst xmlns:a="http://schemas.openxmlformats.org/drawingml/2006/main" def="{5C22544A-7EE6-4342-B048-85BDC9FD1C3A}">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1222" autoAdjust="0"/>
  </p:normalViewPr>
  <p:slideViewPr>
    <p:cSldViewPr>
      <p:cViewPr varScale="1">
        <p:scale>
          <a:sx n="58" d="100"/>
          <a:sy n="58" d="100"/>
        </p:scale>
        <p:origin x="2170" y="67"/>
      </p:cViewPr>
      <p:guideLst>
        <p:guide orient="horz" pos="2160"/>
        <p:guide pos="2880"/>
      </p:guideLst>
    </p:cSldViewPr>
  </p:slideViewPr>
  <p:outlineViewPr>
    <p:cViewPr>
      <p:scale>
        <a:sx n="33" d="100"/>
        <a:sy n="33" d="100"/>
      </p:scale>
      <p:origin x="0" y="0"/>
    </p:cViewPr>
  </p:outlineViewPr>
  <p:notesTextViewPr>
    <p:cViewPr>
      <p:scale>
        <a:sx n="3" d="2"/>
        <a:sy n="3" d="2"/>
      </p:scale>
      <p:origin x="0" y="-432"/>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NOZZI" userId="a518a7c1-9a98-4a59-8193-2657c4dd6003" providerId="ADAL" clId="{1ADF4F2D-2CEB-44D9-816A-C0D933B78DDB}"/>
    <pc:docChg chg="custSel modSld">
      <pc:chgData name="Alexandre NOZZI" userId="a518a7c1-9a98-4a59-8193-2657c4dd6003" providerId="ADAL" clId="{1ADF4F2D-2CEB-44D9-816A-C0D933B78DDB}" dt="2025-09-29T07:19:57.787" v="46" actId="20577"/>
      <pc:docMkLst>
        <pc:docMk/>
      </pc:docMkLst>
      <pc:sldChg chg="modNotesTx">
        <pc:chgData name="Alexandre NOZZI" userId="a518a7c1-9a98-4a59-8193-2657c4dd6003" providerId="ADAL" clId="{1ADF4F2D-2CEB-44D9-816A-C0D933B78DDB}" dt="2025-09-29T07:18:15.684" v="4" actId="5793"/>
        <pc:sldMkLst>
          <pc:docMk/>
          <pc:sldMk cId="2222928127" sldId="429"/>
        </pc:sldMkLst>
      </pc:sldChg>
      <pc:sldChg chg="modNotesTx">
        <pc:chgData name="Alexandre NOZZI" userId="a518a7c1-9a98-4a59-8193-2657c4dd6003" providerId="ADAL" clId="{1ADF4F2D-2CEB-44D9-816A-C0D933B78DDB}" dt="2025-09-29T07:19:57.787" v="46" actId="20577"/>
        <pc:sldMkLst>
          <pc:docMk/>
          <pc:sldMk cId="607926787" sldId="430"/>
        </pc:sldMkLst>
      </pc:sldChg>
      <pc:sldChg chg="modSp mod">
        <pc:chgData name="Alexandre NOZZI" userId="a518a7c1-9a98-4a59-8193-2657c4dd6003" providerId="ADAL" clId="{1ADF4F2D-2CEB-44D9-816A-C0D933B78DDB}" dt="2025-09-19T13:08:19.554" v="0" actId="20577"/>
        <pc:sldMkLst>
          <pc:docMk/>
          <pc:sldMk cId="2557113445" sldId="641"/>
        </pc:sldMkLst>
        <pc:spChg chg="mod">
          <ac:chgData name="Alexandre NOZZI" userId="a518a7c1-9a98-4a59-8193-2657c4dd6003" providerId="ADAL" clId="{1ADF4F2D-2CEB-44D9-816A-C0D933B78DDB}" dt="2025-09-19T13:08:19.554" v="0" actId="20577"/>
          <ac:spMkLst>
            <pc:docMk/>
            <pc:sldMk cId="2557113445" sldId="641"/>
            <ac:spMk id="59394" creationId="{00000000-0000-0000-0000-000000000000}"/>
          </ac:spMkLst>
        </pc:spChg>
      </pc:sldChg>
      <pc:sldChg chg="modSp mod">
        <pc:chgData name="Alexandre NOZZI" userId="a518a7c1-9a98-4a59-8193-2657c4dd6003" providerId="ADAL" clId="{1ADF4F2D-2CEB-44D9-816A-C0D933B78DDB}" dt="2025-09-19T13:08:22.588" v="1" actId="20577"/>
        <pc:sldMkLst>
          <pc:docMk/>
          <pc:sldMk cId="2597761044" sldId="642"/>
        </pc:sldMkLst>
        <pc:spChg chg="mod">
          <ac:chgData name="Alexandre NOZZI" userId="a518a7c1-9a98-4a59-8193-2657c4dd6003" providerId="ADAL" clId="{1ADF4F2D-2CEB-44D9-816A-C0D933B78DDB}" dt="2025-09-19T13:08:22.588" v="1" actId="20577"/>
          <ac:spMkLst>
            <pc:docMk/>
            <pc:sldMk cId="2597761044" sldId="642"/>
            <ac:spMk id="59394" creationId="{AE61B01A-02F0-C1F9-301A-D666017DBB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75A229-A932-48EB-9E6E-73CDD5DDD7EB}" type="datetimeFigureOut">
              <a:rPr lang="fr-FR"/>
              <a:pPr>
                <a:defRPr/>
              </a:pPr>
              <a:t>29/09/2025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E34136-A63F-46A2-AF0F-82F3B5DD5D99}" type="slidenum">
              <a:rPr lang="fr-FR"/>
              <a:pPr>
                <a:defRPr/>
              </a:pPr>
              <a:t>‹N°›</a:t>
            </a:fld>
            <a:endParaRPr lang="fr-FR"/>
          </a:p>
        </p:txBody>
      </p:sp>
    </p:spTree>
    <p:extLst>
      <p:ext uri="{BB962C8B-B14F-4D97-AF65-F5344CB8AC3E}">
        <p14:creationId xmlns:p14="http://schemas.microsoft.com/office/powerpoint/2010/main" val="934637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a:latin typeface="Trebuchet MS" pitchFamily="34" charset="0"/>
            </a:endParaRPr>
          </a:p>
        </p:txBody>
      </p:sp>
    </p:spTree>
    <p:extLst>
      <p:ext uri="{BB962C8B-B14F-4D97-AF65-F5344CB8AC3E}">
        <p14:creationId xmlns:p14="http://schemas.microsoft.com/office/powerpoint/2010/main" val="175088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01180BB-DD23-47A3-98F5-C7A593A17AC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14102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3DFB9C4-A64F-420D-8C03-90FECBEA6427}"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389563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F01180BB-DD23-47A3-98F5-C7A593A17AC4}"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79071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4F4569-FB13-4686-921C-961E063C3E3C}"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417716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00947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051299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37A009E-8E7C-439D-8F92-BEAC880EA3F8}"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395699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25654-7F68-46CB-AACA-AE068B6C883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b="1" dirty="0"/>
              <a:t>1. Définir les concepts de base</a:t>
            </a:r>
          </a:p>
          <a:p>
            <a:r>
              <a:rPr lang="fr-FR" b="1" dirty="0"/>
              <a:t>Critère</a:t>
            </a:r>
            <a:r>
              <a:rPr lang="fr-FR" dirty="0"/>
              <a:t> : C’est un standard ou une règle qui permet de juger, d’évaluer ou de prendre une décision. Par exemple, pour choisir un fournisseur, un critère pourrait être "le prix" ou "la qualité du service".</a:t>
            </a:r>
          </a:p>
          <a:p>
            <a:r>
              <a:rPr lang="fr-FR" b="1" dirty="0"/>
              <a:t>Indicateur</a:t>
            </a:r>
            <a:r>
              <a:rPr lang="fr-FR" dirty="0"/>
              <a:t> : C’est une donnée mesurable qui permet d’évaluer si un critère est respecté. Par exemple, pour le critère "qualité du service", un indicateur pourrait être "le nombre de réclamations clients par mois".</a:t>
            </a:r>
          </a:p>
          <a:p>
            <a:r>
              <a:rPr lang="fr-FR" b="1" dirty="0"/>
              <a:t>Exemple concret</a:t>
            </a:r>
            <a:r>
              <a:rPr lang="fr-FR" dirty="0"/>
              <a:t> :</a:t>
            </a:r>
          </a:p>
          <a:p>
            <a:r>
              <a:rPr lang="fr-FR" b="1" dirty="0"/>
              <a:t>Critère</a:t>
            </a:r>
            <a:r>
              <a:rPr lang="fr-FR" dirty="0"/>
              <a:t> : "Satisfaction client"</a:t>
            </a:r>
          </a:p>
          <a:p>
            <a:r>
              <a:rPr lang="fr-FR" b="1" dirty="0"/>
              <a:t>Indicateur</a:t>
            </a:r>
            <a:r>
              <a:rPr lang="fr-FR" dirty="0"/>
              <a:t> : "Note moyenne sur les avis en ligne (sur 5)"</a:t>
            </a:r>
          </a:p>
          <a:p>
            <a:pPr marL="0" marR="0" lvl="0" indent="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None/>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endParaRPr kumimoji="0" lang="fr-FR" altLang="fr-FR"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mn-cs"/>
              </a:rPr>
              <a:t>Sur quel aspect va porter notre évaluation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mn-cs"/>
              </a:rPr>
              <a:t> Quelle référence, repère va-t-on comparer avant / après l’action ? </a:t>
            </a:r>
          </a:p>
          <a:p>
            <a:pPr marL="171450" marR="0" lvl="0" indent="-171450" algn="just" defTabSz="685800" rtl="0" eaLnBrk="1" fontAlgn="auto" latinLnBrk="0" hangingPunct="1">
              <a:lnSpc>
                <a:spcPct val="150000"/>
              </a:lnSpc>
              <a:spcBef>
                <a:spcPts val="750"/>
              </a:spcBef>
              <a:spcAft>
                <a:spcPts val="0"/>
              </a:spcAft>
              <a:buClr>
                <a:schemeClr val="accent2"/>
              </a:buClr>
              <a:buSzTx/>
              <a:buFont typeface="Wingdings" panose="05000000000000000000" pitchFamily="2" charset="2"/>
              <a:buChar char="§"/>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mn-cs"/>
              </a:rPr>
              <a:t> Qu’est-ce que je vais observer comme amélioration concrète ?</a:t>
            </a:r>
            <a:endParaRPr lang="fr-FR" dirty="0"/>
          </a:p>
        </p:txBody>
      </p:sp>
    </p:spTree>
    <p:extLst>
      <p:ext uri="{BB962C8B-B14F-4D97-AF65-F5344CB8AC3E}">
        <p14:creationId xmlns:p14="http://schemas.microsoft.com/office/powerpoint/2010/main" val="392565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A25654-7F68-46CB-AACA-AE068B6C8830}" type="slidenum">
              <a:rPr kumimoji="0" lang="fr-F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b="1" dirty="0"/>
              <a:t>1. Définir les concepts de base</a:t>
            </a:r>
          </a:p>
          <a:p>
            <a:r>
              <a:rPr lang="fr-FR" b="1" dirty="0"/>
              <a:t>Critère</a:t>
            </a:r>
            <a:r>
              <a:rPr lang="fr-FR" dirty="0"/>
              <a:t> : C’est un standard ou une règle qui permet de juger, d’évaluer ou de prendre une décision. Par exemple, pour choisir un fournisseur, un critère pourrait être "le prix" ou "la qualité du service".</a:t>
            </a:r>
          </a:p>
          <a:p>
            <a:r>
              <a:rPr lang="fr-FR" b="1" dirty="0"/>
              <a:t>Indicateur</a:t>
            </a:r>
            <a:r>
              <a:rPr lang="fr-FR" dirty="0"/>
              <a:t> : C’est une donnée mesurable qui permet d’évaluer si un critère est respecté. Par exemple, pour le critère "qualité du service", un indicateur pourrait être "le nombre de réclamations clients par mois".</a:t>
            </a:r>
          </a:p>
          <a:p>
            <a:r>
              <a:rPr lang="fr-FR" b="1" dirty="0"/>
              <a:t>Exemple concret</a:t>
            </a:r>
            <a:r>
              <a:rPr lang="fr-FR" dirty="0"/>
              <a:t> :</a:t>
            </a:r>
          </a:p>
          <a:p>
            <a:r>
              <a:rPr lang="fr-FR" b="1" dirty="0"/>
              <a:t>Critère</a:t>
            </a:r>
            <a:r>
              <a:rPr lang="fr-FR" dirty="0"/>
              <a:t> : "Satisfaction client"</a:t>
            </a:r>
          </a:p>
          <a:p>
            <a:r>
              <a:rPr lang="fr-FR" b="1" dirty="0"/>
              <a:t>Indicateur</a:t>
            </a:r>
            <a:r>
              <a:rPr lang="fr-FR" dirty="0"/>
              <a:t> : "Note moyenne sur les avis en ligne (sur 5)« </a:t>
            </a:r>
          </a:p>
          <a:p>
            <a:endParaRPr lang="fr-FR" dirty="0"/>
          </a:p>
          <a:p>
            <a:r>
              <a:rPr lang="fr-FR" b="1" dirty="0"/>
              <a:t>Critères : Quels aspects sont importants pour atteindre cet objectif ?</a:t>
            </a:r>
          </a:p>
          <a:p>
            <a:r>
              <a:rPr lang="fr-FR" b="1" dirty="0"/>
              <a:t>Indicateurs : Comment mesurer chaque critère ?</a:t>
            </a:r>
          </a:p>
          <a:p>
            <a:pPr marL="82550" marR="0" lvl="0" indent="0" algn="just" defTabSz="685800" rtl="0" eaLnBrk="1" fontAlgn="auto" latinLnBrk="0" hangingPunct="1">
              <a:lnSpc>
                <a:spcPct val="90000"/>
              </a:lnSpc>
              <a:spcBef>
                <a:spcPts val="750"/>
              </a:spcBef>
              <a:spcAft>
                <a:spcPts val="0"/>
              </a:spcAft>
              <a:buClrTx/>
              <a:buSzTx/>
              <a:buFont typeface="Wingdings 2" panose="05020102010507070707" pitchFamily="18" charset="2"/>
              <a:buNone/>
              <a:tabLst/>
              <a:defRPr/>
            </a:pPr>
            <a:endPar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Va-t-on pouvoir recueillir les données facilement (en termes </a:t>
            </a:r>
            <a:r>
              <a:rPr kumimoji="0" lang="fr-FR" altLang="fr-FR" sz="12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de compétences </a:t>
            </a:r>
            <a:r>
              <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pour faire ce recueil, </a:t>
            </a:r>
            <a:r>
              <a:rPr kumimoji="0" lang="fr-FR" altLang="fr-FR" sz="12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de temps disponible, de moyens financiers</a:t>
            </a:r>
            <a:r>
              <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 ?</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Est-ce que recueillir cette information pourrait gêner les personnes ? (acceptable, souhaitable)</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Pour un même critère, il est possible de retenir plusieurs indicateurs cela permet de réellement dire que le phénomène (critère) s’est réalisé, ce qui contribue à l’atteinte des objectifs.</a:t>
            </a: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endParaRPr kumimoji="0" lang="fr-FR" alt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365125" marR="0" lvl="0" indent="-282575" algn="just" defTabSz="685800" rtl="0" eaLnBrk="1" fontAlgn="auto" latinLnBrk="0" hangingPunct="1">
              <a:lnSpc>
                <a:spcPct val="90000"/>
              </a:lnSpc>
              <a:spcBef>
                <a:spcPts val="750"/>
              </a:spcBef>
              <a:spcAft>
                <a:spcPts val="0"/>
              </a:spcAft>
              <a:buClrTx/>
              <a:buSzTx/>
              <a:buFont typeface="Wingdings 2" panose="05020102010507070707" pitchFamily="18" charset="2"/>
              <a:buChar char=""/>
              <a:tabLst/>
              <a:defRPr/>
            </a:pPr>
            <a:r>
              <a:rPr kumimoji="0" lang="fr-FR" altLang="fr-FR"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Nombre, part, %, évolution… un point de référence</a:t>
            </a:r>
          </a:p>
          <a:p>
            <a:pPr eaLnBrk="1" hangingPunct="1">
              <a:spcBef>
                <a:spcPct val="0"/>
              </a:spcBef>
            </a:pPr>
            <a:endParaRPr lang="fr-FR" dirty="0"/>
          </a:p>
        </p:txBody>
      </p:sp>
    </p:spTree>
    <p:extLst>
      <p:ext uri="{BB962C8B-B14F-4D97-AF65-F5344CB8AC3E}">
        <p14:creationId xmlns:p14="http://schemas.microsoft.com/office/powerpoint/2010/main" val="426596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49913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99E9BB-6EC6-4976-BC6B-ADF68CBDC8B1}" type="slidenum">
              <a:rPr lang="fr-FR" sz="1200"/>
              <a:pPr algn="r"/>
              <a:t>2</a:t>
            </a:fld>
            <a:endParaRPr lang="fr-FR" sz="1200"/>
          </a:p>
        </p:txBody>
      </p:sp>
      <p:sp>
        <p:nvSpPr>
          <p:cNvPr id="63490"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3491"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endParaRPr lang="fr-FR" sz="800"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50428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23503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2DA1FC-025A-4CF2-9E35-2A1C876162BC}" type="slidenum">
              <a:rPr lang="fr-FR" sz="1200"/>
              <a:pPr algn="r"/>
              <a:t>22</a:t>
            </a:fld>
            <a:endParaRPr lang="fr-FR"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299A23-0278-4D80-85E9-B1A83B16CEFC}" type="slidenum">
              <a:rPr lang="fr-FR" sz="1200"/>
              <a:pPr algn="r"/>
              <a:t>23</a:t>
            </a:fld>
            <a:endParaRPr lang="fr-FR" sz="1200"/>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BC70D-0F63-4ED8-AE1F-B4F515017EC7}" type="slidenum">
              <a:rPr lang="fr-FR" smtClean="0">
                <a:latin typeface="Arial" pitchFamily="34" charset="0"/>
              </a:rPr>
              <a:pPr fontAlgn="base">
                <a:spcBef>
                  <a:spcPct val="0"/>
                </a:spcBef>
                <a:spcAft>
                  <a:spcPct val="0"/>
                </a:spcAft>
              </a:pPr>
              <a:t>24</a:t>
            </a:fld>
            <a:endParaRPr lang="fr-FR">
              <a:latin typeface="Arial" pitchFamily="34" charset="0"/>
            </a:endParaRPr>
          </a:p>
        </p:txBody>
      </p:sp>
      <p:sp>
        <p:nvSpPr>
          <p:cNvPr id="1413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142339" name="Rectangle 3"/>
          <p:cNvSpPr>
            <a:spLocks noGrp="1"/>
          </p:cNvSpPr>
          <p:nvPr>
            <p:ph type="body" idx="1"/>
          </p:nvPr>
        </p:nvSpPr>
        <p:spPr bwMode="auto">
          <a:xfrm>
            <a:off x="914508" y="4357768"/>
            <a:ext cx="5032190" cy="4075536"/>
          </a:xfrm>
          <a:noFill/>
        </p:spPr>
        <p:txBody>
          <a:bodyPr wrap="square" numCol="1" anchor="t" anchorCtr="0" compatLnSpc="1">
            <a:prstTxWarp prst="textNoShape">
              <a:avLst/>
            </a:prstTxWarp>
          </a:bodyPr>
          <a:lstStyle/>
          <a:p>
            <a:pPr marL="742950" lvl="1" indent="-285750"/>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489323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6637-7093-3DE5-F408-34A6BC7DDA28}"/>
            </a:ext>
          </a:extLst>
        </p:cNvPr>
        <p:cNvGrpSpPr/>
        <p:nvPr/>
      </p:nvGrpSpPr>
      <p:grpSpPr>
        <a:xfrm>
          <a:off x="0" y="0"/>
          <a:ext cx="0" cy="0"/>
          <a:chOff x="0" y="0"/>
          <a:chExt cx="0" cy="0"/>
        </a:xfrm>
      </p:grpSpPr>
      <p:sp>
        <p:nvSpPr>
          <p:cNvPr id="51201" name="Rectangle 7">
            <a:extLst>
              <a:ext uri="{FF2B5EF4-FFF2-40B4-BE49-F238E27FC236}">
                <a16:creationId xmlns:a16="http://schemas.microsoft.com/office/drawing/2014/main" id="{7A20C050-66BD-442B-5B4E-95051214C005}"/>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3DF6DF3-B057-4050-ADEE-A6E3236D35AD}"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202" name="Rectangle 2">
            <a:extLst>
              <a:ext uri="{FF2B5EF4-FFF2-40B4-BE49-F238E27FC236}">
                <a16:creationId xmlns:a16="http://schemas.microsoft.com/office/drawing/2014/main" id="{3BC6E205-00E4-8671-6356-5A5DA1CFD537}"/>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a:extLst>
              <a:ext uri="{FF2B5EF4-FFF2-40B4-BE49-F238E27FC236}">
                <a16:creationId xmlns:a16="http://schemas.microsoft.com/office/drawing/2014/main" id="{63C5D9A7-A016-1B22-60A9-D4CFF0887800}"/>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391997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00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a:solidFill>
                  <a:srgbClr val="FF0000"/>
                </a:solidFill>
              </a:rPr>
              <a:t>11h45-12h30 : </a:t>
            </a:r>
          </a:p>
          <a:p>
            <a:endParaRPr lang="fr-FR" b="0" dirty="0">
              <a:solidFill>
                <a:srgbClr val="FF0000"/>
              </a:solidFill>
            </a:endParaRPr>
          </a:p>
          <a:p>
            <a:r>
              <a:rPr lang="fr-FR" b="0" dirty="0">
                <a:solidFill>
                  <a:srgbClr val="FF0000"/>
                </a:solidFill>
              </a:rPr>
              <a:t>Différences de cultures ne veut pas dire culture humaine. Veut dire </a:t>
            </a:r>
            <a:r>
              <a:rPr lang="fr-FR" b="1" dirty="0">
                <a:solidFill>
                  <a:srgbClr val="FF0000"/>
                </a:solidFill>
              </a:rPr>
              <a:t>culture sociale.</a:t>
            </a:r>
          </a:p>
          <a:p>
            <a:r>
              <a:rPr lang="fr-FR" b="0" dirty="0">
                <a:solidFill>
                  <a:srgbClr val="FF0000"/>
                </a:solidFill>
              </a:rPr>
              <a:t>Sortir du jeu de rôle, prendre de la distance et faire le lien avec des projets en éducation pour la santé.</a:t>
            </a:r>
          </a:p>
          <a:p>
            <a:pPr marL="171450" indent="-171450">
              <a:buFont typeface="Symbol" panose="05050102010706020507" pitchFamily="18" charset="2"/>
              <a:buChar char="Þ"/>
            </a:pPr>
            <a:r>
              <a:rPr lang="fr-FR" b="0" dirty="0">
                <a:solidFill>
                  <a:srgbClr val="FF0000"/>
                </a:solidFill>
              </a:rPr>
              <a:t>Les humanitaires ne savaient pas grand-chose de la vie des villageois, ni de leur</a:t>
            </a:r>
            <a:r>
              <a:rPr lang="fr-FR" b="0" baseline="0" dirty="0">
                <a:solidFill>
                  <a:srgbClr val="FF0000"/>
                </a:solidFill>
              </a:rPr>
              <a:t> façon de voir les choses, ni de leur demande et besoin: ils ont donc du s’adapter</a:t>
            </a:r>
          </a:p>
          <a:p>
            <a:pPr marL="171450" indent="-171450">
              <a:buFont typeface="Symbol" panose="05050102010706020507" pitchFamily="18" charset="2"/>
              <a:buChar char="Þ"/>
            </a:pPr>
            <a:r>
              <a:rPr lang="fr-FR" b="0" baseline="0" dirty="0">
                <a:solidFill>
                  <a:srgbClr val="FF0000"/>
                </a:solidFill>
              </a:rPr>
              <a:t>Qui est au service de qui? Les humanitaires pourraient choisir de renoncer à la mission, pensant que les villageois soit ne méritent pas leur investissement, soit n’y accordent pas d’importance…</a:t>
            </a:r>
          </a:p>
          <a:p>
            <a:pPr marL="171450" indent="-171450">
              <a:buFont typeface="Symbol" panose="05050102010706020507" pitchFamily="18" charset="2"/>
              <a:buChar char="Þ"/>
            </a:pPr>
            <a:r>
              <a:rPr lang="fr-FR" b="0" baseline="0" dirty="0">
                <a:solidFill>
                  <a:srgbClr val="FF0000"/>
                </a:solidFill>
              </a:rPr>
              <a:t>Enfin, nécessité de valider un projet collectivement</a:t>
            </a:r>
            <a:endParaRPr lang="fr-FR" b="0" dirty="0">
              <a:solidFill>
                <a:srgbClr val="FF0000"/>
              </a:solidFill>
            </a:endParaRPr>
          </a:p>
          <a:p>
            <a:endParaRPr lang="fr-FR" b="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b="1" dirty="0"/>
              <a:t>Exemple: </a:t>
            </a:r>
            <a:r>
              <a:rPr lang="fr-FR" dirty="0"/>
              <a:t>cas du</a:t>
            </a:r>
            <a:r>
              <a:rPr lang="fr-FR" baseline="0" dirty="0"/>
              <a:t> recours à des pairs en prison pour soutenir le rôle des éducateurs de prévention. Mauvaise communication a fait croire aux prisonniers qu’on voulait leur faire faire le travail des éducateurs.</a:t>
            </a:r>
            <a:endParaRPr lang="fr-FR" dirty="0"/>
          </a:p>
          <a:p>
            <a:endParaRPr lang="fr-FR" b="0" dirty="0">
              <a:solidFill>
                <a:srgbClr val="FF0000"/>
              </a:solidFill>
            </a:endParaRPr>
          </a:p>
          <a:p>
            <a:r>
              <a:rPr lang="fr-FR" b="0" dirty="0">
                <a:solidFill>
                  <a:srgbClr val="FF0000"/>
                </a:solidFill>
              </a:rPr>
              <a:t>Autres cas si on travaille avec des jeunes femmes sur la contraception</a:t>
            </a:r>
          </a:p>
          <a:p>
            <a:endParaRPr lang="fr-FR" b="0" dirty="0">
              <a:solidFill>
                <a:srgbClr val="FF0000"/>
              </a:solidFill>
            </a:endParaRPr>
          </a:p>
          <a:p>
            <a:r>
              <a:rPr lang="fr-FR" b="1" dirty="0">
                <a:solidFill>
                  <a:srgbClr val="FF0000"/>
                </a:solidFill>
              </a:rPr>
              <a:t>Autre</a:t>
            </a:r>
            <a:r>
              <a:rPr lang="fr-FR" b="1" baseline="0" dirty="0">
                <a:solidFill>
                  <a:srgbClr val="FF0000"/>
                </a:solidFill>
              </a:rPr>
              <a:t> exemple </a:t>
            </a:r>
            <a:r>
              <a:rPr lang="fr-FR" b="0" baseline="0" dirty="0">
                <a:solidFill>
                  <a:srgbClr val="FF0000"/>
                </a:solidFill>
              </a:rPr>
              <a:t>sur le dépistage des cancers du sein (Linda Cambon)</a:t>
            </a:r>
          </a:p>
          <a:p>
            <a:pPr marL="171450" indent="-171450">
              <a:buFontTx/>
              <a:buChar char="-"/>
            </a:pPr>
            <a:r>
              <a:rPr lang="fr-FR" b="1" baseline="0" dirty="0">
                <a:solidFill>
                  <a:srgbClr val="FF0000"/>
                </a:solidFill>
              </a:rPr>
              <a:t>Envoi de courrier: ne fonctionne pas</a:t>
            </a:r>
          </a:p>
          <a:p>
            <a:pPr marL="171450" indent="-171450">
              <a:buFontTx/>
              <a:buChar char="-"/>
            </a:pPr>
            <a:r>
              <a:rPr lang="fr-FR" b="1" baseline="0" dirty="0">
                <a:solidFill>
                  <a:srgbClr val="FF0000"/>
                </a:solidFill>
              </a:rPr>
              <a:t>Mise en place de femmes relais: ok</a:t>
            </a:r>
          </a:p>
          <a:p>
            <a:pPr marL="171450" indent="-171450">
              <a:buFontTx/>
              <a:buChar char="-"/>
            </a:pPr>
            <a:endParaRPr lang="fr-FR" b="0" baseline="0" dirty="0">
              <a:solidFill>
                <a:srgbClr val="FF0000"/>
              </a:solidFill>
            </a:endParaRPr>
          </a:p>
          <a:p>
            <a:pPr marL="0" indent="0">
              <a:buFontTx/>
              <a:buNone/>
            </a:pPr>
            <a:r>
              <a:rPr lang="fr-FR" b="0" baseline="0" dirty="0">
                <a:solidFill>
                  <a:srgbClr val="FF0000"/>
                </a:solidFill>
              </a:rPr>
              <a:t>3 protagonistes dans la communication: l’émetteur, le récepteur et le message</a:t>
            </a:r>
          </a:p>
        </p:txBody>
      </p:sp>
      <p:sp>
        <p:nvSpPr>
          <p:cNvPr id="4" name="Espace réservé du numéro de diapositive 3"/>
          <p:cNvSpPr>
            <a:spLocks noGrp="1"/>
          </p:cNvSpPr>
          <p:nvPr>
            <p:ph type="sldNum" sz="quarter" idx="5"/>
          </p:nvPr>
        </p:nvSpPr>
        <p:spPr/>
        <p:txBody>
          <a:bodyPr/>
          <a:lstStyle/>
          <a:p>
            <a:pPr>
              <a:defRPr/>
            </a:pPr>
            <a:fld id="{E47D24BD-78C1-42F7-BD81-0220D0B9D3D6}" type="slidenum">
              <a:rPr lang="fr-FR" smtClean="0"/>
              <a:pPr>
                <a:defRPr/>
              </a:pPr>
              <a:t>28</a:t>
            </a:fld>
            <a:endParaRPr lang="fr-FR"/>
          </a:p>
        </p:txBody>
      </p:sp>
    </p:spTree>
    <p:extLst>
      <p:ext uri="{BB962C8B-B14F-4D97-AF65-F5344CB8AC3E}">
        <p14:creationId xmlns:p14="http://schemas.microsoft.com/office/powerpoint/2010/main" val="3356349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29</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fr-FR" dirty="0"/>
              <a:t>Ca peut paraître un peu simple comme pré requis, mais c’est pourtant la base: lorsque vous souhaitez communiquer, à fortiori à distance, c’est-à-dire en envoyant un message écrit, vous devez </a:t>
            </a:r>
            <a:r>
              <a:rPr lang="fr-FR" b="1" dirty="0"/>
              <a:t>impérativement vous occuper de savoir </a:t>
            </a:r>
            <a:r>
              <a:rPr lang="fr-FR" dirty="0"/>
              <a:t>si les destinataires de votre message vont identifier</a:t>
            </a:r>
          </a:p>
          <a:p>
            <a:pPr>
              <a:lnSpc>
                <a:spcPct val="90000"/>
              </a:lnSpc>
              <a:spcBef>
                <a:spcPts val="600"/>
              </a:spcBef>
              <a:buClr>
                <a:schemeClr val="accent1"/>
              </a:buClr>
              <a:buSzPct val="70000"/>
              <a:buFont typeface="Wingdings" pitchFamily="2" charset="2"/>
              <a:buNone/>
            </a:pPr>
            <a:endParaRPr lang="fr-FR" sz="1200" dirty="0">
              <a:latin typeface="+mj-lt"/>
            </a:endParaRPr>
          </a:p>
          <a:p>
            <a:pPr marL="228600" indent="-228600">
              <a:lnSpc>
                <a:spcPct val="90000"/>
              </a:lnSpc>
              <a:spcBef>
                <a:spcPts val="600"/>
              </a:spcBef>
              <a:buClr>
                <a:schemeClr val="accent1"/>
              </a:buClr>
              <a:buSzPct val="70000"/>
              <a:buFont typeface="Wingdings" pitchFamily="2" charset="2"/>
              <a:buAutoNum type="arabicPeriod"/>
            </a:pPr>
            <a:r>
              <a:rPr lang="fr-FR" sz="1200" b="1" dirty="0">
                <a:latin typeface="+mj-lt"/>
              </a:rPr>
              <a:t>QUOI</a:t>
            </a:r>
            <a:r>
              <a:rPr lang="fr-FR" sz="1200" dirty="0">
                <a:latin typeface="+mj-lt"/>
              </a:rPr>
              <a:t>: Ce que vous transmettez comme information = </a:t>
            </a:r>
            <a:r>
              <a:rPr lang="fr-FR" sz="1200" dirty="0">
                <a:solidFill>
                  <a:schemeClr val="accent1"/>
                </a:solidFill>
                <a:latin typeface="+mj-lt"/>
              </a:rPr>
              <a:t>Suppose de déterminer </a:t>
            </a:r>
            <a:r>
              <a:rPr lang="fr-FR" sz="1200" b="1" dirty="0">
                <a:solidFill>
                  <a:schemeClr val="accent1"/>
                </a:solidFill>
                <a:latin typeface="+mj-lt"/>
              </a:rPr>
              <a:t>quelles informations sont les plus pertinentes </a:t>
            </a:r>
            <a:r>
              <a:rPr lang="fr-FR" sz="1200" dirty="0">
                <a:solidFill>
                  <a:schemeClr val="accent1"/>
                </a:solidFill>
                <a:latin typeface="+mj-lt"/>
              </a:rPr>
              <a:t>à transmettre,</a:t>
            </a:r>
            <a:r>
              <a:rPr lang="fr-FR" sz="1200" baseline="0" dirty="0">
                <a:solidFill>
                  <a:schemeClr val="accent1"/>
                </a:solidFill>
                <a:latin typeface="+mj-lt"/>
              </a:rPr>
              <a:t> </a:t>
            </a:r>
            <a:r>
              <a:rPr lang="fr-FR" sz="1200" dirty="0">
                <a:solidFill>
                  <a:schemeClr val="accent1"/>
                </a:solidFill>
                <a:latin typeface="+mj-lt"/>
              </a:rPr>
              <a:t>Puis de faire un travail précis de </a:t>
            </a:r>
            <a:r>
              <a:rPr lang="fr-FR" sz="1200" b="1" dirty="0">
                <a:solidFill>
                  <a:schemeClr val="accent1"/>
                </a:solidFill>
                <a:latin typeface="+mj-lt"/>
              </a:rPr>
              <a:t>formulation</a:t>
            </a:r>
          </a:p>
          <a:p>
            <a:pPr marL="228600" indent="-228600">
              <a:lnSpc>
                <a:spcPct val="90000"/>
              </a:lnSpc>
              <a:spcBef>
                <a:spcPts val="600"/>
              </a:spcBef>
              <a:buClr>
                <a:schemeClr val="accent1"/>
              </a:buClr>
              <a:buSzPct val="70000"/>
              <a:buFont typeface="Wingdings" pitchFamily="2" charset="2"/>
              <a:buAutoNum type="arabicPeriod"/>
            </a:pPr>
            <a:r>
              <a:rPr lang="fr-FR" sz="1200" b="1" dirty="0">
                <a:solidFill>
                  <a:schemeClr val="accent1"/>
                </a:solidFill>
                <a:latin typeface="+mj-lt"/>
              </a:rPr>
              <a:t>A QUI: </a:t>
            </a:r>
            <a:r>
              <a:rPr lang="fr-FR" dirty="0"/>
              <a:t>Si ce message leur est bien destiné personnellement et individuellement = </a:t>
            </a:r>
            <a:r>
              <a:rPr lang="fr-FR" sz="1200" dirty="0">
                <a:solidFill>
                  <a:schemeClr val="accent1"/>
                </a:solidFill>
                <a:latin typeface="Calibri" pitchFamily="34" charset="0"/>
              </a:rPr>
              <a:t>Choisir son destinataire (grand public, financeur, partenaire, public cible, institutionnel…),</a:t>
            </a:r>
            <a:r>
              <a:rPr lang="fr-FR" sz="1200" baseline="0" dirty="0">
                <a:solidFill>
                  <a:schemeClr val="accent1"/>
                </a:solidFill>
                <a:latin typeface="Calibri" pitchFamily="34" charset="0"/>
              </a:rPr>
              <a:t> </a:t>
            </a:r>
            <a:r>
              <a:rPr lang="fr-FR" sz="1200" dirty="0">
                <a:solidFill>
                  <a:schemeClr val="accent1"/>
                </a:solidFill>
                <a:latin typeface="Calibri" pitchFamily="34" charset="0"/>
              </a:rPr>
              <a:t>Adapter différemment le message : type d’information communiquée, éléments de langage…</a:t>
            </a:r>
          </a:p>
          <a:p>
            <a:pPr marL="228600" indent="-228600">
              <a:lnSpc>
                <a:spcPct val="90000"/>
              </a:lnSpc>
              <a:spcBef>
                <a:spcPts val="600"/>
              </a:spcBef>
              <a:buClr>
                <a:schemeClr val="accent1"/>
              </a:buClr>
              <a:buSzPct val="70000"/>
              <a:buFont typeface="Wingdings" pitchFamily="2" charset="2"/>
              <a:buAutoNum type="arabicPeriod"/>
            </a:pPr>
            <a:r>
              <a:rPr lang="fr-FR" b="1" dirty="0"/>
              <a:t>AVEC QUOI: </a:t>
            </a:r>
            <a:r>
              <a:rPr lang="fr-FR" dirty="0"/>
              <a:t>Ce que vous attendez d’eux en leur adressant ce message = </a:t>
            </a:r>
            <a:r>
              <a:rPr lang="fr-FR" sz="1200" b="1" dirty="0">
                <a:solidFill>
                  <a:schemeClr val="accent1"/>
                </a:solidFill>
                <a:latin typeface="Calibri" pitchFamily="34" charset="0"/>
              </a:rPr>
              <a:t>Choisir le moyen de diffusion </a:t>
            </a:r>
            <a:r>
              <a:rPr lang="fr-FR" sz="1200" dirty="0">
                <a:solidFill>
                  <a:schemeClr val="accent1"/>
                </a:solidFill>
                <a:latin typeface="Calibri" pitchFamily="34" charset="0"/>
              </a:rPr>
              <a:t>en fonction de la nature du message, du public ciblé et du budget disponible</a:t>
            </a:r>
            <a:r>
              <a:rPr lang="fr-FR" sz="1200" baseline="0" dirty="0">
                <a:solidFill>
                  <a:schemeClr val="accent1"/>
                </a:solidFill>
                <a:latin typeface="Calibri" pitchFamily="34" charset="0"/>
              </a:rPr>
              <a:t> </a:t>
            </a:r>
          </a:p>
          <a:p>
            <a:pPr>
              <a:lnSpc>
                <a:spcPct val="90000"/>
              </a:lnSpc>
              <a:spcBef>
                <a:spcPts val="600"/>
              </a:spcBef>
              <a:buClr>
                <a:schemeClr val="accent1"/>
              </a:buClr>
              <a:buSzPct val="70000"/>
              <a:buFont typeface="Wingdings" pitchFamily="2" charset="2"/>
              <a:buNone/>
            </a:pPr>
            <a:r>
              <a:rPr lang="fr-FR" sz="1200" dirty="0">
                <a:solidFill>
                  <a:schemeClr val="accent1"/>
                </a:solidFill>
                <a:latin typeface="Calibri" pitchFamily="34" charset="0"/>
              </a:rPr>
              <a:t>Exemples: affiches, tract, journal, communiqué de presse, radio, télévision, réunion, événement, réseaux sociaux, mailing, colloques…</a:t>
            </a:r>
          </a:p>
          <a:p>
            <a:pPr>
              <a:lnSpc>
                <a:spcPct val="90000"/>
              </a:lnSpc>
              <a:spcBef>
                <a:spcPts val="600"/>
              </a:spcBef>
              <a:buClr>
                <a:schemeClr val="accent1"/>
              </a:buClr>
              <a:buSzPct val="70000"/>
              <a:buFont typeface="Wingdings" pitchFamily="2" charset="2"/>
              <a:buNone/>
            </a:pPr>
            <a:r>
              <a:rPr lang="fr-FR" sz="1200" dirty="0">
                <a:solidFill>
                  <a:schemeClr val="accent1"/>
                </a:solidFill>
                <a:latin typeface="Calibri" pitchFamily="34" charset="0"/>
              </a:rPr>
              <a:t>4.</a:t>
            </a:r>
            <a:r>
              <a:rPr lang="fr-FR" sz="1200" baseline="0" dirty="0">
                <a:solidFill>
                  <a:schemeClr val="accent1"/>
                </a:solidFill>
                <a:latin typeface="Calibri" pitchFamily="34" charset="0"/>
              </a:rPr>
              <a:t> </a:t>
            </a:r>
            <a:r>
              <a:rPr lang="fr-FR" sz="1200" b="1" baseline="0" dirty="0">
                <a:solidFill>
                  <a:schemeClr val="accent1"/>
                </a:solidFill>
                <a:latin typeface="Calibri" pitchFamily="34" charset="0"/>
              </a:rPr>
              <a:t>POURQUOI: </a:t>
            </a:r>
            <a:r>
              <a:rPr lang="fr-FR" dirty="0"/>
              <a:t>Enfin, vous devez vous poser la question de l’outil que vous allez utiliser.</a:t>
            </a:r>
          </a:p>
          <a:p>
            <a:pPr marL="228600" indent="-228600" eaLnBrk="1" hangingPunct="1">
              <a:spcBef>
                <a:spcPct val="0"/>
              </a:spcBef>
            </a:pPr>
            <a:endParaRPr lang="fr-FR" dirty="0"/>
          </a:p>
          <a:p>
            <a:pPr marL="228600" indent="-228600" eaLnBrk="1" hangingPunct="1">
              <a:spcBef>
                <a:spcPct val="0"/>
              </a:spcBef>
            </a:pPr>
            <a:endParaRPr lang="fr-FR" dirty="0"/>
          </a:p>
        </p:txBody>
      </p:sp>
    </p:spTree>
    <p:extLst>
      <p:ext uri="{BB962C8B-B14F-4D97-AF65-F5344CB8AC3E}">
        <p14:creationId xmlns:p14="http://schemas.microsoft.com/office/powerpoint/2010/main" val="425866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D17613-E7C5-47A9-81E6-1D2C3D26477C}" type="slidenum">
              <a:rPr lang="fr-FR" smtClean="0">
                <a:latin typeface="Arial" charset="0"/>
              </a:rPr>
              <a:pPr fontAlgn="base">
                <a:spcBef>
                  <a:spcPct val="0"/>
                </a:spcBef>
                <a:spcAft>
                  <a:spcPct val="0"/>
                </a:spcAft>
              </a:pPr>
              <a:t>3</a:t>
            </a:fld>
            <a:endParaRPr lang="fr-FR">
              <a:latin typeface="Arial" charset="0"/>
            </a:endParaRPr>
          </a:p>
        </p:txBody>
      </p:sp>
      <p:sp>
        <p:nvSpPr>
          <p:cNvPr id="65538" name="Rectangle 2"/>
          <p:cNvSpPr>
            <a:spLocks noGrp="1" noRot="1" noChangeAspect="1" noChangeArrowheads="1" noTextEdit="1"/>
          </p:cNvSpPr>
          <p:nvPr>
            <p:ph type="sldImg"/>
          </p:nvPr>
        </p:nvSpPr>
        <p:spPr bwMode="auto">
          <a:xfrm>
            <a:off x="1143000" y="712788"/>
            <a:ext cx="4576763" cy="3432175"/>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57688"/>
            <a:ext cx="5032375" cy="4075112"/>
          </a:xfrm>
          <a:noFill/>
        </p:spPr>
        <p:txBody>
          <a:bodyPr wrap="square" numCol="1" anchor="t" anchorCtr="0" compatLnSpc="1">
            <a:prstTxWarp prst="textNoShape">
              <a:avLst/>
            </a:prstTxWarp>
          </a:bodyPr>
          <a:lstStyle/>
          <a:p>
            <a:pPr eaLnBrk="1" hangingPunct="1">
              <a:lnSpc>
                <a:spcPct val="80000"/>
              </a:lnSpc>
              <a:spcBef>
                <a:spcPct val="0"/>
              </a:spcBef>
            </a:pPr>
            <a:r>
              <a:rPr lang="fr-FR" sz="800" b="1" dirty="0"/>
              <a:t>VOIR FICHE SUR LES DETERMINANTS</a:t>
            </a:r>
          </a:p>
          <a:p>
            <a:pPr eaLnBrk="1" hangingPunct="1">
              <a:lnSpc>
                <a:spcPct val="80000"/>
              </a:lnSpc>
              <a:spcBef>
                <a:spcPct val="0"/>
              </a:spcBef>
            </a:pPr>
            <a:r>
              <a:rPr lang="fr-FR" dirty="0"/>
              <a:t>Les facteurs sanitaires : ils concernent à la fois ce qui se rapporte au système de santé lui-même, l'organisation du système de soins, l'état de ses connaissances médicales, les possibilités d'application (personnels et équipements), l'accès aux soins et ce qui concerne l'individu lui-même, en terme de facteurs biologiques, tels que les facteurs génétiques, physiologiques, physiques et psychiques.</a:t>
            </a:r>
            <a:br>
              <a:rPr lang="fr-FR" dirty="0"/>
            </a:br>
            <a:br>
              <a:rPr lang="fr-FR" dirty="0"/>
            </a:br>
            <a:r>
              <a:rPr lang="fr-FR" dirty="0"/>
              <a:t>Les facteurs politiques : il s'agit de la planification économique et sociale, de la législation sanitaire, des aides internationales par exemple.</a:t>
            </a:r>
            <a:br>
              <a:rPr lang="fr-FR" dirty="0"/>
            </a:br>
            <a:br>
              <a:rPr lang="fr-FR" dirty="0"/>
            </a:br>
            <a:endParaRPr lang="fr-FR" dirty="0"/>
          </a:p>
          <a:p>
            <a:pPr eaLnBrk="1" hangingPunct="1">
              <a:lnSpc>
                <a:spcPct val="80000"/>
              </a:lnSpc>
              <a:spcBef>
                <a:spcPct val="0"/>
              </a:spcBef>
            </a:pPr>
            <a:r>
              <a:rPr lang="fr-FR" dirty="0"/>
              <a:t>Les facteurs socio-économiques : ils concernent l'habitat, l'urbanisation et l'aménagement rural, les modes de vie, la situation de l'emploi, les modes de consommation, les loisirs etc.</a:t>
            </a:r>
          </a:p>
          <a:p>
            <a:pPr eaLnBrk="1" hangingPunct="1">
              <a:lnSpc>
                <a:spcPct val="80000"/>
              </a:lnSpc>
              <a:spcBef>
                <a:spcPct val="0"/>
              </a:spcBef>
            </a:pPr>
            <a:r>
              <a:rPr lang="fr-FR" dirty="0"/>
              <a:t>Les facteurs </a:t>
            </a:r>
            <a:r>
              <a:rPr lang="fr-FR" dirty="0" err="1"/>
              <a:t>psycho-culturels</a:t>
            </a:r>
            <a:r>
              <a:rPr lang="fr-FR" dirty="0"/>
              <a:t> : au nombre desquels on peut citer la scolarisation, la mentalité des populations devant les problèmes sanitaires, les coutumes, croyances et traditions en matière de santé.</a:t>
            </a:r>
          </a:p>
          <a:p>
            <a:pPr eaLnBrk="1" hangingPunct="1">
              <a:lnSpc>
                <a:spcPct val="80000"/>
              </a:lnSpc>
              <a:spcBef>
                <a:spcPct val="0"/>
              </a:spcBef>
            </a:pPr>
            <a:r>
              <a:rPr lang="fr-FR" dirty="0"/>
              <a:t>Les facteurs démographiques : dont la répartition des populations par âge, la politique gouvernementale de planification familiale, la concentration urbaine et la dissémination rurale, les migrations etc.</a:t>
            </a:r>
            <a:br>
              <a:rPr lang="fr-FR" dirty="0"/>
            </a:br>
            <a:r>
              <a:rPr lang="fr-FR" dirty="0"/>
              <a:t>Les facteurs géographiques : tels que les richesses naturelles, le climat, les communications par exemple.</a:t>
            </a:r>
          </a:p>
          <a:p>
            <a:pPr eaLnBrk="1" hangingPunct="1">
              <a:lnSpc>
                <a:spcPct val="80000"/>
              </a:lnSpc>
              <a:spcBef>
                <a:spcPct val="0"/>
              </a:spcBef>
            </a:pPr>
            <a:endParaRPr lang="fr-FR" dirty="0"/>
          </a:p>
          <a:p>
            <a:pPr eaLnBrk="1" hangingPunct="1">
              <a:lnSpc>
                <a:spcPct val="80000"/>
              </a:lnSpc>
              <a:spcBef>
                <a:spcPct val="0"/>
              </a:spcBef>
            </a:pPr>
            <a:endParaRPr lang="fr-FR" sz="800"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30</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fr-FR" dirty="0"/>
          </a:p>
        </p:txBody>
      </p:sp>
    </p:spTree>
    <p:extLst>
      <p:ext uri="{BB962C8B-B14F-4D97-AF65-F5344CB8AC3E}">
        <p14:creationId xmlns:p14="http://schemas.microsoft.com/office/powerpoint/2010/main" val="3119591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defRPr/>
            </a:pPr>
            <a:r>
              <a:rPr kumimoji="0" lang="fr-FR" sz="1800" b="1" i="0" u="none" strike="noStrike" kern="1200" cap="none" spc="0" normalizeH="0" baseline="0" noProof="0" dirty="0">
                <a:ln>
                  <a:noFill/>
                </a:ln>
                <a:solidFill>
                  <a:prstClr val="black"/>
                </a:solidFill>
                <a:effectLst/>
                <a:uLnTx/>
                <a:uFillTx/>
                <a:latin typeface="Calibri" pitchFamily="34" charset="0"/>
                <a:ea typeface="+mn-ea"/>
                <a:cs typeface="Arial" charset="0"/>
              </a:rPr>
              <a:t>Exemples de niveaux de langage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1</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l’estomac dérangé et des selles molles, allez voir un médecin le plus vite possible »</a:t>
            </a:r>
            <a:endPar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2</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nausées et des selles molles, allez voir un médecin le plus rapidement possible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3</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nausées et de la diarrhée, allez voir un médecin immédiatement »</a:t>
            </a:r>
            <a:endPar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0DB434"/>
                </a:solidFill>
                <a:effectLst/>
                <a:uLnTx/>
                <a:uFillTx/>
                <a:latin typeface="Calibri" pitchFamily="34" charset="0"/>
                <a:ea typeface="+mn-ea"/>
                <a:cs typeface="Arial" charset="0"/>
              </a:rPr>
              <a:t>Niveau 4</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charset="0"/>
              </a:rPr>
              <a:t>« si vous avez des troubles gastro-intestinaux tels que la nausée ou la diarrhée, consultez un médecin immédiatement </a:t>
            </a:r>
            <a:endParaRPr lang="fr-FR" dirty="0"/>
          </a:p>
          <a:p>
            <a:pPr marL="228600" indent="-228600" eaLnBrk="1" hangingPunct="1">
              <a:spcBef>
                <a:spcPct val="0"/>
              </a:spcBef>
            </a:pPr>
            <a:endParaRPr lang="fr-FR" dirty="0"/>
          </a:p>
          <a:p>
            <a:pPr marL="228600" indent="-228600" eaLnBrk="1" hangingPunct="1">
              <a:spcBef>
                <a:spcPct val="0"/>
              </a:spcBef>
            </a:pPr>
            <a:r>
              <a:rPr lang="fr-FR" dirty="0"/>
              <a:t>Prendre des précautions sur la communication</a:t>
            </a:r>
            <a:r>
              <a:rPr lang="fr-FR" baseline="0" dirty="0"/>
              <a:t> avec le public cible (notion de</a:t>
            </a:r>
            <a:r>
              <a:rPr lang="fr-FR" b="1" baseline="0" dirty="0"/>
              <a:t> littératie </a:t>
            </a:r>
            <a:r>
              <a:rPr lang="fr-FR" baseline="0" dirty="0"/>
              <a:t>: capacité à repérer, comprendre, évaluer et utiliser l’information pour améliorer ou maintenir sa santé)</a:t>
            </a:r>
          </a:p>
          <a:p>
            <a:pPr marL="228600" indent="-228600" eaLnBrk="1" hangingPunct="1">
              <a:spcBef>
                <a:spcPct val="0"/>
              </a:spcBef>
            </a:pPr>
            <a:r>
              <a:rPr lang="fr-FR" dirty="0"/>
              <a:t>Différents</a:t>
            </a:r>
            <a:r>
              <a:rPr lang="fr-FR" baseline="0" dirty="0"/>
              <a:t> niveaux de compréhension, avec plusieurs causes possibles:</a:t>
            </a:r>
          </a:p>
          <a:p>
            <a:pPr marL="228600" indent="-228600" eaLnBrk="1" hangingPunct="1">
              <a:spcBef>
                <a:spcPct val="0"/>
              </a:spcBef>
              <a:buFont typeface="Arial" panose="020B0604020202020204" pitchFamily="34" charset="0"/>
              <a:buChar char="•"/>
            </a:pPr>
            <a:r>
              <a:rPr lang="fr-FR" baseline="0" dirty="0"/>
              <a:t>Différence culturelle</a:t>
            </a:r>
          </a:p>
          <a:p>
            <a:pPr marL="228600" indent="-228600" eaLnBrk="1" hangingPunct="1">
              <a:spcBef>
                <a:spcPct val="0"/>
              </a:spcBef>
              <a:buFont typeface="Arial" panose="020B0604020202020204" pitchFamily="34" charset="0"/>
              <a:buChar char="•"/>
            </a:pPr>
            <a:r>
              <a:rPr lang="fr-FR" baseline="0" dirty="0"/>
              <a:t>Barrière de langue</a:t>
            </a:r>
          </a:p>
          <a:p>
            <a:pPr marL="228600" indent="-228600" eaLnBrk="1" hangingPunct="1">
              <a:spcBef>
                <a:spcPct val="0"/>
              </a:spcBef>
              <a:buFont typeface="Arial" panose="020B0604020202020204" pitchFamily="34" charset="0"/>
              <a:buChar char="•"/>
            </a:pPr>
            <a:r>
              <a:rPr lang="fr-FR" dirty="0"/>
              <a:t>Capacités intellectuelles</a:t>
            </a:r>
            <a:r>
              <a:rPr lang="fr-FR" baseline="0" dirty="0"/>
              <a:t> limitées</a:t>
            </a:r>
          </a:p>
          <a:p>
            <a:pPr marL="228600" indent="-228600" eaLnBrk="1" hangingPunct="1">
              <a:spcBef>
                <a:spcPct val="0"/>
              </a:spcBef>
              <a:buFont typeface="Arial" panose="020B0604020202020204" pitchFamily="34" charset="0"/>
              <a:buChar char="•"/>
            </a:pPr>
            <a:r>
              <a:rPr lang="fr-FR" baseline="0" dirty="0"/>
              <a:t>Troubles de la vision ou de l’audition</a:t>
            </a:r>
          </a:p>
          <a:p>
            <a:pPr marL="228600" indent="-228600" eaLnBrk="1" hangingPunct="1">
              <a:spcBef>
                <a:spcPct val="0"/>
              </a:spcBef>
              <a:buFont typeface="Arial" panose="020B0604020202020204" pitchFamily="34" charset="0"/>
              <a:buChar char="•"/>
            </a:pPr>
            <a:r>
              <a:rPr lang="fr-FR" baseline="0" dirty="0"/>
              <a:t>Analphabétisme</a:t>
            </a:r>
          </a:p>
          <a:p>
            <a:pPr marL="228600" indent="-228600" eaLnBrk="1" hangingPunct="1">
              <a:spcBef>
                <a:spcPct val="0"/>
              </a:spcBef>
              <a:buFont typeface="Arial" panose="020B0604020202020204" pitchFamily="34" charset="0"/>
              <a:buChar char="•"/>
            </a:pPr>
            <a:r>
              <a:rPr lang="fr-FR" baseline="0" dirty="0"/>
              <a:t>Non-connaissance du sujet traité</a:t>
            </a:r>
          </a:p>
          <a:p>
            <a:pPr marL="171450" indent="-171450" eaLnBrk="1" hangingPunct="1">
              <a:spcBef>
                <a:spcPct val="0"/>
              </a:spcBef>
              <a:buFont typeface="Symbol" panose="05050102010706020507" pitchFamily="18" charset="2"/>
              <a:buChar char="Þ"/>
            </a:pPr>
            <a:r>
              <a:rPr lang="fr-FR" baseline="0" dirty="0"/>
              <a:t>La manière dont nous communiquons l’information sur la santé et la prévention peut devenir un obstacle, si nous développons nos messages pour des personnes qui n’ont aucune difficulté de compréhension.</a:t>
            </a:r>
          </a:p>
          <a:p>
            <a:endParaRPr lang="fr-FR" dirty="0"/>
          </a:p>
        </p:txBody>
      </p:sp>
      <p:sp>
        <p:nvSpPr>
          <p:cNvPr id="4" name="Espace réservé du numéro de diapositive 3"/>
          <p:cNvSpPr>
            <a:spLocks noGrp="1"/>
          </p:cNvSpPr>
          <p:nvPr>
            <p:ph type="sldNum" sz="quarter" idx="10"/>
          </p:nvPr>
        </p:nvSpPr>
        <p:spPr/>
        <p:txBody>
          <a:bodyPr/>
          <a:lstStyle/>
          <a:p>
            <a:pPr>
              <a:defRPr/>
            </a:pPr>
            <a:fld id="{611501C1-0EDA-44A8-8992-571737253324}" type="slidenum">
              <a:rPr lang="fr-FR" smtClean="0"/>
              <a:pPr>
                <a:defRPr/>
              </a:pPr>
              <a:t>31</a:t>
            </a:fld>
            <a:endParaRPr lang="fr-FR"/>
          </a:p>
        </p:txBody>
      </p:sp>
    </p:spTree>
    <p:extLst>
      <p:ext uri="{BB962C8B-B14F-4D97-AF65-F5344CB8AC3E}">
        <p14:creationId xmlns:p14="http://schemas.microsoft.com/office/powerpoint/2010/main" val="3488024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DABEF-9AEE-4CB0-896A-87E6E918D395}" type="slidenum">
              <a:rPr lang="fr-FR" smtClean="0">
                <a:latin typeface="Arial" charset="0"/>
                <a:cs typeface="Arial" charset="0"/>
              </a:rPr>
              <a:pPr fontAlgn="base">
                <a:spcBef>
                  <a:spcPct val="0"/>
                </a:spcBef>
                <a:spcAft>
                  <a:spcPct val="0"/>
                </a:spcAft>
              </a:pPr>
              <a:t>32</a:t>
            </a:fld>
            <a:endParaRPr lang="fr-FR">
              <a:latin typeface="Arial"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fr-FR" dirty="0"/>
              <a:t>Objectif: éliminer les risques de ne pas bien comprendre les messages de santé publique</a:t>
            </a:r>
          </a:p>
          <a:p>
            <a:pPr marL="228600" indent="-228600" eaLnBrk="1" hangingPunct="1">
              <a:spcBef>
                <a:spcPct val="0"/>
              </a:spcBef>
            </a:pPr>
            <a:endParaRPr lang="fr-FR" dirty="0"/>
          </a:p>
          <a:p>
            <a:pPr marL="228600" indent="-228600" eaLnBrk="1" hangingPunct="1">
              <a:spcBef>
                <a:spcPct val="0"/>
              </a:spcBef>
              <a:buAutoNum type="arabicPeriod"/>
            </a:pPr>
            <a:r>
              <a:rPr lang="fr-FR" baseline="0" dirty="0"/>
              <a:t>Limitez le </a:t>
            </a:r>
            <a:r>
              <a:rPr lang="fr-FR" b="1" baseline="0" dirty="0"/>
              <a:t>nb</a:t>
            </a:r>
            <a:r>
              <a:rPr lang="fr-FR" baseline="0" dirty="0"/>
              <a:t> de messages, </a:t>
            </a:r>
            <a:r>
              <a:rPr lang="fr-FR" b="1" baseline="0" dirty="0"/>
              <a:t>regroupez l’information </a:t>
            </a:r>
            <a:r>
              <a:rPr lang="fr-FR" baseline="0" dirty="0"/>
              <a:t>qui va ensemble, placez l’information </a:t>
            </a:r>
            <a:r>
              <a:rPr lang="fr-FR" b="1" baseline="0" dirty="0"/>
              <a:t>essentielle en premier</a:t>
            </a:r>
            <a:r>
              <a:rPr lang="fr-FR" baseline="0" dirty="0"/>
              <a:t>, </a:t>
            </a:r>
            <a:r>
              <a:rPr lang="fr-FR" b="1" baseline="0" dirty="0"/>
              <a:t>utilisez des mots clés</a:t>
            </a:r>
          </a:p>
          <a:p>
            <a:pPr marL="228600" indent="-228600" eaLnBrk="1" hangingPunct="1">
              <a:spcBef>
                <a:spcPct val="0"/>
              </a:spcBef>
              <a:buAutoNum type="arabicPeriod"/>
            </a:pPr>
            <a:r>
              <a:rPr lang="fr-FR" b="1" dirty="0"/>
              <a:t>Adressez-vous directement à lui</a:t>
            </a:r>
            <a:r>
              <a:rPr lang="fr-FR" b="1" baseline="0" dirty="0"/>
              <a:t> </a:t>
            </a:r>
            <a:r>
              <a:rPr lang="fr-FR" baseline="0" dirty="0"/>
              <a:t>(utilisez le </a:t>
            </a:r>
            <a:r>
              <a:rPr lang="fr-FR" b="1" baseline="0" dirty="0"/>
              <a:t>vous</a:t>
            </a:r>
            <a:r>
              <a:rPr lang="fr-FR" baseline="0" dirty="0"/>
              <a:t>, pas de</a:t>
            </a:r>
            <a:r>
              <a:rPr lang="fr-FR" b="1" baseline="0" dirty="0"/>
              <a:t> négation</a:t>
            </a:r>
            <a:r>
              <a:rPr lang="fr-FR" baseline="0" dirty="0"/>
              <a:t>, </a:t>
            </a:r>
            <a:r>
              <a:rPr lang="fr-FR" b="1" baseline="0" dirty="0"/>
              <a:t>ton</a:t>
            </a:r>
            <a:r>
              <a:rPr lang="fr-FR" baseline="0" dirty="0"/>
              <a:t> </a:t>
            </a:r>
            <a:r>
              <a:rPr lang="fr-FR" b="1" baseline="0" dirty="0"/>
              <a:t>neutre, objectif clair</a:t>
            </a:r>
            <a:r>
              <a:rPr lang="fr-FR" baseline="0" dirty="0"/>
              <a:t>), identifiez-vous pour que le récepteur sache de qui provient le message, fournissez un </a:t>
            </a:r>
            <a:r>
              <a:rPr lang="fr-FR" b="1" baseline="0" dirty="0"/>
              <a:t>numéro de téléphone et/ou une adresse mail</a:t>
            </a:r>
          </a:p>
          <a:p>
            <a:pPr marL="228600" indent="-228600" eaLnBrk="1" hangingPunct="1">
              <a:spcBef>
                <a:spcPct val="0"/>
              </a:spcBef>
              <a:buAutoNum type="arabicPeriod"/>
            </a:pPr>
            <a:r>
              <a:rPr lang="fr-FR" baseline="0" dirty="0"/>
              <a:t>Fournissez de l’info concrète (mangez du </a:t>
            </a:r>
            <a:r>
              <a:rPr lang="fr-FR" b="1" baseline="0" dirty="0"/>
              <a:t>pain complet </a:t>
            </a:r>
            <a:r>
              <a:rPr lang="fr-FR" baseline="0" dirty="0"/>
              <a:t>plutôt que mangez plus de </a:t>
            </a:r>
            <a:r>
              <a:rPr lang="fr-FR" b="1" baseline="0" dirty="0"/>
              <a:t>fibre</a:t>
            </a:r>
            <a:r>
              <a:rPr lang="fr-FR" baseline="0" dirty="0"/>
              <a:t>s), illustrez avec des analogies familières (cherchez une bosse de la taille d’un pois plutôt que cherchez une </a:t>
            </a:r>
            <a:r>
              <a:rPr lang="fr-FR" b="1" baseline="0" dirty="0"/>
              <a:t>bosse </a:t>
            </a:r>
            <a:r>
              <a:rPr lang="fr-FR" baseline="0" dirty="0"/>
              <a:t>d’environ </a:t>
            </a:r>
            <a:r>
              <a:rPr lang="fr-FR" b="1" baseline="0" dirty="0"/>
              <a:t>5 à 6 cm</a:t>
            </a:r>
            <a:r>
              <a:rPr lang="fr-FR" baseline="0" dirty="0"/>
              <a:t>), Utilisez des phrases courtes et des mots courts, évitez les synonymes, évitez les mots qui ont plusieurs significations (mauvais résultat plutôt que résultat négatif), limitez les stat et les chiffres (utilisez la plupart, </a:t>
            </a:r>
            <a:r>
              <a:rPr lang="fr-FR" b="1" baseline="0" dirty="0"/>
              <a:t>une majorité</a:t>
            </a:r>
            <a:r>
              <a:rPr lang="fr-FR" baseline="0" dirty="0"/>
              <a:t>, </a:t>
            </a:r>
            <a:r>
              <a:rPr lang="fr-FR" b="1" baseline="0" dirty="0"/>
              <a:t>très peu..), </a:t>
            </a:r>
            <a:r>
              <a:rPr lang="fr-FR" baseline="0" dirty="0"/>
              <a:t>utilisez </a:t>
            </a:r>
            <a:r>
              <a:rPr lang="fr-FR" b="1" baseline="0" dirty="0"/>
              <a:t>des images pour illustre et non pour remplir l’espace</a:t>
            </a:r>
            <a:r>
              <a:rPr lang="fr-FR" baseline="0" dirty="0"/>
              <a:t>, gardez en tête les modifications possibles de la vision (liées à l’âge, le daltonisme…)</a:t>
            </a:r>
          </a:p>
          <a:p>
            <a:pPr marL="228600" indent="-228600" eaLnBrk="1" hangingPunct="1">
              <a:spcBef>
                <a:spcPct val="0"/>
              </a:spcBef>
              <a:buAutoNum type="arabicPeriod"/>
            </a:pPr>
            <a:r>
              <a:rPr lang="fr-FR" b="1" dirty="0"/>
              <a:t>Expressions faciales, langage non verbal, codes de couleur ne sont pas universels. </a:t>
            </a:r>
            <a:r>
              <a:rPr lang="fr-FR" dirty="0"/>
              <a:t>Personnes d’un autre bagage </a:t>
            </a:r>
            <a:r>
              <a:rPr lang="fr-FR" dirty="0" err="1"/>
              <a:t>ethno-culturel</a:t>
            </a:r>
            <a:r>
              <a:rPr lang="fr-FR" dirty="0"/>
              <a:t> peuvent avoir  des médecines</a:t>
            </a:r>
            <a:r>
              <a:rPr lang="fr-FR" baseline="0" dirty="0"/>
              <a:t> traditionnelles, des valeurs différentes (fierté, obéissance, manifestation de la douleur, des émotions), peuvent utiliser d’autres termes pour parler de santé, accordent une plus grande importance à la famille. Vérifier que les messages n’aient pas de stéréotypes, que les personnages soient neutres (couleur de peau, de cheveux, style vestimentaire), faîtes traduire par des traducteurs professionnels</a:t>
            </a:r>
          </a:p>
          <a:p>
            <a:pPr marL="228600" indent="-228600" eaLnBrk="1" hangingPunct="1">
              <a:spcBef>
                <a:spcPct val="0"/>
              </a:spcBef>
              <a:buAutoNum type="arabicPeriod"/>
            </a:pPr>
            <a:r>
              <a:rPr lang="fr-FR" baseline="0" dirty="0"/>
              <a:t>Indiquez </a:t>
            </a:r>
            <a:r>
              <a:rPr lang="fr-FR" b="1" baseline="0" dirty="0"/>
              <a:t>clairement la source</a:t>
            </a:r>
            <a:r>
              <a:rPr lang="fr-FR" baseline="0" dirty="0"/>
              <a:t>, prévoyez une mise à jour de vos outils, assurez-vous de la </a:t>
            </a:r>
            <a:r>
              <a:rPr lang="fr-FR" b="1" baseline="0" dirty="0"/>
              <a:t>fiabilité de vos informations</a:t>
            </a:r>
            <a:r>
              <a:rPr lang="fr-FR" baseline="0" dirty="0"/>
              <a:t>, respectez les droits de la propriété intellectuelle et les droits d’auteur</a:t>
            </a:r>
            <a:endParaRPr lang="fr-FR" dirty="0"/>
          </a:p>
          <a:p>
            <a:pPr marL="228600" indent="-228600" eaLnBrk="1" hangingPunct="1">
              <a:spcBef>
                <a:spcPct val="0"/>
              </a:spcBef>
            </a:pPr>
            <a:endParaRPr lang="fr-FR" dirty="0"/>
          </a:p>
        </p:txBody>
      </p:sp>
    </p:spTree>
    <p:extLst>
      <p:ext uri="{BB962C8B-B14F-4D97-AF65-F5344CB8AC3E}">
        <p14:creationId xmlns:p14="http://schemas.microsoft.com/office/powerpoint/2010/main" val="2041878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9FEB7-E1D8-4E02-BADF-2BB88ED338D2}" type="slidenum">
              <a:rPr lang="fr-FR" smtClean="0">
                <a:latin typeface="Arial" charset="0"/>
                <a:cs typeface="Arial" charset="0"/>
              </a:rPr>
              <a:pPr fontAlgn="base">
                <a:spcBef>
                  <a:spcPct val="0"/>
                </a:spcBef>
                <a:spcAft>
                  <a:spcPct val="0"/>
                </a:spcAft>
              </a:pPr>
              <a:t>33</a:t>
            </a:fld>
            <a:endParaRPr lang="fr-FR">
              <a:latin typeface="Arial" charset="0"/>
              <a:cs typeface="Arial" charset="0"/>
            </a:endParaRPr>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a:t>Pourquoi et comment valoriser son action?</a:t>
            </a:r>
          </a:p>
          <a:p>
            <a:pPr eaLnBrk="1" hangingPunct="1">
              <a:spcBef>
                <a:spcPct val="0"/>
              </a:spcBef>
            </a:pPr>
            <a:r>
              <a:rPr lang="fr-FR" dirty="0"/>
              <a:t>Faire connaitre les initiatives entreprises sur un territoire en santé publique présente de nombreux avantages. Pour Hincelin (2004), « une structure adaptée à l’action, un partenariat significatif, des acteurs qui s’investissent, une équipe dynamique, une méthodologie de qualité, un bilan positif, méritent d’être mis en avant: c’est le rôle de la valorisation ».</a:t>
            </a:r>
          </a:p>
          <a:p>
            <a:pPr eaLnBrk="1" hangingPunct="1">
              <a:spcBef>
                <a:spcPct val="0"/>
              </a:spcBef>
            </a:pPr>
            <a:endParaRPr lang="fr-FR" dirty="0"/>
          </a:p>
          <a:p>
            <a:pPr eaLnBrk="1" hangingPunct="1">
              <a:spcBef>
                <a:spcPct val="0"/>
              </a:spcBef>
            </a:pPr>
            <a:r>
              <a:rPr lang="fr-FR" b="1" dirty="0"/>
              <a:t>Que doit-on mettre en valeur?</a:t>
            </a:r>
          </a:p>
          <a:p>
            <a:pPr eaLnBrk="1" hangingPunct="1">
              <a:spcBef>
                <a:spcPct val="0"/>
              </a:spcBef>
            </a:pPr>
            <a:r>
              <a:rPr lang="fr-FR" dirty="0"/>
              <a:t>La valorisation d’une action passe par la mise en avant </a:t>
            </a:r>
          </a:p>
          <a:p>
            <a:pPr eaLnBrk="1" hangingPunct="1">
              <a:spcBef>
                <a:spcPct val="0"/>
              </a:spcBef>
              <a:buFontTx/>
              <a:buChar char="-"/>
            </a:pPr>
            <a:r>
              <a:rPr lang="fr-FR" dirty="0"/>
              <a:t>de ses acteurs, </a:t>
            </a:r>
          </a:p>
          <a:p>
            <a:pPr eaLnBrk="1" hangingPunct="1">
              <a:spcBef>
                <a:spcPct val="0"/>
              </a:spcBef>
              <a:buFontTx/>
              <a:buChar char="-"/>
            </a:pPr>
            <a:r>
              <a:rPr lang="fr-FR" dirty="0"/>
              <a:t>de ses bénéficiaires </a:t>
            </a:r>
          </a:p>
          <a:p>
            <a:pPr eaLnBrk="1" hangingPunct="1">
              <a:spcBef>
                <a:spcPct val="0"/>
              </a:spcBef>
              <a:buFontTx/>
              <a:buChar char="-"/>
            </a:pPr>
            <a:r>
              <a:rPr lang="fr-FR" dirty="0"/>
              <a:t>des résultats acquis :  processus, partenariat, changement de comportement, développement de connaissances, etc…</a:t>
            </a:r>
          </a:p>
          <a:p>
            <a:pPr marL="742950" lvl="1" indent="-285750" eaLnBrk="1" hangingPunct="1">
              <a:spcBef>
                <a:spcPct val="0"/>
              </a:spcBef>
            </a:pPr>
            <a:r>
              <a:rPr lang="fr-FR" dirty="0"/>
              <a:t>=&gt; privilégier d’abord une valorisation interne avant de créer des supports pour d’aitres cibles en extérieur.</a:t>
            </a:r>
          </a:p>
          <a:p>
            <a:pPr eaLnBrk="1" hangingPunct="1">
              <a:spcBef>
                <a:spcPct val="0"/>
              </a:spcBef>
            </a:pPr>
            <a:endParaRPr lang="fr-FR" dirty="0"/>
          </a:p>
          <a:p>
            <a:pPr eaLnBrk="1" hangingPunct="1">
              <a:spcBef>
                <a:spcPct val="0"/>
              </a:spcBef>
            </a:pPr>
            <a:r>
              <a:rPr lang="fr-FR" b="1" dirty="0"/>
              <a:t>Valoriser c’est ajouter de la lisibilité à l’action terminée.</a:t>
            </a:r>
          </a:p>
          <a:p>
            <a:pPr eaLnBrk="1" hangingPunct="1">
              <a:spcBef>
                <a:spcPct val="0"/>
              </a:spcBef>
            </a:pPr>
            <a:r>
              <a:rPr lang="fr-FR" dirty="0"/>
              <a:t>Mais =&gt; pas uniquement en fin de parcours</a:t>
            </a:r>
          </a:p>
          <a:p>
            <a:pPr eaLnBrk="1" hangingPunct="1">
              <a:spcBef>
                <a:spcPct val="0"/>
              </a:spcBef>
            </a:pPr>
            <a:r>
              <a:rPr lang="fr-FR" dirty="0"/>
              <a:t>Peut aussi se faire lors du lancement du projet pour valoriser un partenariat par exemple, ou tout simplement le démarrage du projet.</a:t>
            </a:r>
          </a:p>
          <a:p>
            <a:pPr eaLnBrk="1" hangingPunct="1">
              <a:spcBef>
                <a:spcPct val="0"/>
              </a:spcBef>
            </a:pPr>
            <a:endParaRPr lang="fr-FR" dirty="0"/>
          </a:p>
          <a:p>
            <a:pPr eaLnBrk="1" hangingPunct="1">
              <a:spcBef>
                <a:spcPct val="0"/>
              </a:spcBef>
            </a:pPr>
            <a:r>
              <a:rPr lang="fr-FR" dirty="0"/>
              <a:t>Valoriser ne demande pas précisément un budget complémentaire. En fait, celui-ci rejoindra les dépenses prévues pour la communication. C’est plutôt en terme de temps qu’il faudra compter, tant pour les moments de rencontres que pour la réalisation des supports.</a:t>
            </a:r>
          </a:p>
          <a:p>
            <a:pPr eaLnBrk="1" hangingPunct="1">
              <a:spcBef>
                <a:spcPct val="0"/>
              </a:spcBef>
            </a:pPr>
            <a:endParaRPr lang="fr-FR" b="1" dirty="0"/>
          </a:p>
          <a:p>
            <a:pPr eaLnBrk="1" hangingPunct="1">
              <a:spcBef>
                <a:spcPct val="0"/>
              </a:spcBef>
            </a:pPr>
            <a:r>
              <a:rPr lang="fr-FR" b="1" dirty="0"/>
              <a:t>Nous allons voir trois exemples de valorisation de son action : OSCAR, communiqué de presse et publication</a:t>
            </a:r>
          </a:p>
        </p:txBody>
      </p:sp>
    </p:spTree>
    <p:extLst>
      <p:ext uri="{BB962C8B-B14F-4D97-AF65-F5344CB8AC3E}">
        <p14:creationId xmlns:p14="http://schemas.microsoft.com/office/powerpoint/2010/main" val="410569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5E8A09-82F5-4EE5-871C-C2682B0C23CC}" type="slidenum">
              <a:rPr lang="fr-FR" smtClean="0">
                <a:latin typeface="Arial" charset="0"/>
                <a:cs typeface="Arial" charset="0"/>
              </a:rPr>
              <a:pPr fontAlgn="base">
                <a:spcBef>
                  <a:spcPct val="0"/>
                </a:spcBef>
                <a:spcAft>
                  <a:spcPct val="0"/>
                </a:spcAft>
              </a:pPr>
              <a:t>34</a:t>
            </a:fld>
            <a:endParaRPr lang="fr-FR">
              <a:latin typeface="Arial" charset="0"/>
              <a:cs typeface="Arial"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t>La communication événementielle est </a:t>
            </a:r>
          </a:p>
          <a:p>
            <a:pPr eaLnBrk="1" hangingPunct="1">
              <a:spcBef>
                <a:spcPct val="0"/>
              </a:spcBef>
              <a:buFontTx/>
              <a:buChar char="-"/>
            </a:pPr>
            <a:r>
              <a:rPr lang="fr-FR" dirty="0"/>
              <a:t>une communication qui se prépare longtemps à l’avance (planning de Gantt, </a:t>
            </a:r>
            <a:r>
              <a:rPr lang="fr-FR" dirty="0" err="1"/>
              <a:t>rétroplanning</a:t>
            </a:r>
            <a:r>
              <a:rPr lang="fr-FR" dirty="0"/>
              <a:t>), </a:t>
            </a:r>
          </a:p>
          <a:p>
            <a:pPr eaLnBrk="1" hangingPunct="1">
              <a:spcBef>
                <a:spcPct val="0"/>
              </a:spcBef>
              <a:buFontTx/>
              <a:buChar char="-"/>
            </a:pPr>
            <a:r>
              <a:rPr lang="fr-FR" dirty="0"/>
              <a:t>le fruit d’un travail collectif, </a:t>
            </a:r>
          </a:p>
          <a:p>
            <a:pPr eaLnBrk="1" hangingPunct="1">
              <a:spcBef>
                <a:spcPct val="0"/>
              </a:spcBef>
              <a:buFontTx/>
              <a:buChar char="-"/>
            </a:pPr>
            <a:r>
              <a:rPr lang="fr-FR" dirty="0"/>
              <a:t>destinée à faire venir les personne quelque part, </a:t>
            </a:r>
          </a:p>
          <a:p>
            <a:pPr eaLnBrk="1" hangingPunct="1">
              <a:spcBef>
                <a:spcPct val="0"/>
              </a:spcBef>
              <a:buFontTx/>
              <a:buChar char="-"/>
            </a:pPr>
            <a:r>
              <a:rPr lang="fr-FR" dirty="0"/>
              <a:t>passe par plusieurs étapes, </a:t>
            </a:r>
          </a:p>
          <a:p>
            <a:pPr eaLnBrk="1" hangingPunct="1">
              <a:spcBef>
                <a:spcPct val="0"/>
              </a:spcBef>
              <a:buFontTx/>
              <a:buChar char="-"/>
            </a:pPr>
            <a:r>
              <a:rPr lang="fr-FR" dirty="0"/>
              <a:t>associe des partenaires, </a:t>
            </a:r>
          </a:p>
          <a:p>
            <a:pPr eaLnBrk="1" hangingPunct="1">
              <a:spcBef>
                <a:spcPct val="0"/>
              </a:spcBef>
              <a:buFontTx/>
              <a:buChar char="-"/>
            </a:pPr>
            <a:r>
              <a:rPr lang="fr-FR" dirty="0"/>
              <a:t>est un one </a:t>
            </a:r>
            <a:r>
              <a:rPr lang="fr-FR" dirty="0" err="1"/>
              <a:t>shot</a:t>
            </a:r>
            <a:r>
              <a:rPr lang="fr-FR" dirty="0"/>
              <a:t>…</a:t>
            </a:r>
          </a:p>
          <a:p>
            <a:pPr eaLnBrk="1" hangingPunct="1">
              <a:spcBef>
                <a:spcPct val="0"/>
              </a:spcBef>
            </a:pPr>
            <a:endParaRPr lang="fr-FR" dirty="0"/>
          </a:p>
          <a:p>
            <a:pPr eaLnBrk="1" hangingPunct="1">
              <a:spcBef>
                <a:spcPct val="0"/>
              </a:spcBef>
            </a:pPr>
            <a:r>
              <a:rPr lang="fr-FR" dirty="0"/>
              <a:t>L’utilisation des réseaux sociaux </a:t>
            </a:r>
          </a:p>
          <a:p>
            <a:pPr eaLnBrk="1" hangingPunct="1">
              <a:spcBef>
                <a:spcPct val="0"/>
              </a:spcBef>
              <a:buFontTx/>
              <a:buChar char="-"/>
            </a:pPr>
            <a:r>
              <a:rPr lang="fr-FR" dirty="0"/>
              <a:t>peut être gérée par un individu (en général c’est même mieux), </a:t>
            </a:r>
          </a:p>
          <a:p>
            <a:pPr eaLnBrk="1" hangingPunct="1">
              <a:spcBef>
                <a:spcPct val="0"/>
              </a:spcBef>
              <a:buFontTx/>
              <a:buChar char="-"/>
            </a:pPr>
            <a:r>
              <a:rPr lang="fr-FR" dirty="0"/>
              <a:t>souvent en utilisation spontanée et rapide, </a:t>
            </a:r>
          </a:p>
          <a:p>
            <a:pPr eaLnBrk="1" hangingPunct="1">
              <a:spcBef>
                <a:spcPct val="0"/>
              </a:spcBef>
              <a:buFontTx/>
              <a:buChar char="-"/>
            </a:pPr>
            <a:r>
              <a:rPr lang="fr-FR" dirty="0"/>
              <a:t>demandant peu d’anticipation, </a:t>
            </a:r>
          </a:p>
          <a:p>
            <a:pPr eaLnBrk="1" hangingPunct="1">
              <a:spcBef>
                <a:spcPct val="0"/>
              </a:spcBef>
              <a:buFontTx/>
              <a:buChar char="-"/>
            </a:pPr>
            <a:r>
              <a:rPr lang="fr-FR" dirty="0"/>
              <a:t>doit être régulière, </a:t>
            </a:r>
          </a:p>
          <a:p>
            <a:pPr eaLnBrk="1" hangingPunct="1">
              <a:spcBef>
                <a:spcPct val="0"/>
              </a:spcBef>
              <a:buFontTx/>
              <a:buChar char="-"/>
            </a:pPr>
            <a:r>
              <a:rPr lang="fr-FR" dirty="0"/>
              <a:t>de mode viral et donc non maîtrisable une fois diffusé, </a:t>
            </a:r>
          </a:p>
          <a:p>
            <a:pPr eaLnBrk="1" hangingPunct="1">
              <a:spcBef>
                <a:spcPct val="0"/>
              </a:spcBef>
              <a:buFontTx/>
              <a:buChar char="-"/>
            </a:pPr>
            <a:r>
              <a:rPr lang="fr-FR" dirty="0"/>
              <a:t>peut donner des suites plusieurs semaines après…</a:t>
            </a:r>
          </a:p>
          <a:p>
            <a:pPr eaLnBrk="1" hangingPunct="1">
              <a:spcBef>
                <a:spcPct val="0"/>
              </a:spcBef>
              <a:buFontTx/>
              <a:buChar char="-"/>
            </a:pPr>
            <a:endParaRPr lang="fr-FR" dirty="0"/>
          </a:p>
          <a:p>
            <a:pPr eaLnBrk="1" hangingPunct="1">
              <a:spcBef>
                <a:spcPct val="0"/>
              </a:spcBef>
            </a:pPr>
            <a:r>
              <a:rPr lang="fr-FR" dirty="0"/>
              <a:t>Les rapports d’activités sont aussi un mode de communication important, aussi bien sur l’action que sur la structure. Il n’est pas rare qu’un structure publie ses rapports d’activité sur internet, c’est même un gage de qualité et de transparence. On verra demain les grandes lignes de rédaction d’un RA</a:t>
            </a:r>
          </a:p>
        </p:txBody>
      </p:sp>
    </p:spTree>
    <p:extLst>
      <p:ext uri="{BB962C8B-B14F-4D97-AF65-F5344CB8AC3E}">
        <p14:creationId xmlns:p14="http://schemas.microsoft.com/office/powerpoint/2010/main" val="935101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35</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1066572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36</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80623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37</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90896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38</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697961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39</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17056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20482" name="Rectangle 3"/>
          <p:cNvSpPr>
            <a:spLocks noGrp="1"/>
          </p:cNvSpPr>
          <p:nvPr>
            <p:ph type="body" idx="1"/>
          </p:nvPr>
        </p:nvSpPr>
        <p:spPr bwMode="auto">
          <a:xfrm>
            <a:off x="914400" y="4357688"/>
            <a:ext cx="5032375" cy="4075112"/>
          </a:xfrm>
          <a:noFill/>
        </p:spPr>
        <p:txBody>
          <a:bodyPr wrap="square" numCol="1" anchor="t" anchorCtr="0" compatLnSpc="1">
            <a:prstTxWarp prst="textNoShape">
              <a:avLst/>
            </a:prstTxWarp>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B637F9-811A-488E-BE29-D6F92D418097}" type="slidenum">
              <a:rPr lang="fr-FR" sz="1200"/>
              <a:pPr algn="r"/>
              <a:t>40</a:t>
            </a:fld>
            <a:endParaRPr lang="fr-FR"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211281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43010" name="Rectangle 3"/>
          <p:cNvSpPr>
            <a:spLocks noGrp="1"/>
          </p:cNvSpPr>
          <p:nvPr>
            <p:ph type="body" idx="1"/>
          </p:nvPr>
        </p:nvSpPr>
        <p:spPr bwMode="auto">
          <a:xfrm>
            <a:off x="914400" y="4357688"/>
            <a:ext cx="5032375" cy="4075112"/>
          </a:xfrm>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69318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49689" y="9428164"/>
            <a:ext cx="2946400" cy="496886"/>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CD5F667-5E4A-4B43-9C15-3003F56DDF76}" type="slidenum">
              <a:rPr kumimoji="0" 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9986"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69987" name="Espace réservé des commentaires 2"/>
          <p:cNvSpPr>
            <a:spLocks noGrp="1"/>
          </p:cNvSpPr>
          <p:nvPr>
            <p:ph type="body" idx="1"/>
          </p:nvPr>
        </p:nvSpPr>
        <p:spPr bwMode="auto">
          <a:xfrm>
            <a:off x="906463" y="4714876"/>
            <a:ext cx="4984750" cy="4467224"/>
          </a:xfrm>
          <a:noFill/>
        </p:spPr>
        <p:txBody>
          <a:bodyPr wrap="square" numCol="1" anchor="t" anchorCtr="0" compatLnSpc="1">
            <a:prstTxWarp prst="textNoShape">
              <a:avLst/>
            </a:prstTxWarp>
          </a:bodyPr>
          <a:lstStyle/>
          <a:p>
            <a:pPr eaLnBrk="1" hangingPunct="1">
              <a:spcBef>
                <a:spcPct val="0"/>
              </a:spcBef>
            </a:pPr>
            <a:endParaRPr lang="fr-FR"/>
          </a:p>
        </p:txBody>
      </p:sp>
      <p:sp>
        <p:nvSpPr>
          <p:cNvPr id="169988" name="Espace réservé du numéro de diapositive 3"/>
          <p:cNvSpPr txBox="1">
            <a:spLocks noGrp="1"/>
          </p:cNvSpPr>
          <p:nvPr/>
        </p:nvSpPr>
        <p:spPr bwMode="auto">
          <a:xfrm>
            <a:off x="3851276" y="9429750"/>
            <a:ext cx="2946400" cy="496888"/>
          </a:xfrm>
          <a:prstGeom prst="rect">
            <a:avLst/>
          </a:prstGeom>
          <a:noFill/>
          <a:ln w="9525">
            <a:noFill/>
            <a:miter lim="800000"/>
            <a:headEnd/>
            <a:tailEnd/>
          </a:ln>
        </p:spPr>
        <p:txBody>
          <a:bodyPr lIns="91385" tIns="45693" rIns="91385" bIns="45693"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78F59A7-0819-4711-AADB-7233C965A4E4}" type="slidenum">
              <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648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AD20EC-1240-44DF-A091-9DCCB3F31D28}" type="slidenum">
              <a:rPr lang="fr-FR" sz="1200"/>
              <a:pPr algn="r"/>
              <a:t>5</a:t>
            </a:fld>
            <a:endParaRPr lang="fr-FR"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DD1CF3-69E5-46ED-AAF4-24326634B222}" type="slidenum">
              <a:rPr lang="fr-FR" sz="1200"/>
              <a:pPr algn="r"/>
              <a:t>6</a:t>
            </a:fld>
            <a:endParaRPr lang="fr-FR" sz="1200"/>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D7A847-7CAF-4EEC-A5D3-58BFAF3B64CD}" type="slidenum">
              <a:rPr lang="fr-FR" sz="1200"/>
              <a:pPr algn="r"/>
              <a:t>7</a:t>
            </a:fld>
            <a:endParaRPr lang="fr-FR"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1E7D62-8367-4DC7-8946-E330E15DEA18}" type="slidenum">
              <a:rPr lang="fr-FR" sz="1200"/>
              <a:pPr algn="r"/>
              <a:t>8</a:t>
            </a:fld>
            <a:endParaRPr lang="fr-FR"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a:t>Concrètement l’objectif général va être atteint grâce à un ensemble d’initiatives et de dispositions qui vont permettre un changement dans la situation actuelle </a:t>
            </a:r>
          </a:p>
          <a:p>
            <a:r>
              <a:rPr lang="fr-FR"/>
              <a:t>Pour atteindre le but fixé il y a plusieurs objectifs intermédiaires</a:t>
            </a:r>
          </a:p>
          <a:p>
            <a:pPr eaLnBrk="1" hangingPunct="1">
              <a:spcBef>
                <a:spcPct val="0"/>
              </a:spcBef>
            </a:pP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F2F08D-DD0D-4B84-B122-1E119684DAB2}" type="slidenum">
              <a:rPr lang="fr-FR" sz="1200"/>
              <a:pPr algn="r"/>
              <a:t>9</a:t>
            </a:fld>
            <a:endParaRPr lang="fr-FR" sz="120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a:t>Beaucoup plus détaillé, les objectifs opérationnels précisent comment les actions vont se réaliser </a:t>
            </a:r>
          </a:p>
          <a:p>
            <a:pPr eaLnBrk="1" hangingPunct="1">
              <a:spcBef>
                <a:spcPct val="0"/>
              </a:spcBef>
            </a:pP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106F31DC-2CC5-4EF7-B685-3C1F51444073}" type="datetimeFigureOut">
              <a:rPr lang="fr-FR"/>
              <a:pPr>
                <a:defRPr/>
              </a:pPr>
              <a:t>29/09/2025</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1A7BF804-1121-4002-88C4-B6CC8E16B748}" type="slidenum">
              <a:rPr lang="fr-FR"/>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29AD7D0E-27EC-4337-A864-E867D26F675A}" type="datetimeFigureOut">
              <a:rPr lang="fr-FR"/>
              <a:pPr>
                <a:defRPr/>
              </a:pPr>
              <a:t>29/09/2025</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FCF9BF9-7ACB-4124-8A25-F1EDF34FF16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148616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94066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826960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0183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2351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2792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314638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59271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8336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31EDF677-FEB6-41F8-AC9D-B9713F89021D}" type="datetimeFigureOut">
              <a:rPr lang="fr-FR"/>
              <a:pPr>
                <a:defRPr/>
              </a:pPr>
              <a:t>29/09/2025</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B29640F0-E29E-4A3E-B265-BA7376924DC9}" type="slidenum">
              <a:rPr lang="fr-FR"/>
              <a:pPr>
                <a:defRPr/>
              </a:pPr>
              <a:t>‹N°›</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509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FD3A1E-1EB7-4F1F-9FFB-498705D8B88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340406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F7A29-EDD4-40FC-9463-FF1CA337411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69102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3E061E-831A-4332-93B4-96D898AF94F4}"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2384839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276D2-5DD1-4330-878A-D1497A5A1B7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9973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DE04E2-4BDE-41F8-BF48-CDA97AF76F61}"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6783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420FC8-6AEA-43BA-9BBB-0D03DA6F4D1F}"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575137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53417A-F85F-412F-9223-C49B2E1BBA2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14934370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A3C84-C6CF-4AD1-80F4-C6592AC01224}"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7786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6CCF8-E126-46CF-8B63-0AEB28EC3D9C}"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4369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3C739C47-5E1A-4A46-A171-E03A9103D20B}" type="datetimeFigureOut">
              <a:rPr lang="fr-FR"/>
              <a:pPr>
                <a:defRPr/>
              </a:pPr>
              <a:t>29/09/2025</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891DFFEE-8F02-401A-B738-7DCB3FA119D0}"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ECF2E2-4947-4E21-B31E-EBEF16C83D4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44230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F31DC-2CC5-4EF7-B685-3C1F51444073}"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7BF804-1121-4002-88C4-B6CC8E16B74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8419467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EDF677-FEB6-41F8-AC9D-B9713F89021D}"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29640F0-E29E-4A3E-B265-BA7376924DC9}"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148627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739C47-5E1A-4A46-A171-E03A9103D20B}" type="datetimeFigureOut">
              <a:rPr kumimoji="0" lang="fr-FR" sz="1200" b="0" i="0" u="none" strike="noStrike" kern="1200" cap="none" spc="0" normalizeH="0" baseline="0" noProof="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1DFFEE-8F02-401A-B738-7DCB3FA119D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6115652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4F0D57-0770-46F3-B099-FD6B17E157B9}"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79C6242-225A-450D-B398-1E7A6839ECC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78483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57A19-20B9-4BD2-B473-5760481A6555}"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B25313E-7440-4D66-84C8-6FA312DEB27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02639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AF711-7A5D-4052-B8FB-ED2C8345FA20}"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FD98C4C-79AD-454E-8E82-8ADED1B04D9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8145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06C020-3BCE-4E3E-BB47-954D6B31CA79}"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DFD3C70-C2CA-4899-AF09-0725113A6D35}"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02924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6319F3-C0AE-4FFA-8E83-A489978FD8DF}"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D19CB63-02D2-4470-84D5-328A5FBD23B1}"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965212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EF7EBD-5D18-46AB-ADD7-CF8019E300F2}"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3E8C8C-7491-4487-A249-FDB478D705D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343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EB4F0D57-0770-46F3-B099-FD6B17E157B9}" type="datetimeFigureOut">
              <a:rPr lang="fr-FR"/>
              <a:pPr>
                <a:defRPr/>
              </a:pPr>
              <a:t>29/09/2025</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E79C6242-225A-450D-B398-1E7A6839ECC0}"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AD7D0E-27EC-4337-A864-E867D26F675A}"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FCF9BF9-7ACB-4124-8A25-F1EDF34FF16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2783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F3E57A19-20B9-4BD2-B473-5760481A6555}" type="datetimeFigureOut">
              <a:rPr lang="fr-FR"/>
              <a:pPr>
                <a:defRPr/>
              </a:pPr>
              <a:t>29/09/2025</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FB25313E-7440-4D66-84C8-6FA312DEB27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553AF711-7A5D-4052-B8FB-ED2C8345FA20}" type="datetimeFigureOut">
              <a:rPr lang="fr-FR"/>
              <a:pPr>
                <a:defRPr/>
              </a:pPr>
              <a:t>29/09/2025</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DFD98C4C-79AD-454E-8E82-8ADED1B04D9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5606C020-3BCE-4E3E-BB47-954D6B31CA79}" type="datetimeFigureOut">
              <a:rPr lang="fr-FR"/>
              <a:pPr>
                <a:defRPr/>
              </a:pPr>
              <a:t>29/09/2025</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FDFD3C70-C2CA-4899-AF09-0725113A6D35}" type="slidenum">
              <a:rPr lang="fr-FR"/>
              <a:pPr>
                <a:defRPr/>
              </a:pPr>
              <a:t>‹N°›</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D06319F3-C0AE-4FFA-8E83-A489978FD8DF}" type="datetimeFigureOut">
              <a:rPr lang="fr-FR"/>
              <a:pPr>
                <a:defRPr/>
              </a:pPr>
              <a:t>29/09/2025</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4D19CB63-02D2-4470-84D5-328A5FBD23B1}" type="slidenum">
              <a:rPr lang="fr-FR"/>
              <a:pPr>
                <a:defRPr/>
              </a:pPr>
              <a:t>‹N°›</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F9EF7EBD-5D18-46AB-ADD7-CF8019E300F2}" type="datetimeFigureOut">
              <a:rPr lang="fr-FR"/>
              <a:pPr>
                <a:defRPr/>
              </a:pPr>
              <a:t>29/09/2025</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D3E8C8C-7491-4487-A249-FDB478D705D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7DB77C03-450F-4771-8E80-6223204C7CE4}" type="datetimeFigureOut">
              <a:rPr lang="fr-FR"/>
              <a:pPr>
                <a:defRPr/>
              </a:pPr>
              <a:t>29/09/2025</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3E2B1288-16E1-4080-85B5-64B07F35C47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6" r:id="rId4"/>
    <p:sldLayoutId id="2147483667" r:id="rId5"/>
    <p:sldLayoutId id="2147483668" r:id="rId6"/>
    <p:sldLayoutId id="2147483674" r:id="rId7"/>
    <p:sldLayoutId id="2147483675" r:id="rId8"/>
    <p:sldLayoutId id="2147483669" r:id="rId9"/>
    <p:sldLayoutId id="2147483670"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746325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4DFFB3-4176-4E02-9822-E7ABB61698E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307222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B77C03-450F-4771-8E80-6223204C7CE4}" type="datetimeFigureOut">
              <a:rPr kumimoji="0" lang="fr-FR" sz="1200" b="0" i="0" u="none" strike="noStrike" kern="1200" cap="none" spc="0" normalizeH="0" baseline="0" noProof="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29/09/2025</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E2B1288-16E1-4080-85B5-64B07F35C47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883338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9.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0.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1.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hyperlink" Target="https://www.fondationdefrance.org/fr" TargetMode="External"/><Relationship Id="rId5" Type="http://schemas.openxmlformats.org/officeDocument/2006/relationships/image" Target="../media/image2.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30.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7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79388" y="260350"/>
            <a:ext cx="8873245" cy="5564188"/>
          </a:xfrm>
        </p:spPr>
        <p:txBody>
          <a:bodyPr wrap="square" lIns="91440" tIns="45720" rIns="91440" bIns="45720" numCol="1" anchor="ctr" anchorCtr="0" compatLnSpc="1">
            <a:prstTxWarp prst="textNoShape">
              <a:avLst/>
            </a:prstTxWarp>
            <a:normAutofit/>
          </a:bodyPr>
          <a:lstStyle/>
          <a:p>
            <a:pPr algn="ctr" eaLnBrk="1" hangingPunct="1">
              <a:lnSpc>
                <a:spcPct val="125000"/>
              </a:lnSpc>
              <a:defRPr/>
            </a:pPr>
            <a:br>
              <a:rPr lang="fr-FR" sz="3200" b="1" cap="none" dirty="0">
                <a:solidFill>
                  <a:schemeClr val="accent1"/>
                </a:solidFill>
                <a:latin typeface="Calibri" pitchFamily="34" charset="0"/>
              </a:rPr>
            </a:b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Méthodologie et évaluation de projets</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 Session II -</a:t>
            </a:r>
            <a:br>
              <a:rPr lang="fr-FR" sz="3200" b="1" cap="none" dirty="0">
                <a:solidFill>
                  <a:schemeClr val="accent1"/>
                </a:solidFill>
                <a:latin typeface="Calibri" pitchFamily="34" charset="0"/>
              </a:rPr>
            </a:br>
            <a:br>
              <a:rPr lang="fr-FR" sz="2400" b="1" i="1" cap="none" dirty="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LUNDI 29 et MARDI 30 SEPTEMBRE 2025</a:t>
            </a:r>
            <a:br>
              <a:rPr lang="fr-FR" sz="2400" b="1" i="1" cap="none" dirty="0">
                <a:solidFill>
                  <a:schemeClr val="tx1"/>
                </a:solidFill>
                <a:effectLst>
                  <a:outerShdw blurRad="38100" dist="38100" dir="2700000" algn="tl">
                    <a:srgbClr val="C0C0C0"/>
                  </a:outerShdw>
                </a:effectLst>
                <a:latin typeface="Calibri" pitchFamily="34" charset="0"/>
              </a:rPr>
            </a:br>
            <a:br>
              <a:rPr lang="fr-FR" sz="2400" b="1" i="1" cap="none" dirty="0">
                <a:solidFill>
                  <a:schemeClr val="tx1"/>
                </a:solidFill>
                <a:effectLst>
                  <a:outerShdw blurRad="38100" dist="38100" dir="2700000" algn="tl">
                    <a:srgbClr val="C0C0C0"/>
                  </a:outerShdw>
                </a:effectLst>
                <a:latin typeface="Calibri" pitchFamily="34" charset="0"/>
              </a:rPr>
            </a:br>
            <a:br>
              <a:rPr lang="fr-FR" sz="2400" b="1" i="1" cap="none" dirty="0">
                <a:solidFill>
                  <a:schemeClr val="tx1"/>
                </a:solidFill>
                <a:effectLst>
                  <a:outerShdw blurRad="38100" dist="38100" dir="2700000" algn="tl">
                    <a:srgbClr val="C0C0C0"/>
                  </a:outerShdw>
                </a:effectLst>
                <a:latin typeface="Calibri" pitchFamily="34" charset="0"/>
              </a:rPr>
            </a:br>
            <a:br>
              <a:rPr lang="fr-FR" sz="2400" i="1" cap="none" dirty="0">
                <a:solidFill>
                  <a:schemeClr val="tx1"/>
                </a:solidFill>
                <a:effectLst>
                  <a:outerShdw blurRad="38100" dist="38100" dir="2700000" algn="tl">
                    <a:srgbClr val="C0C0C0"/>
                  </a:outerShdw>
                </a:effectLst>
                <a:latin typeface="Calibri" pitchFamily="34" charset="0"/>
              </a:rPr>
            </a:br>
            <a:br>
              <a:rPr lang="fr-FR" sz="1200" cap="none" dirty="0">
                <a:solidFill>
                  <a:srgbClr val="003300"/>
                </a:solidFill>
                <a:effectLst>
                  <a:outerShdw blurRad="38100" dist="38100" dir="2700000" algn="tl">
                    <a:srgbClr val="C0C0C0"/>
                  </a:outerShdw>
                </a:effectLst>
                <a:latin typeface="Calibri" pitchFamily="34" charset="0"/>
              </a:rPr>
            </a:br>
            <a:endParaRPr lang="fr-FR" sz="1200" cap="none" dirty="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8344" y="26541"/>
            <a:ext cx="1384289" cy="10982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p:nvCxnSpPr>
        <p:spPr>
          <a:xfrm flipV="1">
            <a:off x="1811313" y="14273213"/>
            <a:ext cx="747712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F85B63C7-BF16-E2FB-82C4-7E7ED5D90C52}"/>
              </a:ext>
            </a:extLst>
          </p:cNvPr>
          <p:cNvPicPr>
            <a:picLocks noChangeAspect="1"/>
          </p:cNvPicPr>
          <p:nvPr/>
        </p:nvPicPr>
        <p:blipFill>
          <a:blip r:embed="rId7"/>
          <a:stretch>
            <a:fillRect/>
          </a:stretch>
        </p:blipFill>
        <p:spPr>
          <a:xfrm>
            <a:off x="2794244" y="3855858"/>
            <a:ext cx="5511262" cy="2664183"/>
          </a:xfrm>
          <a:prstGeom prst="rect">
            <a:avLst/>
          </a:prstGeom>
        </p:spPr>
      </p:pic>
    </p:spTree>
    <p:custDataLst>
      <p:tags r:id="rId1"/>
    </p:custDataLst>
    <p:extLst>
      <p:ext uri="{BB962C8B-B14F-4D97-AF65-F5344CB8AC3E}">
        <p14:creationId xmlns:p14="http://schemas.microsoft.com/office/powerpoint/2010/main" val="353681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827088" y="333375"/>
            <a:ext cx="7793037" cy="8397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rPr>
              <a:t>L’EVALUATION</a:t>
            </a:r>
            <a:r>
              <a:rPr lang="fr-FR" sz="3200" b="1" u="sng" dirty="0">
                <a:solidFill>
                  <a:schemeClr val="tx2">
                    <a:lumMod val="75000"/>
                    <a:lumOff val="25000"/>
                  </a:schemeClr>
                </a:solidFill>
                <a:latin typeface="Calibri" pitchFamily="34" charset="0"/>
              </a:rPr>
              <a:t> </a:t>
            </a:r>
          </a:p>
        </p:txBody>
      </p:sp>
      <p:sp>
        <p:nvSpPr>
          <p:cNvPr id="33794" name="Rectangle 3"/>
          <p:cNvSpPr>
            <a:spLocks noGrp="1" noChangeArrowheads="1"/>
          </p:cNvSpPr>
          <p:nvPr>
            <p:ph type="body" idx="4294967295"/>
          </p:nvPr>
        </p:nvSpPr>
        <p:spPr>
          <a:xfrm>
            <a:off x="179388" y="1844675"/>
            <a:ext cx="8415337" cy="4752975"/>
          </a:xfrm>
        </p:spPr>
        <p:txBody>
          <a:bodyPr/>
          <a:lstStyle/>
          <a:p>
            <a:pPr algn="just" eaLnBrk="1" hangingPunct="1"/>
            <a:r>
              <a:rPr lang="fr-FR" dirty="0">
                <a:latin typeface="Calibri" pitchFamily="34" charset="0"/>
              </a:rPr>
              <a:t>Opération reposant sur le recueil et l’analyse d’informations afin de formuler un jugement sur une intervention dans le but d’améliorer cette intervention et/ou d’éclairer la prise de décision.</a:t>
            </a:r>
          </a:p>
          <a:p>
            <a:pPr algn="just" eaLnBrk="1" hangingPunct="1">
              <a:buFont typeface="Wingdings" pitchFamily="2" charset="2"/>
              <a:buNone/>
            </a:pPr>
            <a:endParaRPr lang="fr-FR" dirty="0">
              <a:latin typeface="Calibri" pitchFamily="34" charset="0"/>
            </a:endParaRPr>
          </a:p>
          <a:p>
            <a:pPr algn="just" eaLnBrk="1" hangingPunct="1"/>
            <a:r>
              <a:rPr lang="fr-FR" dirty="0">
                <a:latin typeface="Calibri" pitchFamily="34" charset="0"/>
              </a:rPr>
              <a:t>C’est une </a:t>
            </a:r>
            <a:r>
              <a:rPr lang="fr-FR" b="1" dirty="0">
                <a:latin typeface="Calibri" pitchFamily="34" charset="0"/>
              </a:rPr>
              <a:t>démarche</a:t>
            </a:r>
            <a:r>
              <a:rPr lang="fr-FR" dirty="0">
                <a:latin typeface="Calibri" pitchFamily="34" charset="0"/>
              </a:rPr>
              <a:t> organisée en </a:t>
            </a:r>
            <a:r>
              <a:rPr lang="fr-FR" b="1" dirty="0">
                <a:latin typeface="Calibri" pitchFamily="34" charset="0"/>
              </a:rPr>
              <a:t>plusieurs étapes</a:t>
            </a:r>
            <a:r>
              <a:rPr lang="fr-FR" dirty="0">
                <a:latin typeface="Calibri" pitchFamily="34" charset="0"/>
              </a:rPr>
              <a:t> impliquant un ensemble d’acteurs.</a:t>
            </a:r>
          </a:p>
          <a:p>
            <a:pPr algn="just" eaLnBrk="1" hangingPunct="1"/>
            <a:endParaRPr lang="fr-FR" dirty="0">
              <a:latin typeface="Calibri" pitchFamily="34" charset="0"/>
            </a:endParaRPr>
          </a:p>
          <a:p>
            <a:pPr algn="just" eaLnBrk="1" hangingPunct="1"/>
            <a:r>
              <a:rPr lang="fr-FR" i="1" dirty="0">
                <a:latin typeface="Calibri" pitchFamily="34" charset="0"/>
              </a:rPr>
              <a:t>« L’évaluation est une source d’évolution, d’amélioration des pratiques… Elle doit être perçue comme un véritable instrument de conduite d’un projet d’éducation pour la santé ». </a:t>
            </a:r>
          </a:p>
        </p:txBody>
      </p:sp>
      <p:pic>
        <p:nvPicPr>
          <p:cNvPr id="3379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576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custDataLst>
              <p:tags r:id="rId2"/>
            </p:custDataLst>
          </p:nvPr>
        </p:nvSpPr>
        <p:spPr>
          <a:xfrm>
            <a:off x="2339975" y="260350"/>
            <a:ext cx="4608513" cy="8397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rPr>
              <a:t>L’EVALUATION</a:t>
            </a:r>
          </a:p>
        </p:txBody>
      </p:sp>
      <p:sp>
        <p:nvSpPr>
          <p:cNvPr id="242691" name="Rectangle 3"/>
          <p:cNvSpPr>
            <a:spLocks noGrp="1" noChangeArrowheads="1"/>
          </p:cNvSpPr>
          <p:nvPr>
            <p:ph type="body" idx="4294967295"/>
          </p:nvPr>
        </p:nvSpPr>
        <p:spPr>
          <a:xfrm>
            <a:off x="323850" y="1582738"/>
            <a:ext cx="8569325" cy="5256212"/>
          </a:xfrm>
        </p:spPr>
        <p:txBody>
          <a:bodyPr/>
          <a:lstStyle/>
          <a:p>
            <a:pPr algn="just" eaLnBrk="1" hangingPunct="1">
              <a:lnSpc>
                <a:spcPct val="80000"/>
              </a:lnSpc>
              <a:buFont typeface="Wingdings" pitchFamily="2" charset="2"/>
              <a:buNone/>
            </a:pPr>
            <a:r>
              <a:rPr lang="fr-FR" dirty="0"/>
              <a:t> </a:t>
            </a:r>
            <a:r>
              <a:rPr lang="fr-FR" dirty="0">
                <a:latin typeface="Calibri" pitchFamily="34" charset="0"/>
              </a:rPr>
              <a:t>	Il est admis que l’évaluation remplit plusieurs fonctions  :</a:t>
            </a:r>
          </a:p>
          <a:p>
            <a:pPr algn="just" eaLnBrk="1" hangingPunct="1">
              <a:lnSpc>
                <a:spcPct val="80000"/>
              </a:lnSpc>
            </a:pPr>
            <a:r>
              <a:rPr lang="fr-FR" dirty="0">
                <a:latin typeface="Calibri" pitchFamily="34" charset="0"/>
              </a:rPr>
              <a:t>produire de la connaissance ;</a:t>
            </a:r>
          </a:p>
          <a:p>
            <a:pPr algn="just" eaLnBrk="1" hangingPunct="1">
              <a:lnSpc>
                <a:spcPct val="80000"/>
              </a:lnSpc>
            </a:pPr>
            <a:r>
              <a:rPr lang="fr-FR" dirty="0">
                <a:latin typeface="Calibri" pitchFamily="34" charset="0"/>
              </a:rPr>
              <a:t>rendre des comptes sur l’action ;</a:t>
            </a:r>
          </a:p>
          <a:p>
            <a:pPr algn="just" eaLnBrk="1" hangingPunct="1">
              <a:lnSpc>
                <a:spcPct val="80000"/>
              </a:lnSpc>
            </a:pPr>
            <a:r>
              <a:rPr lang="fr-FR" dirty="0">
                <a:latin typeface="Calibri" pitchFamily="34" charset="0"/>
              </a:rPr>
              <a:t>éclairer le décideur sur les choix à faire ;</a:t>
            </a:r>
          </a:p>
          <a:p>
            <a:pPr algn="just" eaLnBrk="1" hangingPunct="1">
              <a:lnSpc>
                <a:spcPct val="80000"/>
              </a:lnSpc>
            </a:pPr>
            <a:r>
              <a:rPr lang="fr-FR" dirty="0">
                <a:latin typeface="Calibri" pitchFamily="34" charset="0"/>
              </a:rPr>
              <a:t>aider au pilotage de l’action publique ;</a:t>
            </a:r>
          </a:p>
          <a:p>
            <a:pPr algn="just" eaLnBrk="1" hangingPunct="1">
              <a:lnSpc>
                <a:spcPct val="80000"/>
              </a:lnSpc>
            </a:pPr>
            <a:r>
              <a:rPr lang="fr-FR" dirty="0">
                <a:latin typeface="Calibri" pitchFamily="34" charset="0"/>
              </a:rPr>
              <a:t>produire du changement en vue d’améliorer les actions ;</a:t>
            </a:r>
          </a:p>
          <a:p>
            <a:pPr algn="just" eaLnBrk="1" hangingPunct="1">
              <a:lnSpc>
                <a:spcPct val="80000"/>
              </a:lnSpc>
            </a:pPr>
            <a:r>
              <a:rPr lang="fr-FR" dirty="0">
                <a:latin typeface="Calibri" pitchFamily="34" charset="0"/>
              </a:rPr>
              <a:t>permettre un débat avec tous les acteurs ;</a:t>
            </a:r>
          </a:p>
          <a:p>
            <a:pPr algn="just" eaLnBrk="1" hangingPunct="1">
              <a:lnSpc>
                <a:spcPct val="80000"/>
              </a:lnSpc>
            </a:pPr>
            <a:r>
              <a:rPr lang="fr-FR" dirty="0">
                <a:latin typeface="Calibri" pitchFamily="34" charset="0"/>
              </a:rPr>
              <a:t>contribuer à faire progresser collectivement les acteurs.</a:t>
            </a:r>
          </a:p>
          <a:p>
            <a:pPr eaLnBrk="1" hangingPunct="1">
              <a:lnSpc>
                <a:spcPct val="80000"/>
              </a:lnSpc>
              <a:buFont typeface="Wingdings" pitchFamily="2" charset="2"/>
              <a:buNone/>
            </a:pPr>
            <a:endParaRPr lang="fr-FR" b="1" dirty="0">
              <a:latin typeface="Calibri" pitchFamily="34" charset="0"/>
            </a:endParaRPr>
          </a:p>
          <a:p>
            <a:pPr algn="ctr" eaLnBrk="1" hangingPunct="1">
              <a:lnSpc>
                <a:spcPct val="80000"/>
              </a:lnSpc>
              <a:buFont typeface="Wingdings" pitchFamily="2" charset="2"/>
              <a:buNone/>
            </a:pPr>
            <a:r>
              <a:rPr lang="fr-FR" b="1" dirty="0">
                <a:solidFill>
                  <a:schemeClr val="hlink"/>
                </a:solidFill>
                <a:latin typeface="Calibri" pitchFamily="34" charset="0"/>
              </a:rPr>
              <a:t>L’évaluation est potentiellement au service de tous les acteurs, qu’il s’agisse des décideurs, des opérateurs, des gestionnaires de programmes ou des bénéficiaires des actions</a:t>
            </a:r>
          </a:p>
        </p:txBody>
      </p:sp>
      <p:pic>
        <p:nvPicPr>
          <p:cNvPr id="35843"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619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2"/>
            </p:custDataLst>
          </p:nvPr>
        </p:nvSpPr>
        <p:spPr>
          <a:xfrm>
            <a:off x="827088" y="333375"/>
            <a:ext cx="7793037" cy="8397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rPr>
              <a:t>L’EVALUATION </a:t>
            </a:r>
          </a:p>
        </p:txBody>
      </p:sp>
      <p:pic>
        <p:nvPicPr>
          <p:cNvPr id="3379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 name="Image 4">
            <a:extLst>
              <a:ext uri="{FF2B5EF4-FFF2-40B4-BE49-F238E27FC236}">
                <a16:creationId xmlns:a16="http://schemas.microsoft.com/office/drawing/2014/main" id="{FB4651E2-9926-4111-970E-2619BD66C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613" y="1277938"/>
            <a:ext cx="7056784" cy="4993947"/>
          </a:xfrm>
          <a:prstGeom prst="rect">
            <a:avLst/>
          </a:prstGeom>
        </p:spPr>
      </p:pic>
    </p:spTree>
    <p:custDataLst>
      <p:tags r:id="rId1"/>
    </p:custDataLst>
    <p:extLst>
      <p:ext uri="{BB962C8B-B14F-4D97-AF65-F5344CB8AC3E}">
        <p14:creationId xmlns:p14="http://schemas.microsoft.com/office/powerpoint/2010/main" val="324885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2"/>
            </p:custDataLst>
          </p:nvPr>
        </p:nvSpPr>
        <p:spPr>
          <a:xfrm>
            <a:off x="755650" y="0"/>
            <a:ext cx="7793038" cy="1101725"/>
          </a:xfrm>
        </p:spPr>
        <p:txBody>
          <a:bodyPr>
            <a:normAutofit/>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QUAND ?</a:t>
            </a:r>
          </a:p>
        </p:txBody>
      </p:sp>
      <p:sp>
        <p:nvSpPr>
          <p:cNvPr id="244739" name="Rectangle 3"/>
          <p:cNvSpPr>
            <a:spLocks noGrp="1" noChangeArrowheads="1"/>
          </p:cNvSpPr>
          <p:nvPr>
            <p:ph type="body" idx="1"/>
          </p:nvPr>
        </p:nvSpPr>
        <p:spPr>
          <a:xfrm>
            <a:off x="684212" y="1484313"/>
            <a:ext cx="7992243" cy="4995862"/>
          </a:xfrm>
        </p:spPr>
        <p:txBody>
          <a:bodyPr>
            <a:normAutofit/>
          </a:bodyPr>
          <a:lstStyle/>
          <a:p>
            <a:pPr marL="0" indent="0" algn="ctr" eaLnBrk="1" fontAlgn="auto" hangingPunct="1">
              <a:spcAft>
                <a:spcPts val="600"/>
              </a:spcAft>
              <a:buFont typeface="Wingdings" pitchFamily="2" charset="2"/>
              <a:buNone/>
              <a:defRPr/>
            </a:pPr>
            <a:r>
              <a:rPr lang="fr-FR" sz="2800" b="1" dirty="0">
                <a:latin typeface="Calibri" pitchFamily="34" charset="0"/>
                <a:cs typeface="Calibri" pitchFamily="34" charset="0"/>
              </a:rPr>
              <a:t>On évalue </a:t>
            </a:r>
          </a:p>
          <a:p>
            <a:pPr algn="ctr" eaLnBrk="1" fontAlgn="auto" hangingPunct="1">
              <a:spcAft>
                <a:spcPts val="0"/>
              </a:spcAft>
              <a:defRPr/>
            </a:pPr>
            <a:r>
              <a:rPr lang="fr-FR" dirty="0">
                <a:latin typeface="Calibri" pitchFamily="34" charset="0"/>
                <a:cs typeface="Calibri" pitchFamily="34" charset="0"/>
              </a:rPr>
              <a:t>Le contexte – Analyse de la situation</a:t>
            </a:r>
          </a:p>
          <a:p>
            <a:pPr algn="ctr" eaLnBrk="1" fontAlgn="auto" hangingPunct="1">
              <a:spcAft>
                <a:spcPts val="0"/>
              </a:spcAft>
              <a:defRPr/>
            </a:pPr>
            <a:r>
              <a:rPr lang="fr-FR" dirty="0">
                <a:latin typeface="Calibri" pitchFamily="34" charset="0"/>
                <a:cs typeface="Calibri" pitchFamily="34" charset="0"/>
              </a:rPr>
              <a:t>Les ressources et méthodes à utiliser</a:t>
            </a:r>
          </a:p>
          <a:p>
            <a:pPr algn="ctr" eaLnBrk="1" fontAlgn="auto" hangingPunct="1">
              <a:spcAft>
                <a:spcPts val="0"/>
              </a:spcAft>
              <a:defRPr/>
            </a:pPr>
            <a:r>
              <a:rPr lang="fr-FR" dirty="0">
                <a:latin typeface="Calibri" pitchFamily="34" charset="0"/>
                <a:cs typeface="Calibri" pitchFamily="34" charset="0"/>
              </a:rPr>
              <a:t>Le processus – Déroulement des activités</a:t>
            </a:r>
          </a:p>
          <a:p>
            <a:pPr algn="ctr" eaLnBrk="1" fontAlgn="auto" hangingPunct="1">
              <a:spcAft>
                <a:spcPts val="0"/>
              </a:spcAft>
              <a:defRPr/>
            </a:pPr>
            <a:r>
              <a:rPr lang="fr-FR" dirty="0">
                <a:latin typeface="Calibri" pitchFamily="34" charset="0"/>
                <a:cs typeface="Calibri" pitchFamily="34" charset="0"/>
              </a:rPr>
              <a:t>Les résultats de l’action – Effets et résultats</a:t>
            </a:r>
          </a:p>
          <a:p>
            <a:pPr marL="0" indent="0" eaLnBrk="1" fontAlgn="auto" hangingPunct="1">
              <a:spcAft>
                <a:spcPts val="0"/>
              </a:spcAft>
              <a:buFont typeface="Wingdings" pitchFamily="2" charset="2"/>
              <a:buNone/>
              <a:defRPr/>
            </a:pPr>
            <a:endParaRPr lang="fr-FR" dirty="0">
              <a:latin typeface="Calibri" pitchFamily="34" charset="0"/>
              <a:cs typeface="Calibri" pitchFamily="34" charset="0"/>
            </a:endParaRPr>
          </a:p>
          <a:p>
            <a:pPr marL="0" indent="0" algn="just" eaLnBrk="1" fontAlgn="auto" hangingPunct="1">
              <a:spcAft>
                <a:spcPts val="0"/>
              </a:spcAft>
              <a:buFont typeface="Wingdings" pitchFamily="2" charset="2"/>
              <a:buNone/>
              <a:defRPr/>
            </a:pPr>
            <a:r>
              <a:rPr lang="fr-FR" dirty="0">
                <a:latin typeface="Calibri" pitchFamily="34" charset="0"/>
                <a:cs typeface="Calibri" pitchFamily="34" charset="0"/>
              </a:rPr>
              <a:t>L’évaluation se situe à </a:t>
            </a:r>
            <a:r>
              <a:rPr lang="fr-FR" b="1" u="sng" dirty="0">
                <a:latin typeface="Calibri" pitchFamily="34" charset="0"/>
                <a:cs typeface="Calibri" pitchFamily="34" charset="0"/>
              </a:rPr>
              <a:t>toutes les phases </a:t>
            </a:r>
            <a:r>
              <a:rPr lang="fr-FR" dirty="0">
                <a:latin typeface="Calibri" pitchFamily="34" charset="0"/>
                <a:cs typeface="Calibri" pitchFamily="34" charset="0"/>
              </a:rPr>
              <a:t>de l’action et concerne tous ces contenus (activités, interventions, réalisation…)</a:t>
            </a:r>
          </a:p>
          <a:p>
            <a:pPr marL="274320" indent="-274320" algn="just" eaLnBrk="1" fontAlgn="auto" hangingPunct="1">
              <a:spcAft>
                <a:spcPts val="0"/>
              </a:spcAft>
              <a:buFont typeface="Wingdings" pitchFamily="2" charset="2"/>
              <a:buNone/>
              <a:defRPr/>
            </a:pPr>
            <a:endParaRPr lang="fr-FR" dirty="0">
              <a:latin typeface="Calibri" pitchFamily="34" charset="0"/>
              <a:cs typeface="Calibri" pitchFamily="34" charset="0"/>
            </a:endParaRPr>
          </a:p>
          <a:p>
            <a:pPr marL="0" indent="0" algn="just" eaLnBrk="1" fontAlgn="auto" hangingPunct="1">
              <a:spcAft>
                <a:spcPts val="0"/>
              </a:spcAft>
              <a:buFont typeface="Wingdings" pitchFamily="2" charset="2"/>
              <a:buNone/>
              <a:defRPr/>
            </a:pPr>
            <a:r>
              <a:rPr lang="fr-FR" dirty="0">
                <a:latin typeface="Calibri" pitchFamily="34" charset="0"/>
                <a:cs typeface="Calibri" pitchFamily="34" charset="0"/>
              </a:rPr>
              <a:t>Elle est favorisée par un suivi régulier du déroulement </a:t>
            </a:r>
          </a:p>
          <a:p>
            <a:pPr lvl="2" indent="-182880" eaLnBrk="1" fontAlgn="auto" hangingPunct="1">
              <a:spcAft>
                <a:spcPts val="0"/>
              </a:spcAft>
              <a:buClr>
                <a:schemeClr val="accent1">
                  <a:shade val="75000"/>
                </a:schemeClr>
              </a:buClr>
              <a:buFont typeface="Wingdings"/>
              <a:buChar char=""/>
              <a:defRPr/>
            </a:pPr>
            <a:endParaRPr lang="fr-FR" dirty="0"/>
          </a:p>
          <a:p>
            <a:pPr lvl="2" indent="-182880" eaLnBrk="1" fontAlgn="auto" hangingPunct="1">
              <a:spcAft>
                <a:spcPts val="0"/>
              </a:spcAft>
              <a:buClr>
                <a:schemeClr val="accent1">
                  <a:shade val="75000"/>
                </a:schemeClr>
              </a:buClr>
              <a:buFont typeface="Wingdings"/>
              <a:buChar char=""/>
              <a:defRPr/>
            </a:pPr>
            <a:endParaRPr lang="fr-FR" dirty="0"/>
          </a:p>
          <a:p>
            <a:pPr lvl="2" indent="-182880" eaLnBrk="1" fontAlgn="auto" hangingPunct="1">
              <a:spcAft>
                <a:spcPts val="0"/>
              </a:spcAft>
              <a:buClr>
                <a:schemeClr val="accent1">
                  <a:shade val="75000"/>
                </a:schemeClr>
              </a:buClr>
              <a:buFont typeface="Wingdings"/>
              <a:buChar char=""/>
              <a:defRPr/>
            </a:pPr>
            <a:endParaRPr lang="fr-FR" dirty="0"/>
          </a:p>
          <a:p>
            <a:pPr lvl="2" indent="-182880" eaLnBrk="1" fontAlgn="auto" hangingPunct="1">
              <a:spcAft>
                <a:spcPts val="0"/>
              </a:spcAft>
              <a:buClr>
                <a:schemeClr val="accent1">
                  <a:shade val="75000"/>
                </a:schemeClr>
              </a:buClr>
              <a:buFont typeface="Wingdings" pitchFamily="2" charset="2"/>
              <a:buNone/>
              <a:defRPr/>
            </a:pPr>
            <a:endParaRPr lang="fr-FR" dirty="0"/>
          </a:p>
        </p:txBody>
      </p:sp>
      <p:pic>
        <p:nvPicPr>
          <p:cNvPr id="3993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587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L’EVALUATION DU PROCESSUS</a:t>
            </a:r>
          </a:p>
        </p:txBody>
      </p:sp>
      <p:sp>
        <p:nvSpPr>
          <p:cNvPr id="48130" name="Rectangle 3"/>
          <p:cNvSpPr>
            <a:spLocks noGrp="1" noChangeArrowheads="1"/>
          </p:cNvSpPr>
          <p:nvPr>
            <p:ph type="body" idx="4294967295"/>
          </p:nvPr>
        </p:nvSpPr>
        <p:spPr>
          <a:xfrm>
            <a:off x="107950" y="1700213"/>
            <a:ext cx="8640514" cy="4673600"/>
          </a:xfrm>
        </p:spPr>
        <p:txBody>
          <a:bodyPr/>
          <a:lstStyle/>
          <a:p>
            <a:pPr marL="0" indent="0" algn="ctr" eaLnBrk="1" hangingPunct="1">
              <a:lnSpc>
                <a:spcPct val="80000"/>
              </a:lnSpc>
              <a:spcAft>
                <a:spcPts val="600"/>
              </a:spcAft>
              <a:buNone/>
            </a:pPr>
            <a:r>
              <a:rPr lang="fr-FR" sz="2200" b="1" dirty="0">
                <a:solidFill>
                  <a:srgbClr val="00B050"/>
                </a:solidFill>
                <a:latin typeface="Calibri" pitchFamily="34" charset="0"/>
              </a:rPr>
              <a:t>Tout au long de l’action </a:t>
            </a:r>
          </a:p>
          <a:p>
            <a:pPr marL="0" indent="0" algn="ctr" eaLnBrk="1" hangingPunct="1">
              <a:lnSpc>
                <a:spcPct val="80000"/>
              </a:lnSpc>
              <a:spcAft>
                <a:spcPts val="600"/>
              </a:spcAft>
              <a:buNone/>
            </a:pPr>
            <a:endParaRPr lang="fr-FR" sz="2200" b="1" dirty="0">
              <a:solidFill>
                <a:srgbClr val="00B050"/>
              </a:solidFill>
              <a:latin typeface="Calibri" pitchFamily="34" charset="0"/>
            </a:endParaRPr>
          </a:p>
          <a:p>
            <a:pPr algn="just" eaLnBrk="1" hangingPunct="1">
              <a:lnSpc>
                <a:spcPct val="80000"/>
              </a:lnSpc>
              <a:spcAft>
                <a:spcPts val="600"/>
              </a:spcAft>
            </a:pPr>
            <a:r>
              <a:rPr lang="fr-FR" sz="2200" dirty="0">
                <a:latin typeface="Calibri" pitchFamily="34" charset="0"/>
              </a:rPr>
              <a:t>Elle s’intéresse à l’organisation de l’équipe, la forme des interventions, le calendrier...</a:t>
            </a:r>
          </a:p>
          <a:p>
            <a:pPr marL="0" indent="0" algn="just" eaLnBrk="1" hangingPunct="1">
              <a:lnSpc>
                <a:spcPct val="80000"/>
              </a:lnSpc>
              <a:spcAft>
                <a:spcPts val="600"/>
              </a:spcAft>
              <a:buNone/>
            </a:pPr>
            <a:endParaRPr lang="fr-FR" sz="2200" dirty="0">
              <a:latin typeface="Calibri" pitchFamily="34" charset="0"/>
            </a:endParaRPr>
          </a:p>
          <a:p>
            <a:pPr algn="just" eaLnBrk="1" hangingPunct="1">
              <a:lnSpc>
                <a:spcPct val="80000"/>
              </a:lnSpc>
              <a:spcAft>
                <a:spcPts val="600"/>
              </a:spcAft>
            </a:pPr>
            <a:r>
              <a:rPr lang="fr-FR" sz="2200" dirty="0">
                <a:latin typeface="Calibri" pitchFamily="34" charset="0"/>
              </a:rPr>
              <a:t>Elle s’intéresse à la mise en œuvre de l’action et porte sur « ressources mobilisées », « activités réalisées » et « groupes atteints » et mesure les écarts entre  « ressources prévues », « activités prévues », « groupes ciblés » , etc.</a:t>
            </a:r>
          </a:p>
          <a:p>
            <a:pPr marL="0" indent="0" algn="just" eaLnBrk="1" hangingPunct="1">
              <a:lnSpc>
                <a:spcPct val="80000"/>
              </a:lnSpc>
              <a:spcAft>
                <a:spcPts val="600"/>
              </a:spcAft>
              <a:buNone/>
            </a:pPr>
            <a:endParaRPr lang="fr-FR" sz="2200" dirty="0">
              <a:latin typeface="Calibri" pitchFamily="34" charset="0"/>
            </a:endParaRPr>
          </a:p>
          <a:p>
            <a:pPr algn="just" eaLnBrk="1" hangingPunct="1">
              <a:lnSpc>
                <a:spcPct val="80000"/>
              </a:lnSpc>
              <a:spcAft>
                <a:spcPts val="600"/>
              </a:spcAft>
            </a:pPr>
            <a:r>
              <a:rPr lang="fr-FR" sz="2200" dirty="0">
                <a:latin typeface="Calibri" pitchFamily="34" charset="0"/>
              </a:rPr>
              <a:t>Elle identifie les freins et d’éventuels blocages et permet d’ajuster une situation en cas de difficulté ou de changer les modalités de travail. </a:t>
            </a:r>
          </a:p>
          <a:p>
            <a:pPr algn="just" eaLnBrk="1" hangingPunct="1">
              <a:lnSpc>
                <a:spcPct val="80000"/>
              </a:lnSpc>
              <a:spcAft>
                <a:spcPts val="600"/>
              </a:spcAft>
            </a:pPr>
            <a:endParaRPr lang="fr-FR" sz="2200" dirty="0">
              <a:latin typeface="Calibri" pitchFamily="34" charset="0"/>
            </a:endParaRP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6355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L’EVALUATION DU PROCESSUS</a:t>
            </a:r>
          </a:p>
        </p:txBody>
      </p:sp>
      <p:sp>
        <p:nvSpPr>
          <p:cNvPr id="48130" name="Rectangle 3"/>
          <p:cNvSpPr>
            <a:spLocks noGrp="1" noChangeArrowheads="1"/>
          </p:cNvSpPr>
          <p:nvPr>
            <p:ph type="body" idx="4294967295"/>
          </p:nvPr>
        </p:nvSpPr>
        <p:spPr>
          <a:xfrm>
            <a:off x="107950" y="1700213"/>
            <a:ext cx="8640514" cy="4673600"/>
          </a:xfrm>
        </p:spPr>
        <p:txBody>
          <a:bodyPr/>
          <a:lstStyle/>
          <a:p>
            <a:pPr algn="just" eaLnBrk="1" hangingPunct="1">
              <a:lnSpc>
                <a:spcPct val="80000"/>
              </a:lnSpc>
              <a:spcAft>
                <a:spcPts val="600"/>
              </a:spcAft>
            </a:pPr>
            <a:r>
              <a:rPr lang="fr-FR" sz="2200" b="1" dirty="0">
                <a:latin typeface="Calibri" pitchFamily="34" charset="0"/>
              </a:rPr>
              <a:t>Les ressources </a:t>
            </a:r>
            <a:r>
              <a:rPr lang="fr-FR" sz="2200" dirty="0">
                <a:latin typeface="Calibri" pitchFamily="34" charset="0"/>
              </a:rPr>
              <a:t>sont-elles mobilisées comme prévu? Sinon pourquoi ?</a:t>
            </a:r>
          </a:p>
          <a:p>
            <a:pPr algn="just" eaLnBrk="1" hangingPunct="1">
              <a:lnSpc>
                <a:spcPct val="80000"/>
              </a:lnSpc>
              <a:spcAft>
                <a:spcPts val="600"/>
              </a:spcAft>
            </a:pPr>
            <a:r>
              <a:rPr lang="fr-FR" sz="2200" b="1" dirty="0">
                <a:latin typeface="Calibri" pitchFamily="34" charset="0"/>
              </a:rPr>
              <a:t>Les activités </a:t>
            </a:r>
            <a:r>
              <a:rPr lang="fr-FR" sz="2200" dirty="0">
                <a:latin typeface="Calibri" pitchFamily="34" charset="0"/>
              </a:rPr>
              <a:t>sont-elles réalisées comme prévu ? Sinon pourquoi ?</a:t>
            </a:r>
          </a:p>
          <a:p>
            <a:pPr algn="just" eaLnBrk="1" hangingPunct="1">
              <a:lnSpc>
                <a:spcPct val="80000"/>
              </a:lnSpc>
              <a:spcAft>
                <a:spcPts val="600"/>
              </a:spcAft>
            </a:pPr>
            <a:r>
              <a:rPr lang="fr-FR" sz="2200" b="1" dirty="0">
                <a:latin typeface="Calibri" pitchFamily="34" charset="0"/>
              </a:rPr>
              <a:t>Les groupes cibles </a:t>
            </a:r>
            <a:r>
              <a:rPr lang="fr-FR" sz="2200" dirty="0">
                <a:latin typeface="Calibri" pitchFamily="34" charset="0"/>
              </a:rPr>
              <a:t>sont-ils atteints comme prévu ? Sinon pourquoi ? </a:t>
            </a:r>
          </a:p>
          <a:p>
            <a:pPr algn="just" eaLnBrk="1" hangingPunct="1">
              <a:lnSpc>
                <a:spcPct val="80000"/>
              </a:lnSpc>
              <a:spcAft>
                <a:spcPts val="600"/>
              </a:spcAft>
            </a:pPr>
            <a:r>
              <a:rPr lang="fr-FR" sz="2200" b="1" dirty="0">
                <a:solidFill>
                  <a:srgbClr val="009900"/>
                </a:solidFill>
                <a:latin typeface="Calibri" pitchFamily="34" charset="0"/>
              </a:rPr>
              <a:t>L’analyse des points forts : </a:t>
            </a:r>
            <a:r>
              <a:rPr lang="fr-FR" sz="2200" dirty="0">
                <a:latin typeface="Calibri" pitchFamily="34" charset="0"/>
              </a:rPr>
              <a:t>A quel moment cela a bien marché et pourquoi ?</a:t>
            </a:r>
          </a:p>
          <a:p>
            <a:pPr algn="just" eaLnBrk="1" hangingPunct="1">
              <a:lnSpc>
                <a:spcPct val="80000"/>
              </a:lnSpc>
              <a:spcAft>
                <a:spcPts val="600"/>
              </a:spcAft>
            </a:pPr>
            <a:r>
              <a:rPr lang="fr-FR" sz="2200" b="1" dirty="0">
                <a:solidFill>
                  <a:srgbClr val="FF0000"/>
                </a:solidFill>
                <a:latin typeface="Calibri" pitchFamily="34" charset="0"/>
              </a:rPr>
              <a:t>L’analyse des points faibles : </a:t>
            </a:r>
            <a:r>
              <a:rPr lang="fr-FR" sz="2200" dirty="0">
                <a:latin typeface="Calibri" pitchFamily="34" charset="0"/>
              </a:rPr>
              <a:t>Quelles ont été les difficultés et pourquoi ?</a:t>
            </a:r>
          </a:p>
          <a:p>
            <a:pPr algn="just" eaLnBrk="1" hangingPunct="1">
              <a:lnSpc>
                <a:spcPct val="80000"/>
              </a:lnSpc>
              <a:spcAft>
                <a:spcPts val="600"/>
              </a:spcAft>
            </a:pPr>
            <a:r>
              <a:rPr lang="fr-FR" sz="2200" b="1" dirty="0">
                <a:latin typeface="Calibri" pitchFamily="34" charset="0"/>
              </a:rPr>
              <a:t>L’intérêt : </a:t>
            </a:r>
            <a:r>
              <a:rPr lang="fr-FR" sz="2200" dirty="0">
                <a:latin typeface="Calibri" pitchFamily="34" charset="0"/>
              </a:rPr>
              <a:t>Quel est le % de personnes qui se sont déclarées très intéressées par l’activité ?</a:t>
            </a:r>
          </a:p>
          <a:p>
            <a:pPr algn="just" eaLnBrk="1" hangingPunct="1">
              <a:lnSpc>
                <a:spcPct val="80000"/>
              </a:lnSpc>
              <a:spcAft>
                <a:spcPts val="600"/>
              </a:spcAft>
            </a:pPr>
            <a:r>
              <a:rPr lang="fr-FR" sz="2200" b="1" dirty="0">
                <a:latin typeface="Calibri" pitchFamily="34" charset="0"/>
              </a:rPr>
              <a:t>L’implication : </a:t>
            </a:r>
            <a:r>
              <a:rPr lang="fr-FR" sz="2200" dirty="0">
                <a:latin typeface="Calibri" pitchFamily="34" charset="0"/>
              </a:rPr>
              <a:t>Comment le public a-t-il pris part au développement de l’action ? </a:t>
            </a:r>
          </a:p>
          <a:p>
            <a:pPr algn="just" eaLnBrk="1" hangingPunct="1">
              <a:lnSpc>
                <a:spcPct val="80000"/>
              </a:lnSpc>
            </a:pPr>
            <a:r>
              <a:rPr lang="fr-FR" sz="2200" b="1" dirty="0">
                <a:latin typeface="Calibri" pitchFamily="34" charset="0"/>
              </a:rPr>
              <a:t>La satisfaction : </a:t>
            </a:r>
            <a:r>
              <a:rPr lang="fr-FR" sz="2200" dirty="0">
                <a:latin typeface="Calibri" pitchFamily="34" charset="0"/>
              </a:rPr>
              <a:t>Le travail entre les partenaires a-t-il été satisfaisant    (de votre point de vue et de celui des partenaires) ?</a:t>
            </a: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4622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2"/>
            </p:custDataLst>
          </p:nvPr>
        </p:nvSpPr>
        <p:spPr>
          <a:xfrm>
            <a:off x="1187450" y="260350"/>
            <a:ext cx="7793038" cy="8397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L’EVALUATION DE RESULTAT</a:t>
            </a:r>
          </a:p>
        </p:txBody>
      </p:sp>
      <p:sp>
        <p:nvSpPr>
          <p:cNvPr id="48130" name="Rectangle 3"/>
          <p:cNvSpPr>
            <a:spLocks noGrp="1" noChangeArrowheads="1"/>
          </p:cNvSpPr>
          <p:nvPr>
            <p:ph type="body" idx="4294967295"/>
          </p:nvPr>
        </p:nvSpPr>
        <p:spPr>
          <a:xfrm>
            <a:off x="107950" y="1700213"/>
            <a:ext cx="8640514" cy="4673600"/>
          </a:xfrm>
        </p:spPr>
        <p:txBody>
          <a:bodyPr/>
          <a:lstStyle/>
          <a:p>
            <a:pPr marL="0" indent="0" algn="ctr" eaLnBrk="1" hangingPunct="1">
              <a:lnSpc>
                <a:spcPct val="80000"/>
              </a:lnSpc>
              <a:spcAft>
                <a:spcPts val="600"/>
              </a:spcAft>
              <a:buNone/>
            </a:pPr>
            <a:r>
              <a:rPr lang="fr-FR" sz="2200" b="1" dirty="0">
                <a:solidFill>
                  <a:srgbClr val="FF0000"/>
                </a:solidFill>
                <a:latin typeface="Calibri" pitchFamily="34" charset="0"/>
              </a:rPr>
              <a:t>A la fin de l’action </a:t>
            </a:r>
          </a:p>
          <a:p>
            <a:pPr marL="0" indent="0" algn="ctr" eaLnBrk="1" hangingPunct="1">
              <a:lnSpc>
                <a:spcPct val="80000"/>
              </a:lnSpc>
              <a:spcAft>
                <a:spcPts val="600"/>
              </a:spcAft>
              <a:buNone/>
            </a:pPr>
            <a:r>
              <a:rPr lang="fr-FR" sz="2200" b="1" dirty="0">
                <a:solidFill>
                  <a:srgbClr val="FF0000"/>
                </a:solidFill>
                <a:latin typeface="Calibri" pitchFamily="34" charset="0"/>
              </a:rPr>
              <a:t>(à penser/construire lors de la rédaction des objectifs)</a:t>
            </a:r>
          </a:p>
          <a:p>
            <a:pPr marL="0" indent="0" algn="ctr" eaLnBrk="1" hangingPunct="1">
              <a:lnSpc>
                <a:spcPct val="80000"/>
              </a:lnSpc>
              <a:spcAft>
                <a:spcPts val="600"/>
              </a:spcAft>
              <a:buNone/>
            </a:pPr>
            <a:endParaRPr lang="fr-FR" sz="2200" b="1" dirty="0">
              <a:solidFill>
                <a:srgbClr val="00B050"/>
              </a:solidFill>
              <a:latin typeface="Calibri" pitchFamily="34" charset="0"/>
            </a:endParaRP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rend compte de l’atteinte des objectifs fixés au départ.</a:t>
            </a: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s’intéresse aux effets de l’action sur les groupes concernés.</a:t>
            </a: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porte sur l’atteinte des objectifs spécifiques et éventuellement sur les effets non attendus.</a:t>
            </a:r>
          </a:p>
          <a:p>
            <a:pPr algn="just" eaLnBrk="1" hangingPunct="1">
              <a:lnSpc>
                <a:spcPct val="80000"/>
              </a:lnSpc>
              <a:spcAft>
                <a:spcPts val="600"/>
              </a:spcAft>
              <a:buFont typeface="Courier New" panose="02070309020205020404" pitchFamily="49" charset="0"/>
              <a:buChar char="o"/>
            </a:pPr>
            <a:endParaRPr lang="fr-FR" sz="2200" dirty="0">
              <a:latin typeface="Calibri" pitchFamily="34" charset="0"/>
            </a:endParaRPr>
          </a:p>
          <a:p>
            <a:pPr algn="just" eaLnBrk="1" hangingPunct="1">
              <a:lnSpc>
                <a:spcPct val="80000"/>
              </a:lnSpc>
              <a:spcAft>
                <a:spcPts val="600"/>
              </a:spcAft>
              <a:buFont typeface="Courier New" panose="02070309020205020404" pitchFamily="49" charset="0"/>
              <a:buChar char="o"/>
            </a:pPr>
            <a:r>
              <a:rPr lang="fr-FR" sz="2200" dirty="0">
                <a:latin typeface="Calibri" pitchFamily="34" charset="0"/>
              </a:rPr>
              <a:t>Elle apporte des éléments nécessaires à la poursuite du projet, à son orientation et à sa reproductibilité ; cette évaluation permet d’identifier les lacunes du projet et contribue à modifier les objectifs, à changer les activités proposées ou à impliquer différemment les partenaires.</a:t>
            </a:r>
          </a:p>
          <a:p>
            <a:pPr marL="0" indent="0" algn="ctr" eaLnBrk="1" hangingPunct="1">
              <a:lnSpc>
                <a:spcPct val="80000"/>
              </a:lnSpc>
              <a:spcAft>
                <a:spcPts val="600"/>
              </a:spcAft>
              <a:buNone/>
            </a:pPr>
            <a:endParaRPr lang="fr-FR" sz="2200" b="1" dirty="0">
              <a:solidFill>
                <a:srgbClr val="00B050"/>
              </a:solidFill>
              <a:latin typeface="Calibri" pitchFamily="34" charset="0"/>
            </a:endParaRPr>
          </a:p>
          <a:p>
            <a:pPr algn="just" eaLnBrk="1" hangingPunct="1">
              <a:lnSpc>
                <a:spcPct val="80000"/>
              </a:lnSpc>
              <a:spcAft>
                <a:spcPts val="600"/>
              </a:spcAft>
            </a:pPr>
            <a:endParaRPr lang="fr-FR" sz="2200" dirty="0">
              <a:latin typeface="Calibri" pitchFamily="34" charset="0"/>
            </a:endParaRPr>
          </a:p>
        </p:txBody>
      </p:sp>
      <p:pic>
        <p:nvPicPr>
          <p:cNvPr id="48131"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366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1042988" y="333375"/>
            <a:ext cx="7793037" cy="985838"/>
          </a:xfrm>
        </p:spPr>
        <p:txBody>
          <a:bodyPr>
            <a:normAutofit/>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COMMENT ?</a:t>
            </a:r>
          </a:p>
        </p:txBody>
      </p:sp>
      <p:sp>
        <p:nvSpPr>
          <p:cNvPr id="245763" name="Rectangle 3"/>
          <p:cNvSpPr>
            <a:spLocks noGrp="1" noChangeArrowheads="1"/>
          </p:cNvSpPr>
          <p:nvPr>
            <p:ph type="body" idx="1"/>
          </p:nvPr>
        </p:nvSpPr>
        <p:spPr>
          <a:xfrm>
            <a:off x="395536" y="1620877"/>
            <a:ext cx="8062912" cy="4995862"/>
          </a:xfrm>
        </p:spPr>
        <p:txBody>
          <a:bodyPr>
            <a:normAutofit fontScale="92500" lnSpcReduction="20000"/>
          </a:bodyPr>
          <a:lstStyle/>
          <a:p>
            <a:pPr marL="274320" indent="-274320" algn="just" eaLnBrk="1" fontAlgn="auto" hangingPunct="1">
              <a:spcAft>
                <a:spcPts val="0"/>
              </a:spcAft>
              <a:buClrTx/>
              <a:buFont typeface="Arial" pitchFamily="34" charset="0"/>
              <a:buChar char="•"/>
              <a:defRPr/>
            </a:pPr>
            <a:r>
              <a:rPr lang="fr-FR" sz="2800" b="1" u="sng" dirty="0">
                <a:solidFill>
                  <a:srgbClr val="FF0000"/>
                </a:solidFill>
                <a:effectLst>
                  <a:outerShdw blurRad="38100" dist="38100" dir="2700000" algn="tl">
                    <a:srgbClr val="C0C0C0"/>
                  </a:outerShdw>
                </a:effectLst>
                <a:latin typeface="Calibri" pitchFamily="34" charset="0"/>
                <a:cs typeface="Calibri" pitchFamily="34" charset="0"/>
              </a:rPr>
              <a:t>Les critères</a:t>
            </a:r>
            <a:r>
              <a:rPr lang="fr-FR" sz="2800" b="1" dirty="0">
                <a:solidFill>
                  <a:srgbClr val="FF0000"/>
                </a:solidFill>
                <a:effectLst>
                  <a:outerShdw blurRad="38100" dist="38100" dir="2700000" algn="tl">
                    <a:srgbClr val="C0C0C0"/>
                  </a:outerShdw>
                </a:effectLst>
                <a:latin typeface="Calibri" pitchFamily="34" charset="0"/>
                <a:cs typeface="Calibri" pitchFamily="34" charset="0"/>
              </a:rPr>
              <a:t> :</a:t>
            </a:r>
            <a:r>
              <a:rPr lang="fr-FR" sz="2800" b="1" dirty="0">
                <a:solidFill>
                  <a:srgbClr val="FF0000"/>
                </a:solidFill>
                <a:latin typeface="Calibri" pitchFamily="34" charset="0"/>
                <a:cs typeface="Calibri" pitchFamily="34" charset="0"/>
              </a:rPr>
              <a:t> </a:t>
            </a:r>
            <a:r>
              <a:rPr lang="fr-FR" dirty="0">
                <a:latin typeface="Calibri" pitchFamily="34" charset="0"/>
                <a:cs typeface="Calibri" pitchFamily="34" charset="0"/>
              </a:rPr>
              <a:t>ce sont des repères que l’on choisit pour servir de base à notre jugement, ils précisent ce qu’on attend comme amélioration.</a:t>
            </a:r>
          </a:p>
          <a:p>
            <a:pPr marL="274320" indent="-274320" algn="just" eaLnBrk="1" fontAlgn="auto" hangingPunct="1">
              <a:spcAft>
                <a:spcPts val="0"/>
              </a:spcAft>
              <a:buClrTx/>
              <a:buFont typeface="Arial" pitchFamily="34" charset="0"/>
              <a:buChar char="•"/>
              <a:defRPr/>
            </a:pPr>
            <a:endParaRPr lang="fr-FR" dirty="0">
              <a:latin typeface="Calibri" pitchFamily="34" charset="0"/>
              <a:cs typeface="Calibri" pitchFamily="34" charset="0"/>
            </a:endParaRPr>
          </a:p>
          <a:p>
            <a:pPr marL="274320" indent="-274320" algn="just" eaLnBrk="1" fontAlgn="auto" hangingPunct="1">
              <a:spcAft>
                <a:spcPts val="600"/>
              </a:spcAft>
              <a:buClrTx/>
              <a:buFont typeface="Arial" pitchFamily="34" charset="0"/>
              <a:buChar char="•"/>
              <a:defRPr/>
            </a:pPr>
            <a:r>
              <a:rPr lang="fr-FR" dirty="0">
                <a:latin typeface="Calibri" pitchFamily="34" charset="0"/>
                <a:cs typeface="Calibri" pitchFamily="34" charset="0"/>
              </a:rPr>
              <a:t>Ils permettent d’apprécier le degré d’atteinte des résultats, des objectifs, ils sont observables.</a:t>
            </a:r>
          </a:p>
          <a:p>
            <a:pPr marL="274320" indent="-274320" algn="just" eaLnBrk="1" fontAlgn="auto" hangingPunct="1">
              <a:spcAft>
                <a:spcPts val="600"/>
              </a:spcAft>
              <a:buClrTx/>
              <a:buFont typeface="Arial" pitchFamily="34" charset="0"/>
              <a:buChar char="•"/>
              <a:defRPr/>
            </a:pPr>
            <a:r>
              <a:rPr lang="fr-FR" dirty="0">
                <a:latin typeface="Calibri" pitchFamily="34" charset="0"/>
                <a:cs typeface="Calibri" pitchFamily="34" charset="0"/>
              </a:rPr>
              <a:t>Ils précisent ce que l’on attend.</a:t>
            </a:r>
          </a:p>
          <a:p>
            <a:pPr marL="274320" indent="-274320" algn="just" eaLnBrk="1" fontAlgn="auto" hangingPunct="1">
              <a:spcAft>
                <a:spcPts val="0"/>
              </a:spcAft>
              <a:buClrTx/>
              <a:buFont typeface="Arial" pitchFamily="34" charset="0"/>
              <a:buChar char="•"/>
              <a:defRPr/>
            </a:pPr>
            <a:r>
              <a:rPr lang="fr-FR" dirty="0">
                <a:latin typeface="Calibri" pitchFamily="34" charset="0"/>
                <a:cs typeface="Calibri" pitchFamily="34" charset="0"/>
              </a:rPr>
              <a:t>Il faut choisir ce qui est important, ce que l’on attend plus précisément comme :</a:t>
            </a:r>
          </a:p>
          <a:p>
            <a:pPr marL="0" indent="0" algn="just" eaLnBrk="1" fontAlgn="auto" hangingPunct="1">
              <a:spcAft>
                <a:spcPts val="0"/>
              </a:spcAft>
              <a:buClrTx/>
              <a:buNone/>
              <a:defRPr/>
            </a:pPr>
            <a:r>
              <a:rPr lang="fr-FR" dirty="0">
                <a:latin typeface="Calibri" pitchFamily="34" charset="0"/>
                <a:cs typeface="Calibri" pitchFamily="34" charset="0"/>
              </a:rPr>
              <a:t>- </a:t>
            </a:r>
            <a:r>
              <a:rPr lang="fr-FR" b="1" dirty="0">
                <a:latin typeface="Calibri" pitchFamily="34" charset="0"/>
                <a:cs typeface="Calibri" pitchFamily="34" charset="0"/>
              </a:rPr>
              <a:t>Prise de conscience </a:t>
            </a:r>
            <a:r>
              <a:rPr lang="fr-FR" dirty="0">
                <a:latin typeface="Calibri" pitchFamily="34" charset="0"/>
                <a:cs typeface="Calibri" pitchFamily="34" charset="0"/>
              </a:rPr>
              <a:t>(quoi mesurer pour dire qu’il y a prise de conscience ? )</a:t>
            </a:r>
          </a:p>
          <a:p>
            <a:pPr marL="0" indent="0" algn="just" eaLnBrk="1" fontAlgn="auto" hangingPunct="1">
              <a:spcAft>
                <a:spcPts val="0"/>
              </a:spcAft>
              <a:buClrTx/>
              <a:buNone/>
              <a:defRPr/>
            </a:pPr>
            <a:r>
              <a:rPr lang="fr-FR" dirty="0">
                <a:latin typeface="Calibri" pitchFamily="34" charset="0"/>
                <a:cs typeface="Calibri" pitchFamily="34" charset="0"/>
              </a:rPr>
              <a:t>- </a:t>
            </a:r>
            <a:r>
              <a:rPr lang="fr-FR" b="1" dirty="0">
                <a:latin typeface="Calibri" pitchFamily="34" charset="0"/>
                <a:cs typeface="Calibri" pitchFamily="34" charset="0"/>
              </a:rPr>
              <a:t>Comme amélioration des connaissances </a:t>
            </a:r>
            <a:r>
              <a:rPr lang="fr-FR" dirty="0">
                <a:latin typeface="Calibri" pitchFamily="34" charset="0"/>
                <a:cs typeface="Calibri" pitchFamily="34" charset="0"/>
              </a:rPr>
              <a:t>(quels type et niveau de connaissances sont attendus ? )</a:t>
            </a:r>
          </a:p>
          <a:p>
            <a:pPr marL="0" indent="0" algn="just" eaLnBrk="1" fontAlgn="auto" hangingPunct="1">
              <a:spcAft>
                <a:spcPts val="0"/>
              </a:spcAft>
              <a:buClrTx/>
              <a:buNone/>
              <a:defRPr/>
            </a:pPr>
            <a:r>
              <a:rPr lang="fr-FR" dirty="0">
                <a:latin typeface="Calibri" pitchFamily="34" charset="0"/>
                <a:cs typeface="Calibri" pitchFamily="34" charset="0"/>
              </a:rPr>
              <a:t>- </a:t>
            </a:r>
            <a:r>
              <a:rPr lang="fr-FR" b="1" dirty="0">
                <a:latin typeface="Calibri" pitchFamily="34" charset="0"/>
                <a:cs typeface="Calibri" pitchFamily="34" charset="0"/>
              </a:rPr>
              <a:t>Comme amélioration du travail de réseau </a:t>
            </a:r>
            <a:r>
              <a:rPr lang="fr-FR" dirty="0">
                <a:latin typeface="Calibri" pitchFamily="34" charset="0"/>
                <a:cs typeface="Calibri" pitchFamily="34" charset="0"/>
              </a:rPr>
              <a:t>(qu’est-ce qui nous indique qu’il y a ce travail de réseau ? )</a:t>
            </a:r>
          </a:p>
          <a:p>
            <a:pPr marL="274320" indent="-274320" eaLnBrk="1" fontAlgn="auto" hangingPunct="1">
              <a:spcAft>
                <a:spcPts val="0"/>
              </a:spcAft>
              <a:buClrTx/>
              <a:buFont typeface="Arial" pitchFamily="34" charset="0"/>
              <a:buChar char="•"/>
              <a:defRPr/>
            </a:pPr>
            <a:endParaRPr lang="fr-FR" dirty="0">
              <a:latin typeface="Calibri" pitchFamily="34" charset="0"/>
              <a:cs typeface="Calibri" pitchFamily="34" charset="0"/>
            </a:endParaRPr>
          </a:p>
          <a:p>
            <a:pPr marL="274320" indent="-274320" eaLnBrk="1" fontAlgn="auto" hangingPunct="1">
              <a:spcAft>
                <a:spcPts val="0"/>
              </a:spcAft>
              <a:buFont typeface="Wingdings" pitchFamily="2" charset="2"/>
              <a:buNone/>
              <a:defRPr/>
            </a:pPr>
            <a:endParaRPr lang="fr-FR" dirty="0">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a:solidFill>
                <a:srgbClr val="00B050"/>
              </a:solidFill>
              <a:effectLst>
                <a:outerShdw blurRad="38100" dist="38100" dir="2700000" algn="tl">
                  <a:srgbClr val="C0C0C0"/>
                </a:outerShdw>
              </a:effectLst>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a:solidFill>
                <a:srgbClr val="00B050"/>
              </a:solidFill>
              <a:effectLst>
                <a:outerShdw blurRad="38100" dist="38100" dir="2700000" algn="tl">
                  <a:srgbClr val="C0C0C0"/>
                </a:outerShdw>
              </a:effectLst>
              <a:latin typeface="Calibri" pitchFamily="34" charset="0"/>
              <a:cs typeface="Calibri" pitchFamily="34" charset="0"/>
            </a:endParaRPr>
          </a:p>
          <a:p>
            <a:pPr marL="274320" indent="-274320" eaLnBrk="1" fontAlgn="auto" hangingPunct="1">
              <a:spcAft>
                <a:spcPts val="0"/>
              </a:spcAft>
              <a:buFont typeface="Arial" pitchFamily="34" charset="0"/>
              <a:buChar char="•"/>
              <a:defRPr/>
            </a:pPr>
            <a:endParaRPr lang="fr-FR" sz="2800" b="1" u="sng" dirty="0">
              <a:solidFill>
                <a:srgbClr val="00B050"/>
              </a:solidFill>
              <a:effectLst>
                <a:outerShdw blurRad="38100" dist="38100" dir="2700000" algn="tl">
                  <a:srgbClr val="C0C0C0"/>
                </a:outerShdw>
              </a:effectLst>
              <a:latin typeface="Calibri" pitchFamily="34" charset="0"/>
              <a:cs typeface="Calibri" pitchFamily="34" charset="0"/>
            </a:endParaRPr>
          </a:p>
        </p:txBody>
      </p:sp>
      <p:pic>
        <p:nvPicPr>
          <p:cNvPr id="4198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708743"/>
            <a:ext cx="4105275" cy="39338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229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1042988" y="333375"/>
            <a:ext cx="7793037" cy="985838"/>
          </a:xfrm>
        </p:spPr>
        <p:txBody>
          <a:bodyPr>
            <a:normAutofit/>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COMMENT ?</a:t>
            </a:r>
          </a:p>
        </p:txBody>
      </p:sp>
      <p:sp>
        <p:nvSpPr>
          <p:cNvPr id="245763" name="Rectangle 3"/>
          <p:cNvSpPr>
            <a:spLocks noGrp="1" noChangeArrowheads="1"/>
          </p:cNvSpPr>
          <p:nvPr>
            <p:ph type="body" idx="1"/>
          </p:nvPr>
        </p:nvSpPr>
        <p:spPr>
          <a:xfrm>
            <a:off x="395536" y="1484784"/>
            <a:ext cx="8062912" cy="4995862"/>
          </a:xfrm>
        </p:spPr>
        <p:txBody>
          <a:bodyPr>
            <a:normAutofit fontScale="92500" lnSpcReduction="10000"/>
          </a:bodyPr>
          <a:lstStyle/>
          <a:p>
            <a:pPr marL="274320" indent="-274320" algn="just" eaLnBrk="1" fontAlgn="auto" hangingPunct="1">
              <a:spcAft>
                <a:spcPts val="0"/>
              </a:spcAft>
              <a:buFont typeface="Arial" pitchFamily="34" charset="0"/>
              <a:buChar char="•"/>
              <a:defRPr/>
            </a:pPr>
            <a:r>
              <a:rPr lang="fr-FR" sz="2800" b="1" u="sng" dirty="0">
                <a:solidFill>
                  <a:srgbClr val="00B050"/>
                </a:solidFill>
                <a:effectLst>
                  <a:outerShdw blurRad="38100" dist="38100" dir="2700000" algn="tl">
                    <a:srgbClr val="C0C0C0"/>
                  </a:outerShdw>
                </a:effectLst>
                <a:latin typeface="Calibri" pitchFamily="34" charset="0"/>
                <a:cs typeface="Calibri" pitchFamily="34" charset="0"/>
              </a:rPr>
              <a:t>Les indicateurs</a:t>
            </a:r>
            <a:r>
              <a:rPr lang="fr-FR" sz="2800" b="1" dirty="0">
                <a:solidFill>
                  <a:srgbClr val="00B050"/>
                </a:solidFill>
                <a:effectLst>
                  <a:outerShdw blurRad="38100" dist="38100" dir="2700000" algn="tl">
                    <a:srgbClr val="C0C0C0"/>
                  </a:outerShdw>
                </a:effectLst>
                <a:latin typeface="Calibri" pitchFamily="34" charset="0"/>
                <a:cs typeface="Calibri" pitchFamily="34" charset="0"/>
              </a:rPr>
              <a:t> :</a:t>
            </a:r>
            <a:r>
              <a:rPr lang="fr-FR" sz="2800" b="1" dirty="0">
                <a:solidFill>
                  <a:srgbClr val="00B050"/>
                </a:solidFill>
                <a:latin typeface="Calibri" pitchFamily="34" charset="0"/>
                <a:cs typeface="Calibri" pitchFamily="34" charset="0"/>
              </a:rPr>
              <a:t> </a:t>
            </a:r>
            <a:r>
              <a:rPr lang="fr-FR" dirty="0">
                <a:latin typeface="Calibri" pitchFamily="34" charset="0"/>
                <a:cs typeface="Calibri" pitchFamily="34" charset="0"/>
              </a:rPr>
              <a:t>ce sont les instruments de mesure qui donnent de l’information, qui aident à mesurer un changement.</a:t>
            </a:r>
          </a:p>
          <a:p>
            <a:pPr marL="274320" indent="-274320" algn="just" eaLnBrk="1" fontAlgn="auto" hangingPunct="1">
              <a:spcAft>
                <a:spcPts val="0"/>
              </a:spcAft>
              <a:buFont typeface="Arial" pitchFamily="34" charset="0"/>
              <a:buChar char="•"/>
              <a:defRPr/>
            </a:pPr>
            <a:endParaRPr lang="fr-FR" dirty="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C’est une « unité de mesure » du critère</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Ils sont mesurables, concrets et constituent les données que l‘on va recueillir. Ils sont quantitatifs et qualitatifs.</a:t>
            </a:r>
          </a:p>
          <a:p>
            <a:pPr algn="just" eaLnBrk="1" fontAlgn="auto" hangingPunct="1">
              <a:spcAft>
                <a:spcPts val="0"/>
              </a:spcAft>
              <a:buFont typeface="Arial" panose="020B0604020202020204" pitchFamily="34" charset="0"/>
              <a:buChar char="•"/>
              <a:defRPr/>
            </a:pPr>
            <a:endParaRPr lang="fr-FR" dirty="0">
              <a:latin typeface="Calibri" pitchFamily="34" charset="0"/>
              <a:cs typeface="Calibri" pitchFamily="34" charset="0"/>
            </a:endParaRP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Quels sont les résultats attendus en termes de changement de comportements?</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Les représentations ont-elles évolué conformément à ce qui était attendu ?</a:t>
            </a:r>
          </a:p>
          <a:p>
            <a:pPr algn="just" eaLnBrk="1" fontAlgn="auto" hangingPunct="1">
              <a:spcAft>
                <a:spcPts val="0"/>
              </a:spcAft>
              <a:buFont typeface="Arial" panose="020B0604020202020204" pitchFamily="34" charset="0"/>
              <a:buChar char="•"/>
              <a:defRPr/>
            </a:pPr>
            <a:r>
              <a:rPr lang="fr-FR" dirty="0">
                <a:latin typeface="Calibri" pitchFamily="34" charset="0"/>
                <a:cs typeface="Calibri" pitchFamily="34" charset="0"/>
              </a:rPr>
              <a:t>Quelles sont les modifications sur l’environnement proche au regard de ce qui était attendu ?</a:t>
            </a:r>
          </a:p>
          <a:p>
            <a:pPr eaLnBrk="1" fontAlgn="auto" hangingPunct="1">
              <a:spcAft>
                <a:spcPts val="0"/>
              </a:spcAft>
              <a:buFont typeface="Arial" panose="020B0604020202020204" pitchFamily="34" charset="0"/>
              <a:buChar char="•"/>
              <a:defRPr/>
            </a:pPr>
            <a:endParaRPr lang="fr-FR" dirty="0">
              <a:latin typeface="Calibri" pitchFamily="34" charset="0"/>
              <a:cs typeface="Calibri" pitchFamily="34" charset="0"/>
            </a:endParaRPr>
          </a:p>
        </p:txBody>
      </p:sp>
      <p:pic>
        <p:nvPicPr>
          <p:cNvPr id="4198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599305"/>
            <a:ext cx="4105275" cy="391318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79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EN RESUME…</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 name="Image 4">
            <a:extLst>
              <a:ext uri="{FF2B5EF4-FFF2-40B4-BE49-F238E27FC236}">
                <a16:creationId xmlns:a16="http://schemas.microsoft.com/office/drawing/2014/main" id="{4258EA57-053B-44A8-88BF-EBA0E50C9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567" y="1196752"/>
            <a:ext cx="6991574" cy="5013036"/>
          </a:xfrm>
          <a:prstGeom prst="rect">
            <a:avLst/>
          </a:prstGeom>
        </p:spPr>
      </p:pic>
    </p:spTree>
    <p:custDataLst>
      <p:tags r:id="rId1"/>
    </p:custDataLst>
    <p:extLst>
      <p:ext uri="{BB962C8B-B14F-4D97-AF65-F5344CB8AC3E}">
        <p14:creationId xmlns:p14="http://schemas.microsoft.com/office/powerpoint/2010/main" val="174827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55650" y="17463"/>
            <a:ext cx="7793038" cy="911225"/>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Les Déterminants de la Santé</a:t>
            </a:r>
          </a:p>
        </p:txBody>
      </p:sp>
      <p:sp>
        <p:nvSpPr>
          <p:cNvPr id="62466" name="Rectangle 3"/>
          <p:cNvSpPr>
            <a:spLocks noGrp="1" noChangeArrowheads="1"/>
          </p:cNvSpPr>
          <p:nvPr>
            <p:ph type="body" idx="4294967295"/>
          </p:nvPr>
        </p:nvSpPr>
        <p:spPr>
          <a:xfrm>
            <a:off x="179388" y="1412875"/>
            <a:ext cx="8712200" cy="4537075"/>
          </a:xfrm>
        </p:spPr>
        <p:txBody>
          <a:bodyPr/>
          <a:lstStyle/>
          <a:p>
            <a:pPr eaLnBrk="1" hangingPunct="1">
              <a:buFont typeface="Wingdings" pitchFamily="2" charset="2"/>
              <a:buNone/>
            </a:pPr>
            <a:endParaRPr lang="fr-FR" i="1" dirty="0"/>
          </a:p>
          <a:p>
            <a:pPr algn="ctr">
              <a:spcBef>
                <a:spcPct val="50000"/>
              </a:spcBef>
              <a:buSzPct val="100000"/>
            </a:pPr>
            <a:r>
              <a:rPr lang="fr-FR" dirty="0"/>
              <a:t> </a:t>
            </a:r>
            <a:r>
              <a:rPr lang="fr-FR" b="1" dirty="0">
                <a:latin typeface="Calibri" pitchFamily="34" charset="0"/>
              </a:rPr>
              <a:t>On peut répartir les déterminants de santé d’un individu en        4 grands groupes :</a:t>
            </a:r>
            <a:r>
              <a:rPr lang="fr-FR" dirty="0">
                <a:latin typeface="Calibri" pitchFamily="34" charset="0"/>
              </a:rPr>
              <a:t> </a:t>
            </a:r>
          </a:p>
          <a:p>
            <a:pPr marL="742950" lvl="1" indent="-285750">
              <a:buFont typeface="Wingdings 2" pitchFamily="18" charset="2"/>
              <a:buNone/>
            </a:pPr>
            <a:endParaRPr lang="fr-FR" dirty="0">
              <a:latin typeface="Calibri" pitchFamily="34" charset="0"/>
            </a:endParaRPr>
          </a:p>
          <a:p>
            <a:pPr>
              <a:buFont typeface="Wingdings" pitchFamily="2" charset="2"/>
              <a:buNone/>
            </a:pPr>
            <a:endParaRPr lang="fr-FR" dirty="0">
              <a:latin typeface="Calibri" pitchFamily="34" charset="0"/>
            </a:endParaRPr>
          </a:p>
          <a:p>
            <a:pPr>
              <a:buFont typeface="Wingdings" pitchFamily="2" charset="2"/>
              <a:buNone/>
            </a:pPr>
            <a:endParaRPr lang="fr-FR" dirty="0">
              <a:latin typeface="Calibri" pitchFamily="34" charset="0"/>
            </a:endParaRPr>
          </a:p>
          <a:p>
            <a:pPr>
              <a:buFont typeface="Wingdings" pitchFamily="2" charset="2"/>
              <a:buNone/>
            </a:pPr>
            <a:endParaRPr lang="fr-FR" dirty="0">
              <a:latin typeface="Calibri" pitchFamily="34" charset="0"/>
            </a:endParaRPr>
          </a:p>
          <a:p>
            <a:pPr>
              <a:buFont typeface="Wingdings" pitchFamily="2" charset="2"/>
              <a:buNone/>
            </a:pPr>
            <a:endParaRPr lang="fr-FR" dirty="0">
              <a:latin typeface="Calibri" pitchFamily="34" charset="0"/>
            </a:endParaRPr>
          </a:p>
          <a:p>
            <a:pPr>
              <a:buFont typeface="Wingdings" pitchFamily="2" charset="2"/>
              <a:buNone/>
            </a:pPr>
            <a:endParaRPr lang="fr-FR" dirty="0">
              <a:latin typeface="Calibri" pitchFamily="34" charset="0"/>
            </a:endParaRPr>
          </a:p>
          <a:p>
            <a:pPr>
              <a:spcBef>
                <a:spcPct val="50000"/>
              </a:spcBef>
              <a:buSzPct val="100000"/>
              <a:buFont typeface="Wingdings" pitchFamily="2" charset="2"/>
              <a:buNone/>
            </a:pPr>
            <a:endParaRPr lang="fr-FR" dirty="0">
              <a:latin typeface="Calibri" pitchFamily="34" charset="0"/>
            </a:endParaRPr>
          </a:p>
          <a:p>
            <a:pPr>
              <a:spcBef>
                <a:spcPct val="50000"/>
              </a:spcBef>
              <a:buSzPct val="100000"/>
            </a:pPr>
            <a:endParaRPr lang="fr-FR" dirty="0">
              <a:latin typeface="Calibri" pitchFamily="34" charset="0"/>
            </a:endParaRPr>
          </a:p>
        </p:txBody>
      </p:sp>
      <p:pic>
        <p:nvPicPr>
          <p:cNvPr id="6246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787890" y="2780928"/>
            <a:ext cx="5736438" cy="3981259"/>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p:txBody>
          <a:bodyPr/>
          <a:lstStyle/>
          <a:p>
            <a:pPr>
              <a:defRPr/>
            </a:pPr>
            <a:fld id="{3C037D74-6CB4-495A-A80D-50A605D92923}" type="slidenum">
              <a:rPr lang="fr-FR" smtClean="0"/>
              <a:pPr>
                <a:defRPr/>
              </a:pPr>
              <a:t>2</a:t>
            </a:fld>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466">
                                            <p:txEl>
                                              <p:pRg st="1" end="1"/>
                                            </p:txEl>
                                          </p:spTgt>
                                        </p:tgtEl>
                                        <p:attrNameLst>
                                          <p:attrName>style.visibility</p:attrName>
                                        </p:attrNameLst>
                                      </p:cBhvr>
                                      <p:to>
                                        <p:strVal val="visible"/>
                                      </p:to>
                                    </p:set>
                                    <p:animEffect transition="in" filter="checkerboard(across)">
                                      <p:cBhvr>
                                        <p:cTn id="7" dur="500"/>
                                        <p:tgtEl>
                                          <p:spTgt spid="62466">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OUTILS D’EVALUATION</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graphicFrame>
        <p:nvGraphicFramePr>
          <p:cNvPr id="7" name="Espace réservé du contenu 3">
            <a:extLst>
              <a:ext uri="{FF2B5EF4-FFF2-40B4-BE49-F238E27FC236}">
                <a16:creationId xmlns:a16="http://schemas.microsoft.com/office/drawing/2014/main" id="{690C2926-80B4-4FCF-B13E-AC9B2AD7779E}"/>
              </a:ext>
            </a:extLst>
          </p:cNvPr>
          <p:cNvGraphicFramePr>
            <a:graphicFrameLocks/>
          </p:cNvGraphicFramePr>
          <p:nvPr/>
        </p:nvGraphicFramePr>
        <p:xfrm>
          <a:off x="395536" y="1196752"/>
          <a:ext cx="8179363" cy="4479717"/>
        </p:xfrm>
        <a:graphic>
          <a:graphicData uri="http://schemas.openxmlformats.org/drawingml/2006/table">
            <a:tbl>
              <a:tblPr firstRow="1" bandRow="1"/>
              <a:tblGrid>
                <a:gridCol w="1849318">
                  <a:extLst>
                    <a:ext uri="{9D8B030D-6E8A-4147-A177-3AD203B41FA5}">
                      <a16:colId xmlns:a16="http://schemas.microsoft.com/office/drawing/2014/main" val="20000"/>
                    </a:ext>
                  </a:extLst>
                </a:gridCol>
                <a:gridCol w="2183336">
                  <a:extLst>
                    <a:ext uri="{9D8B030D-6E8A-4147-A177-3AD203B41FA5}">
                      <a16:colId xmlns:a16="http://schemas.microsoft.com/office/drawing/2014/main" val="20001"/>
                    </a:ext>
                  </a:extLst>
                </a:gridCol>
                <a:gridCol w="4146709">
                  <a:extLst>
                    <a:ext uri="{9D8B030D-6E8A-4147-A177-3AD203B41FA5}">
                      <a16:colId xmlns:a16="http://schemas.microsoft.com/office/drawing/2014/main" val="20002"/>
                    </a:ext>
                  </a:extLst>
                </a:gridCol>
              </a:tblGrid>
              <a:tr h="323123">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a:t>Méthodes</a:t>
                      </a:r>
                      <a:endParaRPr lang="fr-FR" sz="140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dirty="0"/>
                        <a:t>Outils</a:t>
                      </a:r>
                      <a:endParaRPr lang="fr-FR" sz="1400" dirty="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Gill Sans MT"/>
                        </a:defRPr>
                      </a:lvl1pPr>
                      <a:lvl2pPr marL="457200" algn="l" rtl="0" eaLnBrk="1" latinLnBrk="0" hangingPunct="1">
                        <a:defRPr kumimoji="0" b="1" kern="1200">
                          <a:solidFill>
                            <a:schemeClr val="lt1"/>
                          </a:solidFill>
                          <a:latin typeface="Gill Sans MT"/>
                        </a:defRPr>
                      </a:lvl2pPr>
                      <a:lvl3pPr marL="914400" algn="l" rtl="0" eaLnBrk="1" latinLnBrk="0" hangingPunct="1">
                        <a:defRPr kumimoji="0" b="1" kern="1200">
                          <a:solidFill>
                            <a:schemeClr val="lt1"/>
                          </a:solidFill>
                          <a:latin typeface="Gill Sans MT"/>
                        </a:defRPr>
                      </a:lvl3pPr>
                      <a:lvl4pPr marL="1371600" algn="l" rtl="0" eaLnBrk="1" latinLnBrk="0" hangingPunct="1">
                        <a:defRPr kumimoji="0" b="1" kern="1200">
                          <a:solidFill>
                            <a:schemeClr val="lt1"/>
                          </a:solidFill>
                          <a:latin typeface="Gill Sans MT"/>
                        </a:defRPr>
                      </a:lvl4pPr>
                      <a:lvl5pPr marL="1828800" algn="l" rtl="0" eaLnBrk="1" latinLnBrk="0" hangingPunct="1">
                        <a:defRPr kumimoji="0" b="1" kern="1200">
                          <a:solidFill>
                            <a:schemeClr val="lt1"/>
                          </a:solidFill>
                          <a:latin typeface="Gill Sans MT"/>
                        </a:defRPr>
                      </a:lvl5pPr>
                      <a:lvl6pPr marL="2286000" algn="l" rtl="0" eaLnBrk="1" latinLnBrk="0" hangingPunct="1">
                        <a:defRPr kumimoji="0" b="1" kern="1200">
                          <a:solidFill>
                            <a:schemeClr val="lt1"/>
                          </a:solidFill>
                          <a:latin typeface="Gill Sans MT"/>
                        </a:defRPr>
                      </a:lvl6pPr>
                      <a:lvl7pPr marL="2743200" algn="l" rtl="0" eaLnBrk="1" latinLnBrk="0" hangingPunct="1">
                        <a:defRPr kumimoji="0" b="1" kern="1200">
                          <a:solidFill>
                            <a:schemeClr val="lt1"/>
                          </a:solidFill>
                          <a:latin typeface="Gill Sans MT"/>
                        </a:defRPr>
                      </a:lvl7pPr>
                      <a:lvl8pPr marL="3200400" algn="l" rtl="0" eaLnBrk="1" latinLnBrk="0" hangingPunct="1">
                        <a:defRPr kumimoji="0" b="1" kern="1200">
                          <a:solidFill>
                            <a:schemeClr val="lt1"/>
                          </a:solidFill>
                          <a:latin typeface="Gill Sans MT"/>
                        </a:defRPr>
                      </a:lvl8pPr>
                      <a:lvl9pPr marL="3657600" algn="l" rtl="0" eaLnBrk="1" latinLnBrk="0" hangingPunct="1">
                        <a:defRPr kumimoji="0" b="1" kern="1200">
                          <a:solidFill>
                            <a:schemeClr val="lt1"/>
                          </a:solidFill>
                          <a:latin typeface="Gill Sans MT"/>
                        </a:defRPr>
                      </a:lvl9pPr>
                    </a:lstStyle>
                    <a:p>
                      <a:pPr algn="ctr"/>
                      <a:r>
                        <a:rPr lang="fr-FR" sz="1400"/>
                        <a:t>Commentaires</a:t>
                      </a:r>
                      <a:endParaRPr lang="fr-FR" sz="1400">
                        <a:latin typeface="Calibri" panose="020F0502020204030204" pitchFamily="34" charset="0"/>
                        <a:cs typeface="Calibri" panose="020F0502020204030204" pitchFamily="34" charset="0"/>
                      </a:endParaRPr>
                    </a:p>
                  </a:txBody>
                  <a:tcPr marL="91435" marR="91435"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extLst>
                  <a:ext uri="{0D108BD9-81ED-4DB2-BD59-A6C34878D82A}">
                    <a16:rowId xmlns:a16="http://schemas.microsoft.com/office/drawing/2014/main" val="10000"/>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Observation</a:t>
                      </a: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Grille d’observation</a:t>
                      </a: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Elle permet d’observer directement</a:t>
                      </a:r>
                      <a:r>
                        <a:rPr lang="fr-FR" sz="1400" baseline="0" dirty="0">
                          <a:latin typeface="Calibri" panose="020F0502020204030204" pitchFamily="34" charset="0"/>
                          <a:cs typeface="Calibri" panose="020F0502020204030204" pitchFamily="34" charset="0"/>
                        </a:rPr>
                        <a:t> les attitudes, les comportements, la communication non verbale, etc…</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1"/>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Entretien individuel</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Guide d’entretien </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Méthode adéquate pour recueillir les données qualitatives</a:t>
                      </a:r>
                    </a:p>
                    <a:p>
                      <a:pPr algn="ctr"/>
                      <a:r>
                        <a:rPr lang="fr-FR" sz="1400" dirty="0">
                          <a:latin typeface="Calibri" panose="020F0502020204030204" pitchFamily="34" charset="0"/>
                          <a:cs typeface="Calibri" panose="020F0502020204030204" pitchFamily="34" charset="0"/>
                        </a:rPr>
                        <a:t>Nécessite du temps pour réaliser l’exploitation</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2"/>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Entretien de groupe</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latin typeface="Calibri" panose="020F0502020204030204" pitchFamily="34" charset="0"/>
                          <a:cs typeface="Calibri" panose="020F0502020204030204" pitchFamily="34" charset="0"/>
                        </a:rPr>
                        <a:t>Guide d’entretien </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Les interactions entre participants peuvent enrichir la discussion  en veillant à la spontanéité et la participation de tous.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3"/>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Enquête</a:t>
                      </a:r>
                      <a:r>
                        <a:rPr lang="fr-FR" sz="1400" baseline="0">
                          <a:latin typeface="Calibri" panose="020F0502020204030204" pitchFamily="34" charset="0"/>
                          <a:cs typeface="Calibri" panose="020F0502020204030204" pitchFamily="34" charset="0"/>
                        </a:rPr>
                        <a:t> par questionnaire</a:t>
                      </a:r>
                      <a:endParaRPr lang="fr-FR" sz="140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Questionnaire</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buFontTx/>
                        <a:buNone/>
                      </a:pPr>
                      <a:r>
                        <a:rPr lang="fr-FR" sz="1400" dirty="0">
                          <a:latin typeface="Calibri" panose="020F0502020204030204" pitchFamily="34" charset="0"/>
                          <a:cs typeface="Calibri" panose="020F0502020204030204" pitchFamily="34" charset="0"/>
                        </a:rPr>
                        <a:t>Outil à tester avant</a:t>
                      </a:r>
                    </a:p>
                    <a:p>
                      <a:pPr algn="ctr">
                        <a:buFontTx/>
                        <a:buNone/>
                      </a:pPr>
                      <a:r>
                        <a:rPr lang="fr-FR" sz="1400" dirty="0">
                          <a:latin typeface="Calibri" panose="020F0502020204030204" pitchFamily="34" charset="0"/>
                          <a:cs typeface="Calibri" panose="020F0502020204030204" pitchFamily="34" charset="0"/>
                        </a:rPr>
                        <a:t>Temps d’exploitation lourd</a:t>
                      </a:r>
                    </a:p>
                    <a:p>
                      <a:pPr algn="ctr">
                        <a:buFontTx/>
                        <a:buNone/>
                      </a:pPr>
                      <a:r>
                        <a:rPr lang="fr-FR" sz="1400" baseline="0" dirty="0">
                          <a:latin typeface="Calibri" panose="020F0502020204030204" pitchFamily="34" charset="0"/>
                          <a:cs typeface="Calibri" panose="020F0502020204030204" pitchFamily="34" charset="0"/>
                        </a:rPr>
                        <a:t>Questions fermées ou échelle d’attitude</a:t>
                      </a: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4"/>
                  </a:ext>
                </a:extLst>
              </a:tr>
              <a:tr h="549305">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Réunions d’équipes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Ordre du jour</a:t>
                      </a:r>
                    </a:p>
                    <a:p>
                      <a:pPr algn="ctr"/>
                      <a:r>
                        <a:rPr lang="fr-FR" sz="1400">
                          <a:latin typeface="Calibri" panose="020F0502020204030204" pitchFamily="34" charset="0"/>
                          <a:cs typeface="Calibri" panose="020F0502020204030204" pitchFamily="34" charset="0"/>
                        </a:rPr>
                        <a:t>Compte-rendu</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dirty="0">
                          <a:latin typeface="Calibri" panose="020F0502020204030204" pitchFamily="34" charset="0"/>
                          <a:cs typeface="Calibri" panose="020F0502020204030204" pitchFamily="34" charset="0"/>
                        </a:rPr>
                        <a:t>Le CR doit être validé par les participants de la réunion pour exploitation dans une évaluation</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5"/>
                  </a:ext>
                </a:extLst>
              </a:tr>
              <a:tr h="775486">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Etude de documents</a:t>
                      </a: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r>
                        <a:rPr lang="fr-FR" sz="1400">
                          <a:latin typeface="Calibri" panose="020F0502020204030204" pitchFamily="34" charset="0"/>
                          <a:cs typeface="Calibri" panose="020F0502020204030204" pitchFamily="34" charset="0"/>
                        </a:rPr>
                        <a:t>Fiches</a:t>
                      </a:r>
                    </a:p>
                    <a:p>
                      <a:pPr algn="ctr"/>
                      <a:r>
                        <a:rPr lang="fr-FR" sz="1400">
                          <a:latin typeface="Calibri" panose="020F0502020204030204" pitchFamily="34" charset="0"/>
                          <a:cs typeface="Calibri" panose="020F0502020204030204" pitchFamily="34" charset="0"/>
                        </a:rPr>
                        <a:t>Dossiers</a:t>
                      </a:r>
                    </a:p>
                    <a:p>
                      <a:pPr algn="ctr"/>
                      <a:r>
                        <a:rPr lang="fr-FR" sz="1400">
                          <a:latin typeface="Calibri" panose="020F0502020204030204" pitchFamily="34" charset="0"/>
                          <a:cs typeface="Calibri" panose="020F0502020204030204" pitchFamily="34" charset="0"/>
                        </a:rPr>
                        <a:t>Tableau</a:t>
                      </a:r>
                      <a:r>
                        <a:rPr lang="fr-FR" sz="1400" baseline="0">
                          <a:latin typeface="Calibri" panose="020F0502020204030204" pitchFamily="34" charset="0"/>
                          <a:cs typeface="Calibri" panose="020F0502020204030204" pitchFamily="34" charset="0"/>
                        </a:rPr>
                        <a:t> de bord</a:t>
                      </a:r>
                      <a:endParaRPr lang="fr-FR" sz="140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rtl="0" eaLnBrk="1" latinLnBrk="0" hangingPunct="1">
                        <a:defRPr kumimoji="0" kern="1200">
                          <a:solidFill>
                            <a:schemeClr val="dk1"/>
                          </a:solidFill>
                          <a:latin typeface="Gill Sans MT"/>
                        </a:defRPr>
                      </a:lvl1pPr>
                      <a:lvl2pPr marL="457200" algn="l" rtl="0" eaLnBrk="1" latinLnBrk="0" hangingPunct="1">
                        <a:defRPr kumimoji="0" kern="1200">
                          <a:solidFill>
                            <a:schemeClr val="dk1"/>
                          </a:solidFill>
                          <a:latin typeface="Gill Sans MT"/>
                        </a:defRPr>
                      </a:lvl2pPr>
                      <a:lvl3pPr marL="914400" algn="l" rtl="0" eaLnBrk="1" latinLnBrk="0" hangingPunct="1">
                        <a:defRPr kumimoji="0" kern="1200">
                          <a:solidFill>
                            <a:schemeClr val="dk1"/>
                          </a:solidFill>
                          <a:latin typeface="Gill Sans MT"/>
                        </a:defRPr>
                      </a:lvl3pPr>
                      <a:lvl4pPr marL="1371600" algn="l" rtl="0" eaLnBrk="1" latinLnBrk="0" hangingPunct="1">
                        <a:defRPr kumimoji="0" kern="1200">
                          <a:solidFill>
                            <a:schemeClr val="dk1"/>
                          </a:solidFill>
                          <a:latin typeface="Gill Sans MT"/>
                        </a:defRPr>
                      </a:lvl4pPr>
                      <a:lvl5pPr marL="1828800" algn="l" rtl="0" eaLnBrk="1" latinLnBrk="0" hangingPunct="1">
                        <a:defRPr kumimoji="0" kern="1200">
                          <a:solidFill>
                            <a:schemeClr val="dk1"/>
                          </a:solidFill>
                          <a:latin typeface="Gill Sans MT"/>
                        </a:defRPr>
                      </a:lvl5pPr>
                      <a:lvl6pPr marL="2286000" algn="l" rtl="0" eaLnBrk="1" latinLnBrk="0" hangingPunct="1">
                        <a:defRPr kumimoji="0" kern="1200">
                          <a:solidFill>
                            <a:schemeClr val="dk1"/>
                          </a:solidFill>
                          <a:latin typeface="Gill Sans MT"/>
                        </a:defRPr>
                      </a:lvl6pPr>
                      <a:lvl7pPr marL="2743200" algn="l" rtl="0" eaLnBrk="1" latinLnBrk="0" hangingPunct="1">
                        <a:defRPr kumimoji="0" kern="1200">
                          <a:solidFill>
                            <a:schemeClr val="dk1"/>
                          </a:solidFill>
                          <a:latin typeface="Gill Sans MT"/>
                        </a:defRPr>
                      </a:lvl7pPr>
                      <a:lvl8pPr marL="3200400" algn="l" rtl="0" eaLnBrk="1" latinLnBrk="0" hangingPunct="1">
                        <a:defRPr kumimoji="0" kern="1200">
                          <a:solidFill>
                            <a:schemeClr val="dk1"/>
                          </a:solidFill>
                          <a:latin typeface="Gill Sans MT"/>
                        </a:defRPr>
                      </a:lvl8pPr>
                      <a:lvl9pPr marL="3657600" algn="l" rtl="0" eaLnBrk="1" latinLnBrk="0" hangingPunct="1">
                        <a:defRPr kumimoji="0" kern="1200">
                          <a:solidFill>
                            <a:schemeClr val="dk1"/>
                          </a:solidFill>
                          <a:latin typeface="Gill Sans MT"/>
                        </a:defRPr>
                      </a:lvl9pPr>
                    </a:lstStyle>
                    <a:p>
                      <a:pPr algn="ctr"/>
                      <a:endParaRPr lang="fr-FR" sz="1400" dirty="0">
                        <a:latin typeface="Calibri" panose="020F0502020204030204" pitchFamily="34" charset="0"/>
                        <a:cs typeface="Calibri" panose="020F0502020204030204" pitchFamily="34" charset="0"/>
                      </a:endParaRPr>
                    </a:p>
                  </a:txBody>
                  <a:tcPr marL="91435" marR="91435" marT="45723" marB="457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36210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15875"/>
            <a:ext cx="7793037" cy="1055688"/>
          </a:xfrm>
        </p:spPr>
        <p:txBody>
          <a:bodyPr/>
          <a:lstStyle/>
          <a:p>
            <a:pPr algn="ctr" eaLnBrk="1" fontAlgn="auto" hangingPunct="1">
              <a:spcAft>
                <a:spcPts val="0"/>
              </a:spcAft>
              <a:defRPr/>
            </a:pPr>
            <a:r>
              <a:rPr lang="fr-FR" sz="3200" b="1" dirty="0">
                <a:solidFill>
                  <a:schemeClr val="tx2">
                    <a:lumMod val="75000"/>
                    <a:lumOff val="25000"/>
                  </a:schemeClr>
                </a:solidFill>
                <a:latin typeface="Calibri" pitchFamily="34" charset="0"/>
                <a:cs typeface="Calibri" pitchFamily="34" charset="0"/>
              </a:rPr>
              <a:t>ILLUSTRATIONS…</a:t>
            </a: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501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1025908"/>
            <a:ext cx="4608512" cy="578746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2517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755650" y="260350"/>
            <a:ext cx="7793038" cy="984250"/>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cs typeface="Calibri" pitchFamily="34" charset="0"/>
              </a:rPr>
              <a:t>LE RAPPORT D’ÉVALUATION</a:t>
            </a:r>
          </a:p>
        </p:txBody>
      </p:sp>
      <p:sp>
        <p:nvSpPr>
          <p:cNvPr id="250883" name="Rectangle 3"/>
          <p:cNvSpPr>
            <a:spLocks noGrp="1" noChangeArrowheads="1"/>
          </p:cNvSpPr>
          <p:nvPr>
            <p:ph type="body" idx="4294967295"/>
          </p:nvPr>
        </p:nvSpPr>
        <p:spPr>
          <a:xfrm>
            <a:off x="323850" y="1735138"/>
            <a:ext cx="8278813" cy="5140325"/>
          </a:xfrm>
        </p:spPr>
        <p:txBody>
          <a:bodyPr>
            <a:normAutofit/>
          </a:bodyPr>
          <a:lstStyle/>
          <a:p>
            <a:pPr marL="274320" indent="-274320" eaLnBrk="1" fontAlgn="auto" hangingPunct="1">
              <a:spcAft>
                <a:spcPts val="0"/>
              </a:spcAft>
              <a:buFont typeface="Wingdings"/>
              <a:buChar char=""/>
              <a:defRPr/>
            </a:pPr>
            <a:r>
              <a:rPr lang="fr-FR" sz="2800" b="1" dirty="0">
                <a:latin typeface="Calibri" pitchFamily="34" charset="0"/>
                <a:cs typeface="Calibri" pitchFamily="34" charset="0"/>
              </a:rPr>
              <a:t>La réalisation de l’évaluation comporte trois temps :</a:t>
            </a:r>
          </a:p>
          <a:p>
            <a:pPr marL="457200" lvl="1" indent="0" eaLnBrk="1" fontAlgn="auto" hangingPunct="1">
              <a:spcAft>
                <a:spcPts val="0"/>
              </a:spcAft>
              <a:buFont typeface="Wingdings" pitchFamily="2" charset="2"/>
              <a:buNone/>
              <a:defRPr/>
            </a:pPr>
            <a:r>
              <a:rPr lang="fr-FR" sz="2400" b="1" dirty="0">
                <a:latin typeface="Calibri" pitchFamily="34" charset="0"/>
                <a:cs typeface="Calibri" pitchFamily="34" charset="0"/>
              </a:rPr>
              <a:t>- Collecter les informations</a:t>
            </a:r>
          </a:p>
          <a:p>
            <a:pPr marL="457200" lvl="1" indent="0" eaLnBrk="1" fontAlgn="auto" hangingPunct="1">
              <a:spcAft>
                <a:spcPts val="0"/>
              </a:spcAft>
              <a:buFont typeface="Wingdings" pitchFamily="2" charset="2"/>
              <a:buNone/>
              <a:defRPr/>
            </a:pPr>
            <a:r>
              <a:rPr lang="fr-FR" sz="2400" b="1" dirty="0">
                <a:latin typeface="Calibri" pitchFamily="34" charset="0"/>
                <a:cs typeface="Calibri" pitchFamily="34" charset="0"/>
              </a:rPr>
              <a:t>- Les analyser</a:t>
            </a:r>
          </a:p>
          <a:p>
            <a:pPr marL="457200" lvl="1" indent="0" eaLnBrk="1" fontAlgn="auto" hangingPunct="1">
              <a:spcAft>
                <a:spcPts val="0"/>
              </a:spcAft>
              <a:buFont typeface="Wingdings" pitchFamily="2" charset="2"/>
              <a:buNone/>
              <a:defRPr/>
            </a:pPr>
            <a:r>
              <a:rPr lang="fr-FR" sz="2400" b="1" dirty="0">
                <a:latin typeface="Calibri" pitchFamily="34" charset="0"/>
                <a:cs typeface="Calibri" pitchFamily="34" charset="0"/>
              </a:rPr>
              <a:t>- En tirer des conclusions et les recommandations</a:t>
            </a:r>
          </a:p>
          <a:p>
            <a:pPr marL="640080" lvl="1" indent="-274320" eaLnBrk="1" fontAlgn="auto" hangingPunct="1">
              <a:spcAft>
                <a:spcPts val="0"/>
              </a:spcAft>
              <a:buFont typeface="Wingdings" pitchFamily="2" charset="2"/>
              <a:buNone/>
              <a:defRPr/>
            </a:pPr>
            <a:endParaRPr lang="fr-FR" sz="2400" dirty="0">
              <a:latin typeface="Calibri" pitchFamily="34" charset="0"/>
              <a:cs typeface="Calibri" pitchFamily="34" charset="0"/>
            </a:endParaRPr>
          </a:p>
          <a:p>
            <a:pPr marL="442913" lvl="1" indent="14288" eaLnBrk="1" fontAlgn="auto" hangingPunct="1">
              <a:spcAft>
                <a:spcPts val="0"/>
              </a:spcAft>
              <a:buFont typeface="Wingdings" pitchFamily="2" charset="2"/>
              <a:buNone/>
              <a:defRPr/>
            </a:pPr>
            <a:r>
              <a:rPr lang="fr-FR" sz="2400" dirty="0">
                <a:latin typeface="Calibri" pitchFamily="34" charset="0"/>
                <a:cs typeface="Calibri" pitchFamily="34" charset="0"/>
              </a:rPr>
              <a:t>Ces trois temps se retrouvent dans le rapport d’évaluation qui décrit et analyse le processus d’évaluation, les données recueillies et les résultats obtenus, avant de présenter les conclusions et les recommandations.</a:t>
            </a:r>
          </a:p>
          <a:p>
            <a:pPr marL="274320" indent="-274320" eaLnBrk="1" fontAlgn="auto" hangingPunct="1">
              <a:spcAft>
                <a:spcPts val="0"/>
              </a:spcAft>
              <a:buFont typeface="Wingdings" pitchFamily="2" charset="2"/>
              <a:buNone/>
              <a:defRPr/>
            </a:pPr>
            <a:endParaRPr lang="fr-FR" sz="2800" dirty="0"/>
          </a:p>
        </p:txBody>
      </p:sp>
      <p:pic>
        <p:nvPicPr>
          <p:cNvPr id="5222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custDataLst>
              <p:tags r:id="rId2"/>
            </p:custDataLst>
          </p:nvPr>
        </p:nvSpPr>
        <p:spPr>
          <a:xfrm>
            <a:off x="900113" y="476250"/>
            <a:ext cx="7793037" cy="1125538"/>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cs typeface="Calibri" pitchFamily="34" charset="0"/>
              </a:rPr>
              <a:t>VALORISATION DE L’ÉVALUATION</a:t>
            </a:r>
            <a:br>
              <a:rPr lang="fr-FR" sz="3200" b="1" u="sng" dirty="0">
                <a:solidFill>
                  <a:schemeClr val="tx2">
                    <a:lumMod val="75000"/>
                    <a:lumOff val="25000"/>
                  </a:schemeClr>
                </a:solidFill>
              </a:rPr>
            </a:br>
            <a:endParaRPr lang="fr-FR" sz="3200" b="1" u="sng" dirty="0">
              <a:solidFill>
                <a:schemeClr val="tx2">
                  <a:lumMod val="75000"/>
                  <a:lumOff val="25000"/>
                </a:schemeClr>
              </a:solidFill>
            </a:endParaRPr>
          </a:p>
        </p:txBody>
      </p:sp>
      <p:sp>
        <p:nvSpPr>
          <p:cNvPr id="56322" name="Rectangle 3"/>
          <p:cNvSpPr>
            <a:spLocks noGrp="1" noChangeArrowheads="1"/>
          </p:cNvSpPr>
          <p:nvPr>
            <p:ph type="body" idx="4294967295"/>
          </p:nvPr>
        </p:nvSpPr>
        <p:spPr>
          <a:xfrm>
            <a:off x="539750" y="1700213"/>
            <a:ext cx="8054975" cy="4679950"/>
          </a:xfrm>
        </p:spPr>
        <p:txBody>
          <a:bodyPr/>
          <a:lstStyle/>
          <a:p>
            <a:pPr eaLnBrk="1" hangingPunct="1"/>
            <a:r>
              <a:rPr lang="fr-FR" sz="2800">
                <a:latin typeface="Calibri" pitchFamily="34" charset="0"/>
              </a:rPr>
              <a:t>Elle vise à ce que l’évaluation soit utilisée, que les résultats et les recommandations soient connus, reconnus et pris en considération par les acteurs et les décideurs</a:t>
            </a:r>
          </a:p>
          <a:p>
            <a:pPr eaLnBrk="1" hangingPunct="1"/>
            <a:r>
              <a:rPr lang="fr-FR" sz="2800">
                <a:latin typeface="Calibri" pitchFamily="34" charset="0"/>
              </a:rPr>
              <a:t>Elle passe par la rédaction d’un rapport , la diffusion de celui-ci et la disponibilité des résultats aux publics</a:t>
            </a:r>
          </a:p>
          <a:p>
            <a:pPr eaLnBrk="1" hangingPunct="1"/>
            <a:r>
              <a:rPr lang="fr-FR" sz="2800">
                <a:latin typeface="Calibri" pitchFamily="34" charset="0"/>
              </a:rPr>
              <a:t>Elle permet une meilleure prise en compte des recommandations comme étant forces de propositions.</a:t>
            </a:r>
          </a:p>
        </p:txBody>
      </p:sp>
      <p:pic>
        <p:nvPicPr>
          <p:cNvPr id="56323"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16013" y="381000"/>
            <a:ext cx="7793037" cy="1125538"/>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cs typeface="Calibri" pitchFamily="34" charset="0"/>
              </a:rPr>
              <a:t>UN OUTIL D’AIDE A LA DEMARCHE PROJET </a:t>
            </a:r>
            <a:br>
              <a:rPr lang="fr-FR" sz="3200" b="1" u="sng" dirty="0">
                <a:solidFill>
                  <a:schemeClr val="tx2">
                    <a:lumMod val="75000"/>
                    <a:lumOff val="25000"/>
                  </a:schemeClr>
                </a:solidFill>
              </a:rPr>
            </a:br>
            <a:endParaRPr lang="fr-FR" sz="3200" b="1" u="sng" dirty="0">
              <a:solidFill>
                <a:schemeClr val="tx2">
                  <a:lumMod val="75000"/>
                  <a:lumOff val="25000"/>
                </a:schemeClr>
              </a:solidFill>
            </a:endParaRPr>
          </a:p>
        </p:txBody>
      </p:sp>
      <p:pic>
        <p:nvPicPr>
          <p:cNvPr id="727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72708" name="Picture 2"/>
          <p:cNvPicPr>
            <a:picLocks noChangeAspect="1" noChangeArrowheads="1"/>
          </p:cNvPicPr>
          <p:nvPr/>
        </p:nvPicPr>
        <p:blipFill>
          <a:blip r:embed="rId5" cstate="print"/>
          <a:srcRect/>
          <a:stretch>
            <a:fillRect/>
          </a:stretch>
        </p:blipFill>
        <p:spPr bwMode="auto">
          <a:xfrm>
            <a:off x="273050" y="1196975"/>
            <a:ext cx="8475663" cy="5472113"/>
          </a:xfrm>
          <a:prstGeom prst="rect">
            <a:avLst/>
          </a:prstGeom>
          <a:noFill/>
          <a:ln w="9525">
            <a:noFill/>
            <a:miter lim="800000"/>
            <a:headEnd/>
            <a:tailEnd/>
          </a:ln>
        </p:spPr>
      </p:pic>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ce réservé du numéro de diapositive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7CCF30D4-FA7A-4AA9-A90A-5FF41FE59411}" type="slidenum">
              <a:rPr lang="fr-FR" sz="1400" b="1">
                <a:solidFill>
                  <a:srgbClr val="FFFFFF"/>
                </a:solidFill>
                <a:latin typeface="+mn-lt"/>
              </a:rPr>
              <a:pPr algn="ctr" fontAlgn="auto">
                <a:spcBef>
                  <a:spcPts val="0"/>
                </a:spcBef>
                <a:spcAft>
                  <a:spcPts val="0"/>
                </a:spcAft>
                <a:defRPr/>
              </a:pPr>
              <a:t>25</a:t>
            </a:fld>
            <a:endParaRPr lang="fr-FR" sz="1400" b="1">
              <a:solidFill>
                <a:srgbClr val="FFFFFF"/>
              </a:solidFill>
              <a:latin typeface="+mn-lt"/>
            </a:endParaRPr>
          </a:p>
        </p:txBody>
      </p:sp>
      <p:sp>
        <p:nvSpPr>
          <p:cNvPr id="10" name="Espace réservé du numéro de diapositive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3BBC2091-063B-4CA7-8227-834E923E3FE1}" type="slidenum">
              <a:rPr lang="fr-FR" sz="1400" b="1">
                <a:solidFill>
                  <a:srgbClr val="FFFFFF"/>
                </a:solidFill>
                <a:latin typeface="+mn-lt"/>
              </a:rPr>
              <a:pPr algn="ctr" fontAlgn="auto">
                <a:spcBef>
                  <a:spcPts val="0"/>
                </a:spcBef>
                <a:spcAft>
                  <a:spcPts val="0"/>
                </a:spcAft>
                <a:defRPr/>
              </a:pPr>
              <a:t>25</a:t>
            </a:fld>
            <a:endParaRPr lang="fr-FR" sz="1400" b="1">
              <a:solidFill>
                <a:srgbClr val="FFFFFF"/>
              </a:solidFill>
              <a:latin typeface="+mn-lt"/>
            </a:endParaRPr>
          </a:p>
        </p:txBody>
      </p:sp>
      <p:sp>
        <p:nvSpPr>
          <p:cNvPr id="161795" name="Rectangle 2"/>
          <p:cNvSpPr>
            <a:spLocks noGrp="1"/>
          </p:cNvSpPr>
          <p:nvPr>
            <p:ph type="title" idx="4294967295"/>
          </p:nvPr>
        </p:nvSpPr>
        <p:spPr bwMode="auto">
          <a:xfrm>
            <a:off x="1116013" y="333375"/>
            <a:ext cx="7467600" cy="652463"/>
          </a:xfrm>
        </p:spPr>
        <p:txBody>
          <a:bodyPr wrap="square" lIns="91440" tIns="45720" rIns="91440" bIns="45720" numCol="1" anchorCtr="0" compatLnSpc="1">
            <a:prstTxWarp prst="textNoShape">
              <a:avLst/>
            </a:prstTxWarp>
          </a:bodyPr>
          <a:lstStyle/>
          <a:p>
            <a:pPr algn="ctr">
              <a:defRPr/>
            </a:pPr>
            <a:r>
              <a:rPr lang="fr-FR" sz="3200" b="1" u="sng" dirty="0">
                <a:solidFill>
                  <a:schemeClr val="tx2">
                    <a:lumMod val="75000"/>
                    <a:lumOff val="25000"/>
                  </a:schemeClr>
                </a:solidFill>
                <a:latin typeface="Calibri" pitchFamily="34" charset="0"/>
                <a:cs typeface="Calibri" pitchFamily="34" charset="0"/>
              </a:rPr>
              <a:t>UN OUTIL D’AIDE A LA DEMARCHE PROJET</a:t>
            </a:r>
            <a:endParaRPr lang="fr-FR" sz="4000" b="1" cap="none" dirty="0">
              <a:solidFill>
                <a:srgbClr val="0DB435"/>
              </a:solidFill>
              <a:latin typeface="Calibri" pitchFamily="34" charset="0"/>
            </a:endParaRPr>
          </a:p>
        </p:txBody>
      </p:sp>
      <p:pic>
        <p:nvPicPr>
          <p:cNvPr id="73733"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40295" name="Picture 7"/>
          <p:cNvPicPr>
            <a:picLocks noChangeAspect="1" noChangeArrowheads="1"/>
          </p:cNvPicPr>
          <p:nvPr/>
        </p:nvPicPr>
        <p:blipFill>
          <a:blip r:embed="rId5" cstate="print"/>
          <a:srcRect/>
          <a:stretch>
            <a:fillRect/>
          </a:stretch>
        </p:blipFill>
        <p:spPr bwMode="auto">
          <a:xfrm>
            <a:off x="395288" y="1125538"/>
            <a:ext cx="8353425" cy="55276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0295"/>
                                        </p:tgtEl>
                                        <p:attrNameLst>
                                          <p:attrName>style.visibility</p:attrName>
                                        </p:attrNameLst>
                                      </p:cBhvr>
                                      <p:to>
                                        <p:strVal val="visible"/>
                                      </p:to>
                                    </p:set>
                                    <p:anim calcmode="lin" valueType="num">
                                      <p:cBhvr>
                                        <p:cTn id="7" dur="1000" fill="hold"/>
                                        <p:tgtEl>
                                          <p:spTgt spid="140295"/>
                                        </p:tgtEl>
                                        <p:attrNameLst>
                                          <p:attrName>ppt_w</p:attrName>
                                        </p:attrNameLst>
                                      </p:cBhvr>
                                      <p:tavLst>
                                        <p:tav tm="0">
                                          <p:val>
                                            <p:strVal val="#ppt_w*0.70"/>
                                          </p:val>
                                        </p:tav>
                                        <p:tav tm="100000">
                                          <p:val>
                                            <p:strVal val="#ppt_w"/>
                                          </p:val>
                                        </p:tav>
                                      </p:tavLst>
                                    </p:anim>
                                    <p:anim calcmode="lin" valueType="num">
                                      <p:cBhvr>
                                        <p:cTn id="8" dur="1000" fill="hold"/>
                                        <p:tgtEl>
                                          <p:spTgt spid="140295"/>
                                        </p:tgtEl>
                                        <p:attrNameLst>
                                          <p:attrName>ppt_h</p:attrName>
                                        </p:attrNameLst>
                                      </p:cBhvr>
                                      <p:tavLst>
                                        <p:tav tm="0">
                                          <p:val>
                                            <p:strVal val="#ppt_h"/>
                                          </p:val>
                                        </p:tav>
                                        <p:tav tm="100000">
                                          <p:val>
                                            <p:strVal val="#ppt_h"/>
                                          </p:val>
                                        </p:tav>
                                      </p:tavLst>
                                    </p:anim>
                                    <p:animEffect transition="in" filter="fade">
                                      <p:cBhvr>
                                        <p:cTn id="9" dur="1000"/>
                                        <p:tgtEl>
                                          <p:spTgt spid="14029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140295"/>
                                        </p:tgtEl>
                                      </p:cBhvr>
                                    </p:animEffect>
                                    <p:set>
                                      <p:cBhvr>
                                        <p:cTn id="14" dur="1" fill="hold">
                                          <p:stCondLst>
                                            <p:cond delay="499"/>
                                          </p:stCondLst>
                                        </p:cTn>
                                        <p:tgtEl>
                                          <p:spTgt spid="140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2"/>
            </p:custDataLst>
          </p:nvPr>
        </p:nvSpPr>
        <p:spPr>
          <a:xfrm>
            <a:off x="1042988" y="260647"/>
            <a:ext cx="7793037" cy="810915"/>
          </a:xfrm>
        </p:spPr>
        <p:txBody>
          <a:bodyPr>
            <a:normAutofit fontScale="90000"/>
          </a:bodyPr>
          <a:lstStyle/>
          <a:p>
            <a:pPr algn="ctr" eaLnBrk="1" fontAlgn="auto" hangingPunct="1">
              <a:spcAft>
                <a:spcPts val="0"/>
              </a:spcAft>
              <a:defRPr/>
            </a:pPr>
            <a:r>
              <a:rPr lang="fr-FR" sz="2900" b="1" dirty="0">
                <a:solidFill>
                  <a:schemeClr val="tx2">
                    <a:lumMod val="75000"/>
                    <a:lumOff val="25000"/>
                  </a:schemeClr>
                </a:solidFill>
                <a:latin typeface="Calibri" pitchFamily="34" charset="0"/>
                <a:cs typeface="Calibri" pitchFamily="34" charset="0"/>
              </a:rPr>
              <a:t>LES 10 REGLES D’OR POUR UNE COMMUNICATION REUSSIE….</a:t>
            </a:r>
            <a:endParaRPr lang="fr-FR" sz="3200" b="1" dirty="0">
              <a:solidFill>
                <a:schemeClr val="tx2">
                  <a:lumMod val="75000"/>
                  <a:lumOff val="25000"/>
                </a:schemeClr>
              </a:solidFill>
              <a:latin typeface="Calibri" pitchFamily="34" charset="0"/>
              <a:cs typeface="Calibri" pitchFamily="34" charset="0"/>
            </a:endParaRPr>
          </a:p>
        </p:txBody>
      </p:sp>
      <p:pic>
        <p:nvPicPr>
          <p:cNvPr id="50179"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5711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661F0-9600-6EDA-4020-A8044703636E}"/>
            </a:ext>
          </a:extLst>
        </p:cNvPr>
        <p:cNvGrpSpPr/>
        <p:nvPr/>
      </p:nvGrpSpPr>
      <p:grpSpPr>
        <a:xfrm>
          <a:off x="0" y="0"/>
          <a:ext cx="0" cy="0"/>
          <a:chOff x="0" y="0"/>
          <a:chExt cx="0" cy="0"/>
        </a:xfrm>
      </p:grpSpPr>
      <p:sp>
        <p:nvSpPr>
          <p:cNvPr id="59394" name="Rectangle 2">
            <a:extLst>
              <a:ext uri="{FF2B5EF4-FFF2-40B4-BE49-F238E27FC236}">
                <a16:creationId xmlns:a16="http://schemas.microsoft.com/office/drawing/2014/main" id="{AE61B01A-02F0-C1F9-301A-D666017DBB1B}"/>
              </a:ext>
            </a:extLst>
          </p:cNvPr>
          <p:cNvSpPr>
            <a:spLocks noGrp="1" noChangeArrowheads="1"/>
          </p:cNvSpPr>
          <p:nvPr>
            <p:ph type="title" idx="4294967295"/>
            <p:custDataLst>
              <p:tags r:id="rId2"/>
            </p:custDataLst>
          </p:nvPr>
        </p:nvSpPr>
        <p:spPr>
          <a:xfrm>
            <a:off x="1042988" y="260647"/>
            <a:ext cx="7793037" cy="810915"/>
          </a:xfrm>
        </p:spPr>
        <p:txBody>
          <a:bodyPr>
            <a:normAutofit fontScale="90000"/>
          </a:bodyPr>
          <a:lstStyle/>
          <a:p>
            <a:pPr algn="ctr" eaLnBrk="1" fontAlgn="auto" hangingPunct="1">
              <a:spcAft>
                <a:spcPts val="0"/>
              </a:spcAft>
              <a:defRPr/>
            </a:pPr>
            <a:r>
              <a:rPr lang="fr-FR" sz="2900" b="1" dirty="0">
                <a:solidFill>
                  <a:schemeClr val="tx2">
                    <a:lumMod val="75000"/>
                    <a:lumOff val="25000"/>
                  </a:schemeClr>
                </a:solidFill>
                <a:latin typeface="Calibri" pitchFamily="34" charset="0"/>
                <a:cs typeface="Calibri" pitchFamily="34" charset="0"/>
              </a:rPr>
              <a:t>LES 10 REGLES D’OR POUR UNE COMMUNICATION REUSSIE….</a:t>
            </a:r>
            <a:endParaRPr lang="fr-FR" sz="3200" b="1" dirty="0">
              <a:solidFill>
                <a:schemeClr val="tx2">
                  <a:lumMod val="75000"/>
                  <a:lumOff val="25000"/>
                </a:schemeClr>
              </a:solidFill>
              <a:latin typeface="Calibri" pitchFamily="34" charset="0"/>
              <a:cs typeface="Calibri" pitchFamily="34" charset="0"/>
            </a:endParaRPr>
          </a:p>
        </p:txBody>
      </p:sp>
      <p:pic>
        <p:nvPicPr>
          <p:cNvPr id="50179" name="Picture 2" descr="http://www.codes05.org/images/interface/logo_codes05.gif">
            <a:extLst>
              <a:ext uri="{FF2B5EF4-FFF2-40B4-BE49-F238E27FC236}">
                <a16:creationId xmlns:a16="http://schemas.microsoft.com/office/drawing/2014/main" id="{6242DB47-DAED-6B68-9BB2-C52B1CB058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3" name="Image 2" descr="Une image contenant texte, capture d’écran, Police, nombre&#10;&#10;Le contenu généré par l’IA peut être incorrect.">
            <a:extLst>
              <a:ext uri="{FF2B5EF4-FFF2-40B4-BE49-F238E27FC236}">
                <a16:creationId xmlns:a16="http://schemas.microsoft.com/office/drawing/2014/main" id="{3CAC65D6-7B77-6C22-8A69-1A9DDF292599}"/>
              </a:ext>
            </a:extLst>
          </p:cNvPr>
          <p:cNvPicPr>
            <a:picLocks noChangeAspect="1"/>
          </p:cNvPicPr>
          <p:nvPr/>
        </p:nvPicPr>
        <p:blipFill>
          <a:blip r:embed="rId6">
            <a:extLst>
              <a:ext uri="{28A0092B-C50C-407E-A947-70E740481C1C}">
                <a14:useLocalDpi xmlns:a14="http://schemas.microsoft.com/office/drawing/2010/main" val="0"/>
              </a:ext>
            </a:extLst>
          </a:blip>
          <a:srcRect t="10629"/>
          <a:stretch>
            <a:fillRect/>
          </a:stretch>
        </p:blipFill>
        <p:spPr>
          <a:xfrm>
            <a:off x="2019449" y="1071562"/>
            <a:ext cx="5840114" cy="5219356"/>
          </a:xfrm>
          <a:prstGeom prst="rect">
            <a:avLst/>
          </a:prstGeom>
        </p:spPr>
      </p:pic>
    </p:spTree>
    <p:custDataLst>
      <p:tags r:id="rId1"/>
    </p:custDataLst>
    <p:extLst>
      <p:ext uri="{BB962C8B-B14F-4D97-AF65-F5344CB8AC3E}">
        <p14:creationId xmlns:p14="http://schemas.microsoft.com/office/powerpoint/2010/main" val="259776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1"/>
          </p:nvPr>
        </p:nvSpPr>
        <p:spPr/>
        <p:txBody>
          <a:bodyPr/>
          <a:lstStyle/>
          <a:p>
            <a:pPr>
              <a:defRPr/>
            </a:pPr>
            <a:fld id="{5C552DC9-5885-469A-9C6F-A72E60011532}" type="slidenum">
              <a:rPr lang="fr-FR"/>
              <a:pPr>
                <a:defRPr/>
              </a:pPr>
              <a:t>28</a:t>
            </a:fld>
            <a:endParaRPr lang="fr-FR"/>
          </a:p>
        </p:txBody>
      </p:sp>
      <p:sp>
        <p:nvSpPr>
          <p:cNvPr id="4" name="Espace réservé du numéro de diapositive 3"/>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815046D5-B09E-4C99-94C7-6A625940B157}" type="slidenum">
              <a:rPr lang="fr-FR" sz="1400" b="1">
                <a:solidFill>
                  <a:srgbClr val="FFFFFF"/>
                </a:solidFill>
                <a:latin typeface="+mn-lt"/>
                <a:cs typeface="+mn-cs"/>
              </a:rPr>
              <a:pPr algn="ctr" fontAlgn="auto">
                <a:spcBef>
                  <a:spcPts val="0"/>
                </a:spcBef>
                <a:spcAft>
                  <a:spcPts val="0"/>
                </a:spcAft>
                <a:defRPr/>
              </a:pPr>
              <a:t>28</a:t>
            </a:fld>
            <a:endParaRPr lang="fr-FR" sz="1400" b="1">
              <a:solidFill>
                <a:srgbClr val="FFFFFF"/>
              </a:solidFill>
              <a:latin typeface="+mn-lt"/>
              <a:cs typeface="+mn-cs"/>
            </a:endParaRPr>
          </a:p>
        </p:txBody>
      </p:sp>
      <p:sp>
        <p:nvSpPr>
          <p:cNvPr id="7" name="Rectangle 2"/>
          <p:cNvSpPr>
            <a:spLocks noGrp="1" noChangeArrowheads="1"/>
          </p:cNvSpPr>
          <p:nvPr>
            <p:ph type="title" idx="4294967295"/>
            <p:custDataLst>
              <p:tags r:id="rId2"/>
            </p:custDataLst>
          </p:nvPr>
        </p:nvSpPr>
        <p:spPr>
          <a:xfrm>
            <a:off x="457200" y="304800"/>
            <a:ext cx="7793037" cy="768350"/>
          </a:xfrm>
        </p:spPr>
        <p:txBody>
          <a:bodyPr/>
          <a:lstStyle/>
          <a:p>
            <a:pPr algn="ctr" eaLnBrk="1" hangingPunct="1">
              <a:defRPr/>
            </a:pPr>
            <a:r>
              <a:rPr lang="fr-FR" sz="3200" b="1" dirty="0">
                <a:solidFill>
                  <a:srgbClr val="0DB435"/>
                </a:solidFill>
                <a:latin typeface="Calibri" pitchFamily="34" charset="0"/>
              </a:rPr>
              <a:t>La communication</a:t>
            </a:r>
            <a:endParaRPr lang="fr-FR" sz="3200" dirty="0">
              <a:solidFill>
                <a:srgbClr val="0DB435"/>
              </a:solidFill>
              <a:latin typeface="Calibri" pitchFamily="34" charset="0"/>
            </a:endParaRPr>
          </a:p>
        </p:txBody>
      </p:sp>
      <p:sp>
        <p:nvSpPr>
          <p:cNvPr id="129029" name="Rectangle 2"/>
          <p:cNvSpPr txBox="1">
            <a:spLocks noChangeArrowheads="1"/>
          </p:cNvSpPr>
          <p:nvPr/>
        </p:nvSpPr>
        <p:spPr bwMode="auto">
          <a:xfrm>
            <a:off x="645467" y="1135162"/>
            <a:ext cx="7416502" cy="791666"/>
          </a:xfrm>
          <a:prstGeom prst="rect">
            <a:avLst/>
          </a:prstGeom>
          <a:noFill/>
          <a:ln w="9525">
            <a:noFill/>
            <a:miter lim="800000"/>
            <a:headEnd/>
            <a:tailEnd/>
          </a:ln>
        </p:spPr>
        <p:txBody>
          <a:bodyPr/>
          <a:lstStyle/>
          <a:p>
            <a:pPr marL="273050" indent="-273050" algn="just">
              <a:lnSpc>
                <a:spcPct val="80000"/>
              </a:lnSpc>
              <a:spcBef>
                <a:spcPts val="600"/>
              </a:spcBef>
              <a:buClr>
                <a:schemeClr val="accent1"/>
              </a:buClr>
              <a:buSzPct val="70000"/>
              <a:buFont typeface="Courier New" pitchFamily="49" charset="0"/>
              <a:buChar char="o"/>
            </a:pPr>
            <a:endParaRPr lang="fr-FR" sz="800" dirty="0">
              <a:latin typeface="Calibri" pitchFamily="34" charset="0"/>
            </a:endParaRPr>
          </a:p>
          <a:p>
            <a:pPr algn="ctr">
              <a:spcBef>
                <a:spcPct val="20000"/>
              </a:spcBef>
              <a:buClr>
                <a:srgbClr val="009900"/>
              </a:buClr>
              <a:buSzPct val="80000"/>
            </a:pPr>
            <a:r>
              <a:rPr lang="fr-FR" altLang="fr-FR" sz="2800" b="1" dirty="0">
                <a:solidFill>
                  <a:srgbClr val="009900"/>
                </a:solidFill>
                <a:latin typeface="Calibri" pitchFamily="34" charset="0"/>
              </a:rPr>
              <a:t>QUELQUES PRINCIPES CLES…</a:t>
            </a:r>
            <a:endParaRPr lang="fr-FR" altLang="fr-FR" sz="2800" dirty="0">
              <a:solidFill>
                <a:srgbClr val="000000"/>
              </a:solidFill>
              <a:latin typeface="Calibri" pitchFamily="34" charset="0"/>
            </a:endParaRPr>
          </a:p>
        </p:txBody>
      </p:sp>
      <p:pic>
        <p:nvPicPr>
          <p:cNvPr id="8" name="Picture 2" descr="http://image.slidesharecdn.com/sentimentdappartenancecommelevierdelamotivation-karelabpdf-150116190201-conversion-gate02/95/le-sentiment-dappartenance-comme-levier-de-la-motivation-a-part-de-vous-5-638.jpg?cb=1422858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26828"/>
            <a:ext cx="7622064" cy="42889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504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29</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29</a:t>
            </a:fld>
            <a:endParaRPr lang="fr-FR" sz="1400" b="1">
              <a:solidFill>
                <a:srgbClr val="FFFFFF"/>
              </a:solidFill>
              <a:latin typeface="+mn-lt"/>
              <a:cs typeface="+mn-cs"/>
            </a:endParaRPr>
          </a:p>
        </p:txBody>
      </p:sp>
      <p:sp>
        <p:nvSpPr>
          <p:cNvPr id="7" name="Rectangle 3"/>
          <p:cNvSpPr txBox="1">
            <a:spLocks noChangeArrowheads="1"/>
          </p:cNvSpPr>
          <p:nvPr/>
        </p:nvSpPr>
        <p:spPr bwMode="auto">
          <a:xfrm>
            <a:off x="609600" y="1295400"/>
            <a:ext cx="7847013" cy="2638425"/>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lnSpc>
                <a:spcPct val="90000"/>
              </a:lnSpc>
              <a:buFont typeface="Wingdings" pitchFamily="2" charset="2"/>
              <a:buNone/>
              <a:defRPr/>
            </a:pPr>
            <a:r>
              <a:rPr lang="fr-FR" sz="2600" b="1" dirty="0">
                <a:latin typeface="Calibri" pitchFamily="34" charset="0"/>
              </a:rPr>
              <a:t>Communiquer, c’est </a:t>
            </a:r>
          </a:p>
          <a:p>
            <a:pPr eaLnBrk="1" hangingPunct="1">
              <a:lnSpc>
                <a:spcPct val="90000"/>
              </a:lnSpc>
              <a:defRPr/>
            </a:pPr>
            <a:r>
              <a:rPr lang="fr-FR" sz="2600" dirty="0">
                <a:latin typeface="Calibri" pitchFamily="34" charset="0"/>
              </a:rPr>
              <a:t>Faire passer un message </a:t>
            </a:r>
            <a:r>
              <a:rPr lang="fr-FR" sz="2600" dirty="0">
                <a:solidFill>
                  <a:schemeClr val="accent1"/>
                </a:solidFill>
                <a:latin typeface="Calibri" pitchFamily="34" charset="0"/>
              </a:rPr>
              <a:t>(= quoi)</a:t>
            </a:r>
          </a:p>
          <a:p>
            <a:pPr eaLnBrk="1" hangingPunct="1">
              <a:lnSpc>
                <a:spcPct val="90000"/>
              </a:lnSpc>
              <a:defRPr/>
            </a:pPr>
            <a:r>
              <a:rPr lang="fr-FR" sz="2600" dirty="0">
                <a:latin typeface="Calibri" pitchFamily="34" charset="0"/>
              </a:rPr>
              <a:t>Auprès d’un public ciblé </a:t>
            </a:r>
            <a:r>
              <a:rPr lang="fr-FR" sz="2600" dirty="0">
                <a:solidFill>
                  <a:schemeClr val="accent1"/>
                </a:solidFill>
                <a:latin typeface="Calibri" pitchFamily="34" charset="0"/>
              </a:rPr>
              <a:t>(= à qui)</a:t>
            </a:r>
          </a:p>
          <a:p>
            <a:pPr eaLnBrk="1" hangingPunct="1">
              <a:lnSpc>
                <a:spcPct val="90000"/>
              </a:lnSpc>
              <a:defRPr/>
            </a:pPr>
            <a:r>
              <a:rPr lang="fr-FR" sz="2600" dirty="0">
                <a:latin typeface="Calibri" pitchFamily="34" charset="0"/>
              </a:rPr>
              <a:t>Grâce à des outils adaptés </a:t>
            </a:r>
            <a:r>
              <a:rPr lang="fr-FR" sz="2600" dirty="0">
                <a:solidFill>
                  <a:schemeClr val="accent1"/>
                </a:solidFill>
                <a:latin typeface="Calibri" pitchFamily="34" charset="0"/>
              </a:rPr>
              <a:t>(= avec quoi)</a:t>
            </a:r>
          </a:p>
          <a:p>
            <a:pPr eaLnBrk="1" hangingPunct="1">
              <a:lnSpc>
                <a:spcPct val="90000"/>
              </a:lnSpc>
              <a:defRPr/>
            </a:pPr>
            <a:r>
              <a:rPr lang="fr-FR" sz="2600" dirty="0">
                <a:latin typeface="Calibri" pitchFamily="34" charset="0"/>
              </a:rPr>
              <a:t>Afin de susciter des retombées </a:t>
            </a:r>
            <a:r>
              <a:rPr lang="fr-FR" sz="2600" dirty="0">
                <a:solidFill>
                  <a:schemeClr val="accent1"/>
                </a:solidFill>
                <a:latin typeface="Calibri" pitchFamily="34" charset="0"/>
              </a:rPr>
              <a:t>(= pourquoi)</a:t>
            </a:r>
          </a:p>
        </p:txBody>
      </p:sp>
      <p:pic>
        <p:nvPicPr>
          <p:cNvPr id="135174" name="Image 1"/>
          <p:cNvPicPr>
            <a:picLocks noChangeAspect="1"/>
          </p:cNvPicPr>
          <p:nvPr/>
        </p:nvPicPr>
        <p:blipFill>
          <a:blip r:embed="rId5"/>
          <a:srcRect/>
          <a:stretch>
            <a:fillRect/>
          </a:stretch>
        </p:blipFill>
        <p:spPr bwMode="auto">
          <a:xfrm>
            <a:off x="2771775" y="3810000"/>
            <a:ext cx="3656013" cy="3048000"/>
          </a:xfrm>
          <a:prstGeom prst="rect">
            <a:avLst/>
          </a:prstGeom>
          <a:noFill/>
          <a:ln w="9525">
            <a:noFill/>
            <a:miter lim="800000"/>
            <a:headEnd/>
            <a:tailEnd/>
          </a:ln>
        </p:spPr>
      </p:pic>
      <p:sp>
        <p:nvSpPr>
          <p:cNvPr id="9"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8642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17463"/>
            <a:ext cx="7793038" cy="911225"/>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Les Déterminants de la Santé</a:t>
            </a:r>
          </a:p>
        </p:txBody>
      </p:sp>
      <p:sp>
        <p:nvSpPr>
          <p:cNvPr id="37891" name="Text Box 5"/>
          <p:cNvSpPr txBox="1">
            <a:spLocks noChangeArrowheads="1"/>
          </p:cNvSpPr>
          <p:nvPr/>
        </p:nvSpPr>
        <p:spPr bwMode="auto">
          <a:xfrm>
            <a:off x="-36512" y="620688"/>
            <a:ext cx="9525000" cy="1409617"/>
          </a:xfrm>
          <a:prstGeom prst="rect">
            <a:avLst/>
          </a:prstGeom>
          <a:noFill/>
          <a:ln w="9525">
            <a:noFill/>
            <a:miter lim="800000"/>
            <a:headEnd/>
            <a:tailEnd/>
          </a:ln>
        </p:spPr>
        <p:txBody>
          <a:bodyPr>
            <a:spAutoFit/>
          </a:bodyPr>
          <a:lstStyle/>
          <a:p>
            <a:pPr>
              <a:spcBef>
                <a:spcPct val="20000"/>
              </a:spcBef>
              <a:buSzPct val="85000"/>
            </a:pPr>
            <a:r>
              <a:rPr lang="fr-FR" sz="2800" b="1" dirty="0">
                <a:latin typeface="Book Antiqua" pitchFamily="18" charset="0"/>
              </a:rPr>
              <a:t>	</a:t>
            </a:r>
          </a:p>
          <a:p>
            <a:pPr algn="ctr">
              <a:spcBef>
                <a:spcPct val="20000"/>
              </a:spcBef>
              <a:buSzPct val="85000"/>
            </a:pPr>
            <a:r>
              <a:rPr lang="fr-FR" sz="2400" b="1" dirty="0">
                <a:latin typeface="Calibri" pitchFamily="34" charset="0"/>
              </a:rPr>
              <a:t>Cadre conceptuel de la santé et de ses déterminants… </a:t>
            </a:r>
          </a:p>
          <a:p>
            <a:pPr algn="ctr">
              <a:spcBef>
                <a:spcPct val="20000"/>
              </a:spcBef>
              <a:buSzPct val="85000"/>
            </a:pPr>
            <a:r>
              <a:rPr lang="fr-FR" sz="2400" b="1" dirty="0">
                <a:latin typeface="Calibri" pitchFamily="34" charset="0"/>
              </a:rPr>
              <a:t> </a:t>
            </a:r>
          </a:p>
        </p:txBody>
      </p:sp>
      <p:pic>
        <p:nvPicPr>
          <p:cNvPr id="6451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1619672" y="1556792"/>
            <a:ext cx="5800725" cy="5114925"/>
          </a:xfrm>
          <a:prstGeom prst="rect">
            <a:avLst/>
          </a:prstGeom>
          <a:noFill/>
          <a:ln w="9525">
            <a:noFill/>
            <a:miter lim="800000"/>
            <a:headEnd/>
            <a:tailEnd/>
          </a:ln>
        </p:spPr>
      </p:pic>
      <p:sp>
        <p:nvSpPr>
          <p:cNvPr id="8" name="Espace réservé du numéro de diapositive 7"/>
          <p:cNvSpPr>
            <a:spLocks noGrp="1"/>
          </p:cNvSpPr>
          <p:nvPr>
            <p:ph type="sldNum" sz="quarter" idx="11"/>
          </p:nvPr>
        </p:nvSpPr>
        <p:spPr/>
        <p:txBody>
          <a:bodyPr/>
          <a:lstStyle/>
          <a:p>
            <a:pPr>
              <a:defRPr/>
            </a:pPr>
            <a:fld id="{3C037D74-6CB4-495A-A80D-50A605D92923}" type="slidenum">
              <a:rPr lang="fr-FR" smtClean="0"/>
              <a:pPr>
                <a:defRPr/>
              </a:pPr>
              <a:t>3</a:t>
            </a:fld>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p:cTn id="7" dur="1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1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891">
                                            <p:txEl>
                                              <p:pRg st="1" end="1"/>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30</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30</a:t>
            </a:fld>
            <a:endParaRPr lang="fr-FR" sz="1400" b="1">
              <a:solidFill>
                <a:srgbClr val="FFFFFF"/>
              </a:solidFill>
              <a:latin typeface="+mn-lt"/>
              <a:cs typeface="+mn-cs"/>
            </a:endParaRPr>
          </a:p>
        </p:txBody>
      </p:sp>
      <p:pic>
        <p:nvPicPr>
          <p:cNvPr id="21" name="Image 3"/>
          <p:cNvPicPr>
            <a:picLocks noChangeAspect="1"/>
          </p:cNvPicPr>
          <p:nvPr/>
        </p:nvPicPr>
        <p:blipFill>
          <a:blip r:embed="rId5"/>
          <a:srcRect/>
          <a:stretch>
            <a:fillRect/>
          </a:stretch>
        </p:blipFill>
        <p:spPr bwMode="auto">
          <a:xfrm>
            <a:off x="6420556" y="152400"/>
            <a:ext cx="2113844" cy="1185864"/>
          </a:xfrm>
          <a:prstGeom prst="rect">
            <a:avLst/>
          </a:prstGeom>
          <a:noFill/>
          <a:ln w="9525">
            <a:noFill/>
            <a:miter lim="800000"/>
            <a:headEnd/>
            <a:tailEnd/>
          </a:ln>
        </p:spPr>
      </p:pic>
      <p:sp>
        <p:nvSpPr>
          <p:cNvPr id="18" name="Rectangle 3"/>
          <p:cNvSpPr txBox="1">
            <a:spLocks noChangeArrowheads="1"/>
          </p:cNvSpPr>
          <p:nvPr/>
        </p:nvSpPr>
        <p:spPr bwMode="auto">
          <a:xfrm>
            <a:off x="304800" y="1066800"/>
            <a:ext cx="8458200" cy="5791200"/>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eaLnBrk="1" hangingPunct="1">
              <a:lnSpc>
                <a:spcPct val="90000"/>
              </a:lnSpc>
              <a:buFont typeface="Wingdings" pitchFamily="2" charset="2"/>
              <a:buNone/>
              <a:defRPr/>
            </a:pPr>
            <a:r>
              <a:rPr lang="fr-FR" b="1" dirty="0">
                <a:latin typeface="Calibri" pitchFamily="34" charset="0"/>
              </a:rPr>
              <a:t>Quand communiquer et pourquoi ?</a:t>
            </a:r>
          </a:p>
          <a:p>
            <a:pPr eaLnBrk="1" hangingPunct="1">
              <a:lnSpc>
                <a:spcPct val="90000"/>
              </a:lnSpc>
              <a:defRPr/>
            </a:pPr>
            <a:r>
              <a:rPr lang="fr-FR" b="1" dirty="0">
                <a:solidFill>
                  <a:schemeClr val="accent1"/>
                </a:solidFill>
                <a:latin typeface="Calibri" pitchFamily="34" charset="0"/>
              </a:rPr>
              <a:t>Auprès de qui ?</a:t>
            </a:r>
          </a:p>
          <a:p>
            <a:pPr marL="0" indent="0" eaLnBrk="1" hangingPunct="1">
              <a:lnSpc>
                <a:spcPct val="90000"/>
              </a:lnSpc>
              <a:buNone/>
              <a:defRPr/>
            </a:pPr>
            <a:r>
              <a:rPr lang="fr-FR" dirty="0">
                <a:latin typeface="Calibri" pitchFamily="34" charset="0"/>
              </a:rPr>
              <a:t>- Au sein de ma structure		- Auprès de partenaires</a:t>
            </a:r>
          </a:p>
          <a:p>
            <a:pPr marL="0" indent="0" eaLnBrk="1" hangingPunct="1">
              <a:lnSpc>
                <a:spcPct val="90000"/>
              </a:lnSpc>
              <a:buNone/>
              <a:defRPr/>
            </a:pPr>
            <a:r>
              <a:rPr lang="fr-FR" dirty="0">
                <a:latin typeface="Calibri" pitchFamily="34" charset="0"/>
              </a:rPr>
              <a:t>- Auprès du public			- Avec les financeurs</a:t>
            </a:r>
          </a:p>
          <a:p>
            <a:pPr marL="0" indent="0" eaLnBrk="1" hangingPunct="1">
              <a:lnSpc>
                <a:spcPct val="90000"/>
              </a:lnSpc>
              <a:buNone/>
              <a:defRPr/>
            </a:pPr>
            <a:r>
              <a:rPr lang="fr-FR" dirty="0">
                <a:latin typeface="Calibri" pitchFamily="34" charset="0"/>
              </a:rPr>
              <a:t>- Auprès des médias (y compris médias spécialisés)</a:t>
            </a:r>
          </a:p>
          <a:p>
            <a:pPr marL="0" indent="0" eaLnBrk="1" hangingPunct="1">
              <a:lnSpc>
                <a:spcPct val="90000"/>
              </a:lnSpc>
              <a:buFontTx/>
              <a:buChar char="-"/>
              <a:defRPr/>
            </a:pPr>
            <a:endParaRPr lang="fr-FR" sz="800" dirty="0">
              <a:latin typeface="Calibri" pitchFamily="34" charset="0"/>
            </a:endParaRPr>
          </a:p>
          <a:p>
            <a:pPr eaLnBrk="1" hangingPunct="1">
              <a:lnSpc>
                <a:spcPct val="90000"/>
              </a:lnSpc>
              <a:defRPr/>
            </a:pPr>
            <a:r>
              <a:rPr lang="fr-FR" b="1" dirty="0">
                <a:solidFill>
                  <a:schemeClr val="accent1"/>
                </a:solidFill>
                <a:latin typeface="Calibri" pitchFamily="34" charset="0"/>
              </a:rPr>
              <a:t>Quand ?</a:t>
            </a:r>
          </a:p>
          <a:p>
            <a:pPr marL="0" indent="0" eaLnBrk="1" hangingPunct="1">
              <a:lnSpc>
                <a:spcPct val="90000"/>
              </a:lnSpc>
              <a:buNone/>
              <a:defRPr/>
            </a:pPr>
            <a:r>
              <a:rPr lang="fr-FR" dirty="0">
                <a:latin typeface="Calibri" pitchFamily="34" charset="0"/>
              </a:rPr>
              <a:t>Tout au long du projet : avant la mise en œuvre, pendant et après</a:t>
            </a:r>
          </a:p>
          <a:p>
            <a:pPr marL="0" indent="0" eaLnBrk="1" hangingPunct="1">
              <a:lnSpc>
                <a:spcPct val="90000"/>
              </a:lnSpc>
              <a:buNone/>
              <a:defRPr/>
            </a:pPr>
            <a:endParaRPr lang="fr-FR" sz="800" dirty="0">
              <a:latin typeface="Calibri" pitchFamily="34" charset="0"/>
            </a:endParaRPr>
          </a:p>
          <a:p>
            <a:pPr eaLnBrk="1" hangingPunct="1">
              <a:lnSpc>
                <a:spcPct val="90000"/>
              </a:lnSpc>
              <a:defRPr/>
            </a:pPr>
            <a:r>
              <a:rPr lang="fr-FR" b="1" dirty="0">
                <a:solidFill>
                  <a:schemeClr val="accent1"/>
                </a:solidFill>
                <a:latin typeface="Calibri" pitchFamily="34" charset="0"/>
              </a:rPr>
              <a:t>Pourquoi ?</a:t>
            </a:r>
          </a:p>
          <a:p>
            <a:pPr marL="0" indent="0" eaLnBrk="1" hangingPunct="1">
              <a:lnSpc>
                <a:spcPct val="90000"/>
              </a:lnSpc>
              <a:buNone/>
              <a:defRPr/>
            </a:pPr>
            <a:r>
              <a:rPr lang="fr-FR" dirty="0">
                <a:latin typeface="Calibri" pitchFamily="34" charset="0"/>
              </a:rPr>
              <a:t>Pour informer sur vos intentions</a:t>
            </a:r>
          </a:p>
          <a:p>
            <a:pPr marL="0" indent="0" eaLnBrk="1" hangingPunct="1">
              <a:lnSpc>
                <a:spcPct val="90000"/>
              </a:lnSpc>
              <a:buNone/>
              <a:defRPr/>
            </a:pPr>
            <a:r>
              <a:rPr lang="fr-FR" dirty="0">
                <a:latin typeface="Calibri" pitchFamily="34" charset="0"/>
              </a:rPr>
              <a:t>Pour fédérer, mobiliser sur votre projet </a:t>
            </a:r>
            <a:r>
              <a:rPr lang="fr-FR" sz="2000" dirty="0">
                <a:latin typeface="Calibri" pitchFamily="34" charset="0"/>
              </a:rPr>
              <a:t>(public, institutions, partenaires)</a:t>
            </a:r>
          </a:p>
          <a:p>
            <a:pPr marL="0" indent="0" eaLnBrk="1" hangingPunct="1">
              <a:lnSpc>
                <a:spcPct val="90000"/>
              </a:lnSpc>
              <a:buNone/>
              <a:defRPr/>
            </a:pPr>
            <a:r>
              <a:rPr lang="fr-FR" dirty="0">
                <a:latin typeface="Calibri" pitchFamily="34" charset="0"/>
              </a:rPr>
              <a:t>Pour sensibiliser le public </a:t>
            </a:r>
            <a:r>
              <a:rPr lang="fr-FR" sz="2000" dirty="0">
                <a:latin typeface="Calibri" pitchFamily="34" charset="0"/>
              </a:rPr>
              <a:t>(informations de santé)</a:t>
            </a:r>
          </a:p>
          <a:p>
            <a:pPr marL="0" indent="0" eaLnBrk="1" hangingPunct="1">
              <a:lnSpc>
                <a:spcPct val="90000"/>
              </a:lnSpc>
              <a:buNone/>
              <a:defRPr/>
            </a:pPr>
            <a:r>
              <a:rPr lang="fr-FR" dirty="0">
                <a:latin typeface="Calibri" pitchFamily="34" charset="0"/>
              </a:rPr>
              <a:t>Pour obtenir des financements</a:t>
            </a:r>
          </a:p>
          <a:p>
            <a:pPr marL="0" indent="0" eaLnBrk="1" hangingPunct="1">
              <a:lnSpc>
                <a:spcPct val="90000"/>
              </a:lnSpc>
              <a:buNone/>
              <a:defRPr/>
            </a:pPr>
            <a:r>
              <a:rPr lang="fr-FR" dirty="0">
                <a:latin typeface="Calibri" pitchFamily="34" charset="0"/>
              </a:rPr>
              <a:t>Pour valoriser vos résultats</a:t>
            </a:r>
          </a:p>
          <a:p>
            <a:pPr marL="0" indent="0" eaLnBrk="1" hangingPunct="1">
              <a:lnSpc>
                <a:spcPct val="90000"/>
              </a:lnSpc>
              <a:buNone/>
              <a:defRPr/>
            </a:pPr>
            <a:endParaRPr lang="fr-FR" dirty="0">
              <a:latin typeface="Calibri" pitchFamily="34" charset="0"/>
            </a:endParaRPr>
          </a:p>
          <a:p>
            <a:pPr marL="0" indent="0" eaLnBrk="1" hangingPunct="1">
              <a:lnSpc>
                <a:spcPct val="90000"/>
              </a:lnSpc>
              <a:buNone/>
              <a:defRPr/>
            </a:pPr>
            <a:endParaRPr lang="fr-FR" sz="800" dirty="0">
              <a:solidFill>
                <a:schemeClr val="accent1"/>
              </a:solidFill>
              <a:latin typeface="Calibri" pitchFamily="34" charset="0"/>
            </a:endParaRPr>
          </a:p>
        </p:txBody>
      </p:sp>
      <p:sp>
        <p:nvSpPr>
          <p:cNvPr id="7"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163156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FD35F-908B-4EE9-A48D-4E0BAE7A3598}"/>
              </a:ext>
            </a:extLst>
          </p:cNvPr>
          <p:cNvSpPr>
            <a:spLocks noGrp="1"/>
          </p:cNvSpPr>
          <p:nvPr>
            <p:ph sz="quarter" idx="1"/>
          </p:nvPr>
        </p:nvSpPr>
        <p:spPr>
          <a:xfrm>
            <a:off x="457200" y="908720"/>
            <a:ext cx="7467600" cy="5688632"/>
          </a:xfrm>
        </p:spPr>
        <p:txBody>
          <a:bodyPr/>
          <a:lstStyle/>
          <a:p>
            <a:pPr marL="342900" lvl="0" indent="-342900" algn="just" eaLnBrk="1" fontAlgn="auto" hangingPunct="1">
              <a:spcBef>
                <a:spcPct val="20000"/>
              </a:spcBef>
              <a:spcAft>
                <a:spcPts val="0"/>
              </a:spcAft>
              <a:buClrTx/>
              <a:buSzTx/>
              <a:buNone/>
              <a:defRPr/>
            </a:pPr>
            <a:r>
              <a:rPr lang="fr-FR" sz="1800" dirty="0">
                <a:latin typeface="Spinnaker" charset="0"/>
              </a:rPr>
              <a:t> </a:t>
            </a:r>
            <a:endParaRPr lang="fr-FR" sz="2000" dirty="0">
              <a:latin typeface="Spinnaker" charset="0"/>
            </a:endParaRPr>
          </a:p>
          <a:p>
            <a:pPr marL="342900" lvl="0" indent="-342900" algn="ctr" eaLnBrk="1" fontAlgn="auto" hangingPunct="1">
              <a:spcBef>
                <a:spcPct val="20000"/>
              </a:spcBef>
              <a:spcAft>
                <a:spcPts val="0"/>
              </a:spcAft>
              <a:buClrTx/>
              <a:buSzTx/>
              <a:buNone/>
              <a:defRPr/>
            </a:pPr>
            <a:r>
              <a:rPr lang="fr-FR" sz="2000" b="1" dirty="0">
                <a:latin typeface="Spinnaker" charset="0"/>
              </a:rPr>
              <a:t>Nous véhiculons des images de nous-mêmes révélées par des indices.</a:t>
            </a:r>
          </a:p>
          <a:p>
            <a:pPr marL="342900" lvl="0" indent="-342900" algn="just" eaLnBrk="1" fontAlgn="auto" hangingPunct="1">
              <a:spcBef>
                <a:spcPct val="20000"/>
              </a:spcBef>
              <a:spcAft>
                <a:spcPts val="0"/>
              </a:spcAft>
              <a:buClrTx/>
              <a:buSzTx/>
              <a:buNone/>
              <a:defRPr/>
            </a:pPr>
            <a:endParaRPr lang="fr-FR" sz="2000" b="1" dirty="0">
              <a:latin typeface="Spinnaker" charset="0"/>
            </a:endParaRPr>
          </a:p>
          <a:p>
            <a:pPr marL="342900" lvl="0" indent="-342900" algn="just" eaLnBrk="1" fontAlgn="auto" hangingPunct="1">
              <a:spcBef>
                <a:spcPct val="20000"/>
              </a:spcBef>
              <a:spcAft>
                <a:spcPts val="0"/>
              </a:spcAft>
              <a:buClrTx/>
              <a:buSzTx/>
              <a:buNone/>
              <a:defRPr/>
            </a:pPr>
            <a:r>
              <a:rPr lang="fr-FR" sz="2000" b="1" dirty="0">
                <a:latin typeface="Spinnaker"/>
              </a:rPr>
              <a:t>Indices corporels : </a:t>
            </a:r>
            <a:r>
              <a:rPr lang="fr-FR" sz="2000" dirty="0">
                <a:latin typeface="Spinnaker" charset="0"/>
              </a:rPr>
              <a:t>attitudes, gestes, habillement...</a:t>
            </a:r>
          </a:p>
          <a:p>
            <a:pPr marL="342900" lvl="0" indent="-342900" algn="just" eaLnBrk="1" fontAlgn="auto" hangingPunct="1">
              <a:spcBef>
                <a:spcPct val="20000"/>
              </a:spcBef>
              <a:spcAft>
                <a:spcPts val="0"/>
              </a:spcAft>
              <a:buClrTx/>
              <a:buSzTx/>
              <a:buNone/>
              <a:defRPr/>
            </a:pPr>
            <a:endParaRPr lang="fr-FR" sz="2000" dirty="0">
              <a:latin typeface="Spinnaker" charset="0"/>
            </a:endParaRPr>
          </a:p>
          <a:p>
            <a:pPr marL="342900" lvl="0" indent="-342900" algn="just" eaLnBrk="1" fontAlgn="auto" hangingPunct="1">
              <a:spcBef>
                <a:spcPct val="20000"/>
              </a:spcBef>
              <a:spcAft>
                <a:spcPts val="0"/>
              </a:spcAft>
              <a:buClrTx/>
              <a:buSzTx/>
              <a:buNone/>
              <a:defRPr/>
            </a:pPr>
            <a:r>
              <a:rPr lang="fr-FR" sz="2000" b="1" dirty="0">
                <a:latin typeface="Spinnaker"/>
              </a:rPr>
              <a:t>Indices linguistiques verbaux : </a:t>
            </a:r>
            <a:r>
              <a:rPr lang="fr-FR" sz="2000" dirty="0">
                <a:latin typeface="Spinnaker" charset="0"/>
              </a:rPr>
              <a:t>choix des mots, structure des phrases, argumentation, registre de langage (je vois, j'entends)... </a:t>
            </a:r>
          </a:p>
          <a:p>
            <a:pPr marL="342900" lvl="0" indent="-342900" algn="just" eaLnBrk="1" fontAlgn="auto" hangingPunct="1">
              <a:spcBef>
                <a:spcPct val="20000"/>
              </a:spcBef>
              <a:spcAft>
                <a:spcPts val="0"/>
              </a:spcAft>
              <a:buClrTx/>
              <a:buSzTx/>
              <a:buNone/>
              <a:defRPr/>
            </a:pPr>
            <a:endParaRPr lang="fr-FR" sz="2000" b="1" dirty="0">
              <a:latin typeface="Spinnaker"/>
            </a:endParaRPr>
          </a:p>
          <a:p>
            <a:pPr marL="342900" lvl="0" indent="-342900" algn="just" eaLnBrk="1" fontAlgn="auto" hangingPunct="1">
              <a:spcBef>
                <a:spcPct val="20000"/>
              </a:spcBef>
              <a:spcAft>
                <a:spcPts val="0"/>
              </a:spcAft>
              <a:buClrTx/>
              <a:buSzTx/>
              <a:buNone/>
              <a:defRPr/>
            </a:pPr>
            <a:r>
              <a:rPr lang="fr-FR" sz="2000" b="1" dirty="0">
                <a:latin typeface="Spinnaker"/>
              </a:rPr>
              <a:t>Indices linguistiques para-verbaux : </a:t>
            </a:r>
            <a:r>
              <a:rPr lang="fr-FR" sz="2000" dirty="0">
                <a:latin typeface="Spinnaker"/>
              </a:rPr>
              <a:t>débit, volume sonore, accent d'insistance, pauses, intonation...</a:t>
            </a:r>
          </a:p>
          <a:p>
            <a:pPr marL="342900" lvl="0" indent="-342900" algn="just" eaLnBrk="1" fontAlgn="auto" hangingPunct="1">
              <a:spcBef>
                <a:spcPct val="20000"/>
              </a:spcBef>
              <a:spcAft>
                <a:spcPts val="0"/>
              </a:spcAft>
              <a:buClrTx/>
              <a:buSzTx/>
              <a:buNone/>
              <a:defRPr/>
            </a:pPr>
            <a:r>
              <a:rPr lang="fr-FR" sz="2000" dirty="0">
                <a:latin typeface="Spinnaker" charset="0"/>
              </a:rPr>
              <a:t> </a:t>
            </a:r>
          </a:p>
          <a:p>
            <a:pPr marL="342900" lvl="0" indent="-342900" algn="just" eaLnBrk="1" fontAlgn="auto" hangingPunct="1">
              <a:spcBef>
                <a:spcPct val="20000"/>
              </a:spcBef>
              <a:spcAft>
                <a:spcPts val="0"/>
              </a:spcAft>
              <a:buClrTx/>
              <a:buSzTx/>
              <a:buNone/>
            </a:pPr>
            <a:r>
              <a:rPr lang="fr-FR" sz="2000" b="1" dirty="0">
                <a:latin typeface="Spinnaker" charset="0"/>
              </a:rPr>
              <a:t>Écouter activement, </a:t>
            </a:r>
            <a:r>
              <a:rPr lang="fr-FR" sz="2000" dirty="0">
                <a:latin typeface="Spinnaker" charset="0"/>
              </a:rPr>
              <a:t>c'est rassembler un maximum d'informations sur le </a:t>
            </a:r>
            <a:r>
              <a:rPr lang="fr-FR" sz="2000" b="1" dirty="0">
                <a:latin typeface="Spinnaker" charset="0"/>
              </a:rPr>
              <a:t>contenu (ce qui est dit) </a:t>
            </a:r>
            <a:r>
              <a:rPr lang="fr-FR" sz="2000" dirty="0">
                <a:latin typeface="Spinnaker" charset="0"/>
              </a:rPr>
              <a:t>et sur la </a:t>
            </a:r>
            <a:r>
              <a:rPr lang="fr-FR" sz="2000" b="1" dirty="0">
                <a:latin typeface="Spinnaker" charset="0"/>
              </a:rPr>
              <a:t>forme (comme cela est dit). </a:t>
            </a:r>
            <a:endParaRPr lang="fr-FR" sz="2000" dirty="0">
              <a:latin typeface="Spinnaker"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B7767DB4-8E74-4662-B010-1FDA2B09B7EE}"/>
              </a:ext>
            </a:extLst>
          </p:cNvPr>
          <p:cNvSpPr>
            <a:spLocks noGrp="1"/>
          </p:cNvSpPr>
          <p:nvPr>
            <p:ph type="sldNum" sz="quarter" idx="11"/>
          </p:nvPr>
        </p:nvSpPr>
        <p:spPr/>
        <p:txBody>
          <a:bodyPr/>
          <a:lstStyle/>
          <a:p>
            <a:pPr>
              <a:defRPr/>
            </a:pPr>
            <a:fld id="{CB11F625-D78F-4698-89CC-78E9A69A0E55}" type="slidenum">
              <a:rPr lang="fr-FR" smtClean="0"/>
              <a:pPr>
                <a:defRPr/>
              </a:pPr>
              <a:t>31</a:t>
            </a:fld>
            <a:endParaRPr lang="fr-FR"/>
          </a:p>
        </p:txBody>
      </p:sp>
      <p:sp>
        <p:nvSpPr>
          <p:cNvPr id="6" name="Rectangle 2"/>
          <p:cNvSpPr txBox="1">
            <a:spLocks noChangeArrowheads="1"/>
          </p:cNvSpPr>
          <p:nvPr>
            <p:custDataLst>
              <p:tags r:id="rId2"/>
            </p:custDataLst>
          </p:nvPr>
        </p:nvSpPr>
        <p:spPr>
          <a:xfrm>
            <a:off x="457200" y="304800"/>
            <a:ext cx="7793037" cy="76835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eaLnBrk="1" hangingPunct="1">
              <a:defRPr/>
            </a:pPr>
            <a:r>
              <a:rPr lang="fr-FR" sz="3200" b="1" dirty="0">
                <a:solidFill>
                  <a:srgbClr val="0DB435"/>
                </a:solidFill>
                <a:latin typeface="Calibri" pitchFamily="34" charset="0"/>
              </a:rPr>
              <a:t>La communication</a:t>
            </a:r>
            <a:endParaRPr lang="fr-FR" sz="3200" dirty="0">
              <a:solidFill>
                <a:srgbClr val="0DB435"/>
              </a:solidFill>
              <a:latin typeface="Calibri" pitchFamily="34" charset="0"/>
            </a:endParaRPr>
          </a:p>
        </p:txBody>
      </p:sp>
    </p:spTree>
    <p:custDataLst>
      <p:tags r:id="rId1"/>
    </p:custDataLst>
    <p:extLst>
      <p:ext uri="{BB962C8B-B14F-4D97-AF65-F5344CB8AC3E}">
        <p14:creationId xmlns:p14="http://schemas.microsoft.com/office/powerpoint/2010/main" val="31694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DC27CA89-CD17-4A7F-8050-EA7DCCBB6741}" type="slidenum">
              <a:rPr lang="fr-FR"/>
              <a:pPr>
                <a:defRPr/>
              </a:pPr>
              <a:t>32</a:t>
            </a:fld>
            <a:endParaRPr lang="fr-FR"/>
          </a:p>
        </p:txBody>
      </p:sp>
      <p:sp>
        <p:nvSpPr>
          <p:cNvPr id="135170" name="Rectangle 2"/>
          <p:cNvSpPr>
            <a:spLocks noGrp="1" noChangeArrowheads="1"/>
          </p:cNvSpPr>
          <p:nvPr>
            <p:ph type="title"/>
            <p:custDataLst>
              <p:tags r:id="rId2"/>
            </p:custDataLst>
          </p:nvPr>
        </p:nvSpPr>
        <p:spPr bwMode="auto">
          <a:xfrm>
            <a:off x="762000" y="125413"/>
            <a:ext cx="7407548" cy="1127125"/>
          </a:xfrm>
        </p:spPr>
        <p:txBody>
          <a:bodyPr wrap="square" lIns="91440" tIns="45720" rIns="91440" bIns="45720" numCol="1" anchorCtr="0" compatLnSpc="1">
            <a:prstTxWarp prst="textNoShape">
              <a:avLst/>
            </a:prstTxWarp>
            <a:normAutofit fontScale="90000"/>
          </a:bodyPr>
          <a:lstStyle/>
          <a:p>
            <a:pPr algn="ctr" eaLnBrk="1" hangingPunct="1"/>
            <a:r>
              <a:rPr lang="fr-FR" sz="3600" b="1" cap="none" dirty="0">
                <a:solidFill>
                  <a:srgbClr val="0DB435"/>
                </a:solidFill>
                <a:latin typeface="Calibri" pitchFamily="34" charset="0"/>
              </a:rPr>
              <a:t>La communication auprès du public : </a:t>
            </a:r>
            <a:br>
              <a:rPr lang="fr-FR" sz="3600" b="1" cap="none" dirty="0">
                <a:solidFill>
                  <a:srgbClr val="0DB435"/>
                </a:solidFill>
                <a:latin typeface="Calibri" pitchFamily="34" charset="0"/>
              </a:rPr>
            </a:br>
            <a:r>
              <a:rPr lang="fr-FR" sz="3600" b="1" cap="none" dirty="0">
                <a:solidFill>
                  <a:srgbClr val="0DB435"/>
                </a:solidFill>
                <a:latin typeface="Calibri" pitchFamily="34" charset="0"/>
              </a:rPr>
              <a:t>Précautions universelles</a:t>
            </a: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F1C3DEF3-504C-43EF-BAA6-F7B08D156FA4}" type="slidenum">
              <a:rPr lang="fr-FR" sz="1400" b="1">
                <a:solidFill>
                  <a:srgbClr val="FFFFFF"/>
                </a:solidFill>
                <a:latin typeface="+mn-lt"/>
                <a:cs typeface="+mn-cs"/>
              </a:rPr>
              <a:pPr algn="ctr" fontAlgn="auto">
                <a:spcBef>
                  <a:spcPts val="0"/>
                </a:spcBef>
                <a:spcAft>
                  <a:spcPts val="0"/>
                </a:spcAft>
                <a:defRPr/>
              </a:pPr>
              <a:t>32</a:t>
            </a:fld>
            <a:endParaRPr lang="fr-FR" sz="1400" b="1">
              <a:solidFill>
                <a:srgbClr val="FFFFFF"/>
              </a:solidFill>
              <a:latin typeface="+mn-lt"/>
              <a:cs typeface="+mn-cs"/>
            </a:endParaRPr>
          </a:p>
        </p:txBody>
      </p:sp>
      <p:sp>
        <p:nvSpPr>
          <p:cNvPr id="7" name="Rectangle 3"/>
          <p:cNvSpPr txBox="1">
            <a:spLocks noChangeArrowheads="1"/>
          </p:cNvSpPr>
          <p:nvPr/>
        </p:nvSpPr>
        <p:spPr bwMode="auto">
          <a:xfrm>
            <a:off x="650762" y="1747145"/>
            <a:ext cx="7772400" cy="3944937"/>
          </a:xfrm>
          <a:prstGeom prst="rect">
            <a:avLst/>
          </a:prstGeom>
          <a:noFill/>
          <a:ln w="9525">
            <a:noFill/>
            <a:miter lim="800000"/>
            <a:headEnd/>
            <a:tailEnd/>
          </a:ln>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lnSpc>
                <a:spcPct val="90000"/>
              </a:lnSpc>
              <a:defRPr/>
            </a:pPr>
            <a:r>
              <a:rPr lang="fr-FR" sz="2600" dirty="0">
                <a:latin typeface="Calibri" pitchFamily="34" charset="0"/>
              </a:rPr>
              <a:t>Organiser et structurer l’information pour faciliter la compréhension</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Garder le récepteur actif</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Communiquez dans un style clair et simple</a:t>
            </a:r>
          </a:p>
          <a:p>
            <a:pPr marL="0" indent="0" eaLnBrk="1" hangingPunct="1">
              <a:lnSpc>
                <a:spcPct val="90000"/>
              </a:lnSpc>
              <a:buNone/>
              <a:defRPr/>
            </a:pPr>
            <a:endParaRPr lang="fr-FR" sz="800" dirty="0">
              <a:solidFill>
                <a:schemeClr val="accent1"/>
              </a:solidFill>
              <a:latin typeface="Calibri" pitchFamily="34" charset="0"/>
            </a:endParaRPr>
          </a:p>
          <a:p>
            <a:pPr eaLnBrk="1" hangingPunct="1">
              <a:lnSpc>
                <a:spcPct val="90000"/>
              </a:lnSpc>
              <a:defRPr/>
            </a:pPr>
            <a:r>
              <a:rPr lang="fr-FR" sz="2600" dirty="0">
                <a:latin typeface="Calibri" pitchFamily="34" charset="0"/>
              </a:rPr>
              <a:t>Validez la sensibilité culturelle du matériel</a:t>
            </a:r>
          </a:p>
          <a:p>
            <a:pPr marL="0" indent="0" eaLnBrk="1" hangingPunct="1">
              <a:lnSpc>
                <a:spcPct val="90000"/>
              </a:lnSpc>
              <a:buNone/>
              <a:defRPr/>
            </a:pPr>
            <a:endParaRPr lang="fr-FR" sz="800" dirty="0">
              <a:latin typeface="Calibri" pitchFamily="34" charset="0"/>
            </a:endParaRPr>
          </a:p>
          <a:p>
            <a:pPr eaLnBrk="1" hangingPunct="1">
              <a:lnSpc>
                <a:spcPct val="90000"/>
              </a:lnSpc>
              <a:defRPr/>
            </a:pPr>
            <a:r>
              <a:rPr lang="fr-FR" sz="2600" dirty="0">
                <a:latin typeface="Calibri" pitchFamily="34" charset="0"/>
              </a:rPr>
              <a:t>Respecter les normes de base en communication et en propriété intellectuelle</a:t>
            </a:r>
          </a:p>
        </p:txBody>
      </p:sp>
      <p:sp>
        <p:nvSpPr>
          <p:cNvPr id="2" name="ZoneTexte 1"/>
          <p:cNvSpPr txBox="1"/>
          <p:nvPr/>
        </p:nvSpPr>
        <p:spPr>
          <a:xfrm>
            <a:off x="650762" y="5692082"/>
            <a:ext cx="7783626" cy="523220"/>
          </a:xfrm>
          <a:prstGeom prst="rect">
            <a:avLst/>
          </a:prstGeom>
          <a:noFill/>
        </p:spPr>
        <p:txBody>
          <a:bodyPr wrap="square" rtlCol="0">
            <a:spAutoFit/>
          </a:bodyPr>
          <a:lstStyle/>
          <a:p>
            <a:r>
              <a:rPr lang="fr-FR" sz="2800" b="1" dirty="0">
                <a:solidFill>
                  <a:srgbClr val="FF0000"/>
                </a:solidFill>
                <a:latin typeface="Calibri" panose="020F0502020204030204" pitchFamily="34" charset="0"/>
              </a:rPr>
              <a:t>=&gt; Faire tester son outil / message</a:t>
            </a:r>
          </a:p>
        </p:txBody>
      </p:sp>
    </p:spTree>
    <p:custDataLst>
      <p:tags r:id="rId1"/>
    </p:custDataLst>
    <p:extLst>
      <p:ext uri="{BB962C8B-B14F-4D97-AF65-F5344CB8AC3E}">
        <p14:creationId xmlns:p14="http://schemas.microsoft.com/office/powerpoint/2010/main" val="3522736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1"/>
          </p:nvPr>
        </p:nvSpPr>
        <p:spPr/>
        <p:txBody>
          <a:bodyPr/>
          <a:lstStyle/>
          <a:p>
            <a:pPr>
              <a:defRPr/>
            </a:pPr>
            <a:fld id="{11F3DF54-E35A-414B-BBB1-91C64BEA9EE4}" type="slidenum">
              <a:rPr lang="fr-FR"/>
              <a:pPr>
                <a:defRPr/>
              </a:pPr>
              <a:t>33</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D599EB19-BFBA-45F9-953D-AB7BEE75191D}" type="slidenum">
              <a:rPr lang="fr-FR" sz="1400" b="1">
                <a:solidFill>
                  <a:srgbClr val="FFFFFF"/>
                </a:solidFill>
                <a:latin typeface="+mn-lt"/>
                <a:cs typeface="+mn-cs"/>
              </a:rPr>
              <a:pPr algn="ctr" fontAlgn="auto">
                <a:spcBef>
                  <a:spcPts val="0"/>
                </a:spcBef>
                <a:spcAft>
                  <a:spcPts val="0"/>
                </a:spcAft>
                <a:defRPr/>
              </a:pPr>
              <a:t>33</a:t>
            </a:fld>
            <a:endParaRPr lang="fr-FR" sz="1400" b="1">
              <a:solidFill>
                <a:srgbClr val="FFFFFF"/>
              </a:solidFill>
              <a:latin typeface="+mn-lt"/>
              <a:cs typeface="+mn-cs"/>
            </a:endParaRPr>
          </a:p>
        </p:txBody>
      </p:sp>
      <p:sp>
        <p:nvSpPr>
          <p:cNvPr id="7" name="Rectangle 2"/>
          <p:cNvSpPr>
            <a:spLocks noGrp="1" noChangeArrowheads="1"/>
          </p:cNvSpPr>
          <p:nvPr>
            <p:ph type="title"/>
          </p:nvPr>
        </p:nvSpPr>
        <p:spPr bwMode="auto">
          <a:xfrm>
            <a:off x="1143000" y="125413"/>
            <a:ext cx="6903492" cy="639762"/>
          </a:xfrm>
        </p:spPr>
        <p:txBody>
          <a:bodyPr wrap="square" lIns="91440" tIns="45720" rIns="91440" bIns="45720" numCol="1" anchorCtr="0" compatLnSpc="1">
            <a:prstTxWarp prst="textNoShape">
              <a:avLst/>
            </a:prstTxWarp>
            <a:normAutofit/>
          </a:bodyPr>
          <a:lstStyle/>
          <a:p>
            <a:pPr algn="ctr" eaLnBrk="1" hangingPunct="1">
              <a:defRPr/>
            </a:pPr>
            <a:r>
              <a:rPr lang="fr-FR" b="1" cap="none" dirty="0">
                <a:solidFill>
                  <a:srgbClr val="0DB435"/>
                </a:solidFill>
                <a:latin typeface="Calibri" pitchFamily="34" charset="0"/>
              </a:rPr>
              <a:t>Communiquer pour valoriser son action</a:t>
            </a:r>
          </a:p>
        </p:txBody>
      </p:sp>
      <p:pic>
        <p:nvPicPr>
          <p:cNvPr id="139269" name="Image 3"/>
          <p:cNvPicPr>
            <a:picLocks noChangeAspect="1"/>
          </p:cNvPicPr>
          <p:nvPr/>
        </p:nvPicPr>
        <p:blipFill>
          <a:blip r:embed="rId4"/>
          <a:srcRect/>
          <a:stretch>
            <a:fillRect/>
          </a:stretch>
        </p:blipFill>
        <p:spPr bwMode="auto">
          <a:xfrm>
            <a:off x="263147" y="1052736"/>
            <a:ext cx="7851228" cy="544522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0473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8"/>
          <p:cNvSpPr>
            <a:spLocks noGrp="1"/>
          </p:cNvSpPr>
          <p:nvPr>
            <p:ph type="sldNum" sz="quarter" idx="11"/>
          </p:nvPr>
        </p:nvSpPr>
        <p:spPr/>
        <p:txBody>
          <a:bodyPr/>
          <a:lstStyle/>
          <a:p>
            <a:pPr>
              <a:defRPr/>
            </a:pPr>
            <a:fld id="{B0C30AAB-8C51-4972-845A-9F5E2422640B}" type="slidenum">
              <a:rPr lang="fr-FR"/>
              <a:pPr>
                <a:defRPr/>
              </a:pPr>
              <a:t>34</a:t>
            </a:fld>
            <a:endParaRPr lang="fr-FR"/>
          </a:p>
        </p:txBody>
      </p:sp>
      <p:sp>
        <p:nvSpPr>
          <p:cNvPr id="5" name="Espace réservé du numéro de diapositive 4"/>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01F54287-6B97-436B-94E5-6D30D7B58B0B}" type="slidenum">
              <a:rPr lang="fr-FR" sz="1400" b="1">
                <a:solidFill>
                  <a:srgbClr val="FFFFFF"/>
                </a:solidFill>
                <a:latin typeface="+mn-lt"/>
                <a:cs typeface="+mn-cs"/>
              </a:rPr>
              <a:pPr algn="ctr" fontAlgn="auto">
                <a:spcBef>
                  <a:spcPts val="0"/>
                </a:spcBef>
                <a:spcAft>
                  <a:spcPts val="0"/>
                </a:spcAft>
                <a:defRPr/>
              </a:pPr>
              <a:t>34</a:t>
            </a:fld>
            <a:endParaRPr lang="fr-FR" sz="1400" b="1">
              <a:solidFill>
                <a:srgbClr val="FFFFFF"/>
              </a:solidFill>
              <a:latin typeface="+mn-lt"/>
              <a:cs typeface="+mn-cs"/>
            </a:endParaRPr>
          </a:p>
        </p:txBody>
      </p:sp>
      <p:sp>
        <p:nvSpPr>
          <p:cNvPr id="3" name="Rectangle 2"/>
          <p:cNvSpPr/>
          <p:nvPr/>
        </p:nvSpPr>
        <p:spPr>
          <a:xfrm>
            <a:off x="585788" y="1657350"/>
            <a:ext cx="7848600" cy="1508125"/>
          </a:xfrm>
          <a:prstGeom prst="rect">
            <a:avLst/>
          </a:prstGeom>
        </p:spPr>
        <p:txBody>
          <a:bodyPr>
            <a:spAutoFit/>
          </a:bodyPr>
          <a:lstStyle/>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Communication événementielle</a:t>
            </a:r>
          </a:p>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Rapports d’activité</a:t>
            </a:r>
          </a:p>
          <a:p>
            <a:pPr marL="273050" indent="-273050">
              <a:spcBef>
                <a:spcPct val="20000"/>
              </a:spcBef>
              <a:buClr>
                <a:srgbClr val="009900"/>
              </a:buClr>
              <a:buSzPct val="80000"/>
              <a:buFont typeface="Wingdings" pitchFamily="2" charset="2"/>
              <a:buChar char="§"/>
              <a:defRPr/>
            </a:pPr>
            <a:r>
              <a:rPr lang="fr-FR" altLang="fr-FR" sz="2000" b="1" dirty="0">
                <a:solidFill>
                  <a:schemeClr val="accent1"/>
                </a:solidFill>
                <a:latin typeface="Calibri" pitchFamily="34" charset="0"/>
                <a:cs typeface="+mn-cs"/>
              </a:rPr>
              <a:t>Les réseaux sociaux</a:t>
            </a:r>
          </a:p>
          <a:p>
            <a:pPr marL="342900" indent="-342900">
              <a:spcBef>
                <a:spcPct val="20000"/>
              </a:spcBef>
              <a:buClr>
                <a:srgbClr val="009900"/>
              </a:buClr>
              <a:buSzPct val="80000"/>
              <a:buFont typeface="Arial" panose="020B0604020202020204" pitchFamily="34" charset="0"/>
              <a:buChar char="•"/>
              <a:defRPr/>
            </a:pPr>
            <a:endParaRPr lang="fr-FR" altLang="fr-FR" sz="2000" dirty="0">
              <a:solidFill>
                <a:srgbClr val="000000"/>
              </a:solidFill>
              <a:latin typeface="Calibri" pitchFamily="34" charset="0"/>
              <a:cs typeface="+mn-cs"/>
            </a:endParaRPr>
          </a:p>
        </p:txBody>
      </p:sp>
      <p:sp>
        <p:nvSpPr>
          <p:cNvPr id="147461" name="Rectangle 2"/>
          <p:cNvSpPr>
            <a:spLocks noGrp="1" noChangeArrowheads="1"/>
          </p:cNvSpPr>
          <p:nvPr>
            <p:ph type="title"/>
            <p:custDataLst>
              <p:tags r:id="rId2"/>
            </p:custDataLst>
          </p:nvPr>
        </p:nvSpPr>
        <p:spPr bwMode="auto">
          <a:xfrm>
            <a:off x="609600" y="125413"/>
            <a:ext cx="7443788" cy="865187"/>
          </a:xfrm>
        </p:spPr>
        <p:txBody>
          <a:bodyPr wrap="square" lIns="91440" tIns="45720" rIns="91440" bIns="45720" numCol="1" anchorCtr="0" compatLnSpc="1">
            <a:prstTxWarp prst="textNoShape">
              <a:avLst/>
            </a:prstTxWarp>
          </a:bodyPr>
          <a:lstStyle/>
          <a:p>
            <a:pPr algn="ctr" eaLnBrk="1" hangingPunct="1"/>
            <a:r>
              <a:rPr lang="fr-FR" sz="3600" b="1" cap="none" dirty="0">
                <a:solidFill>
                  <a:srgbClr val="0DB435"/>
                </a:solidFill>
                <a:latin typeface="Calibri" pitchFamily="34" charset="0"/>
              </a:rPr>
              <a:t>Autres types de communication</a:t>
            </a:r>
          </a:p>
        </p:txBody>
      </p:sp>
      <p:pic>
        <p:nvPicPr>
          <p:cNvPr id="147462" name="Image 3"/>
          <p:cNvPicPr>
            <a:picLocks noChangeAspect="1"/>
          </p:cNvPicPr>
          <p:nvPr/>
        </p:nvPicPr>
        <p:blipFill>
          <a:blip r:embed="rId5"/>
          <a:srcRect/>
          <a:stretch>
            <a:fillRect/>
          </a:stretch>
        </p:blipFill>
        <p:spPr bwMode="auto">
          <a:xfrm>
            <a:off x="5718175" y="1657350"/>
            <a:ext cx="2716213" cy="3635375"/>
          </a:xfrm>
          <a:prstGeom prst="rect">
            <a:avLst/>
          </a:prstGeom>
          <a:noFill/>
          <a:ln w="9525">
            <a:noFill/>
            <a:miter lim="800000"/>
            <a:headEnd/>
            <a:tailEnd/>
          </a:ln>
        </p:spPr>
      </p:pic>
      <p:pic>
        <p:nvPicPr>
          <p:cNvPr id="147463" name="Image 7"/>
          <p:cNvPicPr>
            <a:picLocks noChangeAspect="1"/>
          </p:cNvPicPr>
          <p:nvPr/>
        </p:nvPicPr>
        <p:blipFill>
          <a:blip r:embed="rId6"/>
          <a:srcRect/>
          <a:stretch>
            <a:fillRect/>
          </a:stretch>
        </p:blipFill>
        <p:spPr bwMode="auto">
          <a:xfrm>
            <a:off x="585788" y="3271838"/>
            <a:ext cx="4143375" cy="2552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2879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LE PLAN OPERATIONNEL</a:t>
            </a:r>
          </a:p>
        </p:txBody>
      </p:sp>
      <p:sp>
        <p:nvSpPr>
          <p:cNvPr id="31746" name="Rectangle 3"/>
          <p:cNvSpPr>
            <a:spLocks noGrp="1" noChangeArrowheads="1"/>
          </p:cNvSpPr>
          <p:nvPr>
            <p:ph type="body" idx="4294967295"/>
          </p:nvPr>
        </p:nvSpPr>
        <p:spPr>
          <a:xfrm>
            <a:off x="827088" y="1844675"/>
            <a:ext cx="7772400" cy="4291013"/>
          </a:xfrm>
        </p:spPr>
        <p:txBody>
          <a:bodyPr/>
          <a:lstStyle/>
          <a:p>
            <a:pPr eaLnBrk="1" hangingPunct="1"/>
            <a:r>
              <a:rPr lang="fr-FR" sz="2800">
                <a:latin typeface="Calibri" pitchFamily="34" charset="0"/>
              </a:rPr>
              <a:t>Consiste à organiser et coordonner les éléments participant à la réalisation de l’action en fonction des objectifs fixés</a:t>
            </a:r>
          </a:p>
          <a:p>
            <a:pPr eaLnBrk="1" hangingPunct="1">
              <a:buFont typeface="Wingdings" pitchFamily="2" charset="2"/>
              <a:buNone/>
            </a:pPr>
            <a:endParaRPr lang="fr-FR" sz="2800">
              <a:latin typeface="Calibri" pitchFamily="34" charset="0"/>
            </a:endParaRPr>
          </a:p>
          <a:p>
            <a:pPr lvl="1" eaLnBrk="1" hangingPunct="1"/>
            <a:r>
              <a:rPr lang="fr-FR" sz="2200" b="1">
                <a:latin typeface="Calibri" pitchFamily="34" charset="0"/>
              </a:rPr>
              <a:t>Qui fait quoi?</a:t>
            </a:r>
          </a:p>
          <a:p>
            <a:pPr lvl="1" eaLnBrk="1" hangingPunct="1"/>
            <a:r>
              <a:rPr lang="fr-FR" sz="2200" b="1">
                <a:latin typeface="Calibri" pitchFamily="34" charset="0"/>
              </a:rPr>
              <a:t>Quand?</a:t>
            </a:r>
          </a:p>
          <a:p>
            <a:pPr lvl="1" eaLnBrk="1" hangingPunct="1"/>
            <a:r>
              <a:rPr lang="fr-FR" sz="2200" b="1">
                <a:latin typeface="Calibri" pitchFamily="34" charset="0"/>
              </a:rPr>
              <a:t>Dans quel ordre?</a:t>
            </a:r>
          </a:p>
          <a:p>
            <a:pPr lvl="1" eaLnBrk="1" hangingPunct="1"/>
            <a:r>
              <a:rPr lang="fr-FR" sz="2200" b="1">
                <a:latin typeface="Calibri" pitchFamily="34" charset="0"/>
              </a:rPr>
              <a:t>Comment?</a:t>
            </a:r>
          </a:p>
          <a:p>
            <a:pPr lvl="1" eaLnBrk="1" hangingPunct="1"/>
            <a:r>
              <a:rPr lang="fr-FR" sz="2200" b="1">
                <a:latin typeface="Calibri" pitchFamily="34" charset="0"/>
              </a:rPr>
              <a:t>Avec quels moyens?</a:t>
            </a:r>
          </a:p>
        </p:txBody>
      </p:sp>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1619672" y="1171575"/>
            <a:ext cx="5592738" cy="55927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58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EXEMPLE D’ORGANIGRAMME</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21571" t="30412" r="22551" b="6253"/>
          <a:stretch>
            <a:fillRect/>
          </a:stretch>
        </p:blipFill>
        <p:spPr bwMode="auto">
          <a:xfrm>
            <a:off x="251520" y="1228375"/>
            <a:ext cx="7831137"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4822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EXEMPLE DE PLANNING DE GANTT</a:t>
            </a:r>
          </a:p>
        </p:txBody>
      </p:sp>
      <p:pic>
        <p:nvPicPr>
          <p:cNvPr id="5" name="Picture 1"/>
          <p:cNvPicPr>
            <a:picLocks noChangeAspect="1" noChangeArrowheads="1"/>
          </p:cNvPicPr>
          <p:nvPr/>
        </p:nvPicPr>
        <p:blipFill>
          <a:blip r:embed="rId6">
            <a:extLst>
              <a:ext uri="{28A0092B-C50C-407E-A947-70E740481C1C}">
                <a14:useLocalDpi xmlns:a14="http://schemas.microsoft.com/office/drawing/2010/main" val="0"/>
              </a:ext>
            </a:extLst>
          </a:blip>
          <a:srcRect l="24342" t="31392" r="25450" b="6250"/>
          <a:stretch>
            <a:fillRect/>
          </a:stretch>
        </p:blipFill>
        <p:spPr bwMode="auto">
          <a:xfrm>
            <a:off x="467544" y="1340768"/>
            <a:ext cx="7634287"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4323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RESSOURCES</a:t>
            </a:r>
            <a:r>
              <a:rPr lang="fr-FR" sz="3200" b="1" dirty="0">
                <a:solidFill>
                  <a:schemeClr val="tx2">
                    <a:lumMod val="75000"/>
                    <a:lumOff val="25000"/>
                  </a:schemeClr>
                </a:solidFill>
                <a:latin typeface="Calibri" pitchFamily="34" charset="0"/>
              </a:rPr>
              <a:t> : </a:t>
            </a:r>
            <a:br>
              <a:rPr lang="fr-FR" sz="3200" b="1" u="sng" dirty="0">
                <a:solidFill>
                  <a:schemeClr val="tx2">
                    <a:lumMod val="75000"/>
                    <a:lumOff val="25000"/>
                  </a:schemeClr>
                </a:solidFill>
                <a:latin typeface="Calibri" pitchFamily="34" charset="0"/>
              </a:rPr>
            </a:br>
            <a:r>
              <a:rPr lang="fr-FR" sz="3200" b="1" u="sng" dirty="0">
                <a:solidFill>
                  <a:schemeClr val="tx2">
                    <a:lumMod val="75000"/>
                    <a:lumOff val="25000"/>
                  </a:schemeClr>
                </a:solidFill>
                <a:latin typeface="Calibri" pitchFamily="34" charset="0"/>
              </a:rPr>
              <a:t>LA CONVENTION DE PARTENARIAT</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21326" t="31201" r="45232" b="18102"/>
          <a:stretch>
            <a:fillRect/>
          </a:stretch>
        </p:blipFill>
        <p:spPr bwMode="auto">
          <a:xfrm>
            <a:off x="1375569" y="1171575"/>
            <a:ext cx="6553200" cy="558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9126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RESSOURCES</a:t>
            </a:r>
            <a:r>
              <a:rPr lang="fr-FR" sz="3200" b="1" dirty="0">
                <a:solidFill>
                  <a:schemeClr val="tx2">
                    <a:lumMod val="75000"/>
                    <a:lumOff val="25000"/>
                  </a:schemeClr>
                </a:solidFill>
                <a:latin typeface="Calibri" pitchFamily="34" charset="0"/>
              </a:rPr>
              <a:t> : </a:t>
            </a:r>
            <a:br>
              <a:rPr lang="fr-FR" sz="3200" b="1" u="sng" dirty="0">
                <a:solidFill>
                  <a:schemeClr val="tx2">
                    <a:lumMod val="75000"/>
                    <a:lumOff val="25000"/>
                  </a:schemeClr>
                </a:solidFill>
                <a:latin typeface="Calibri" pitchFamily="34" charset="0"/>
              </a:rPr>
            </a:br>
            <a:r>
              <a:rPr lang="fr-FR" sz="3200" b="1" u="sng" dirty="0">
                <a:solidFill>
                  <a:schemeClr val="tx2">
                    <a:lumMod val="75000"/>
                    <a:lumOff val="25000"/>
                  </a:schemeClr>
                </a:solidFill>
                <a:latin typeface="Calibri" pitchFamily="34" charset="0"/>
              </a:rPr>
              <a:t>LE BUDGET</a:t>
            </a:r>
          </a:p>
        </p:txBody>
      </p:sp>
      <p:pic>
        <p:nvPicPr>
          <p:cNvPr id="2" name="Image 1"/>
          <p:cNvPicPr>
            <a:picLocks noChangeAspect="1"/>
          </p:cNvPicPr>
          <p:nvPr/>
        </p:nvPicPr>
        <p:blipFill rotWithShape="1">
          <a:blip r:embed="rId6"/>
          <a:srcRect l="23625" t="14700" r="41332" b="11801"/>
          <a:stretch/>
        </p:blipFill>
        <p:spPr>
          <a:xfrm>
            <a:off x="2123728" y="1052736"/>
            <a:ext cx="4882828" cy="5760640"/>
          </a:xfrm>
          <a:prstGeom prst="rect">
            <a:avLst/>
          </a:prstGeom>
        </p:spPr>
      </p:pic>
    </p:spTree>
    <p:custDataLst>
      <p:tags r:id="rId1"/>
    </p:custDataLst>
    <p:extLst>
      <p:ext uri="{BB962C8B-B14F-4D97-AF65-F5344CB8AC3E}">
        <p14:creationId xmlns:p14="http://schemas.microsoft.com/office/powerpoint/2010/main" val="5241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descr="Large confetti"/>
          <p:cNvSpPr>
            <a:spLocks noChangeArrowheads="1"/>
          </p:cNvSpPr>
          <p:nvPr/>
        </p:nvSpPr>
        <p:spPr bwMode="auto">
          <a:xfrm>
            <a:off x="1187450" y="620713"/>
            <a:ext cx="7770813" cy="454025"/>
          </a:xfrm>
          <a:prstGeom prst="rect">
            <a:avLst/>
          </a:prstGeom>
          <a:noFill/>
          <a:ln w="9525">
            <a:noFill/>
            <a:miter lim="800000"/>
            <a:headEnd/>
            <a:tailEnd/>
          </a:ln>
        </p:spPr>
        <p:txBody>
          <a:bodyPr anchor="b"/>
          <a:lstStyle/>
          <a:p>
            <a:pPr algn="ctr"/>
            <a:r>
              <a:rPr lang="fr-FR" sz="2600" b="1" u="sng">
                <a:solidFill>
                  <a:srgbClr val="0DB435"/>
                </a:solidFill>
                <a:latin typeface="Calibri" pitchFamily="34" charset="0"/>
              </a:rPr>
              <a:t>LES GRANDES ETAPES DE LA METHODOLOGIE DE PROJET</a:t>
            </a:r>
          </a:p>
        </p:txBody>
      </p:sp>
      <p:sp>
        <p:nvSpPr>
          <p:cNvPr id="231427" name="Text Box 3"/>
          <p:cNvSpPr txBox="1">
            <a:spLocks noChangeArrowheads="1"/>
          </p:cNvSpPr>
          <p:nvPr/>
        </p:nvSpPr>
        <p:spPr bwMode="auto">
          <a:xfrm>
            <a:off x="1600200" y="1195388"/>
            <a:ext cx="5486400" cy="1600200"/>
          </a:xfrm>
          <a:prstGeom prst="rect">
            <a:avLst/>
          </a:prstGeom>
          <a:gradFill rotWithShape="0">
            <a:gsLst>
              <a:gs pos="0">
                <a:srgbClr val="FFD596"/>
              </a:gs>
              <a:gs pos="100000">
                <a:srgbClr val="FF99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sym typeface="Symbol"/>
              </a:rPr>
              <a:t></a:t>
            </a:r>
            <a:r>
              <a:rPr lang="fr-FR" sz="1400" b="1">
                <a:latin typeface="Calibri" pitchFamily="34" charset="0"/>
              </a:rPr>
              <a:t>. ANALYSE DE SITUATION</a:t>
            </a:r>
          </a:p>
        </p:txBody>
      </p:sp>
      <p:sp>
        <p:nvSpPr>
          <p:cNvPr id="231428" name="Text Box 4"/>
          <p:cNvSpPr txBox="1">
            <a:spLocks noChangeArrowheads="1"/>
          </p:cNvSpPr>
          <p:nvPr/>
        </p:nvSpPr>
        <p:spPr bwMode="auto">
          <a:xfrm>
            <a:off x="4876800" y="3024188"/>
            <a:ext cx="3871664" cy="1600200"/>
          </a:xfrm>
          <a:prstGeom prst="rect">
            <a:avLst/>
          </a:prstGeom>
          <a:solidFill>
            <a:srgbClr val="FF99CC"/>
          </a:solidFill>
          <a:ln w="9525">
            <a:solidFill>
              <a:srgbClr val="000000"/>
            </a:solidFill>
            <a:miter lim="800000"/>
            <a:headEnd/>
            <a:tailEnd/>
          </a:ln>
        </p:spPr>
        <p:txBody>
          <a:bodyPr/>
          <a:lstStyle/>
          <a:p>
            <a:pPr algn="ctr" eaLnBrk="0" hangingPunct="0"/>
            <a:r>
              <a:rPr lang="fr-FR" sz="1400" b="1">
                <a:latin typeface="Calibri" pitchFamily="34" charset="0"/>
              </a:rPr>
              <a:t>CHOIX DES PRIORITES</a:t>
            </a:r>
          </a:p>
          <a:p>
            <a:pPr eaLnBrk="0" hangingPunct="0"/>
            <a:endParaRPr lang="fr-FR" sz="1200">
              <a:latin typeface="Book Antiqua" pitchFamily="18" charset="0"/>
            </a:endParaRPr>
          </a:p>
        </p:txBody>
      </p:sp>
      <p:sp>
        <p:nvSpPr>
          <p:cNvPr id="231429" name="Text Box 5"/>
          <p:cNvSpPr txBox="1">
            <a:spLocks noChangeArrowheads="1"/>
          </p:cNvSpPr>
          <p:nvPr/>
        </p:nvSpPr>
        <p:spPr bwMode="auto">
          <a:xfrm>
            <a:off x="228600" y="3024188"/>
            <a:ext cx="2590800" cy="1066800"/>
          </a:xfrm>
          <a:prstGeom prst="rect">
            <a:avLst/>
          </a:prstGeom>
          <a:gradFill rotWithShape="0">
            <a:gsLst>
              <a:gs pos="0">
                <a:srgbClr val="FF977D"/>
              </a:gs>
              <a:gs pos="100000">
                <a:srgbClr val="FF33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EVALUATION</a:t>
            </a:r>
          </a:p>
          <a:p>
            <a:pPr eaLnBrk="0" hangingPunct="0"/>
            <a:endParaRPr lang="fr-FR" sz="1200">
              <a:latin typeface="Book Antiqua" pitchFamily="18" charset="0"/>
            </a:endParaRPr>
          </a:p>
        </p:txBody>
      </p:sp>
      <p:sp>
        <p:nvSpPr>
          <p:cNvPr id="231430" name="Text Box 6"/>
          <p:cNvSpPr txBox="1">
            <a:spLocks noChangeArrowheads="1"/>
          </p:cNvSpPr>
          <p:nvPr/>
        </p:nvSpPr>
        <p:spPr bwMode="auto">
          <a:xfrm>
            <a:off x="4876800" y="4929188"/>
            <a:ext cx="3871664" cy="838200"/>
          </a:xfrm>
          <a:prstGeom prst="rect">
            <a:avLst/>
          </a:prstGeom>
          <a:gradFill rotWithShape="0">
            <a:gsLst>
              <a:gs pos="0">
                <a:srgbClr val="91C8AC"/>
              </a:gs>
              <a:gs pos="100000">
                <a:srgbClr val="339966"/>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DEFINITION DES OBJECTIFS</a:t>
            </a:r>
          </a:p>
        </p:txBody>
      </p:sp>
      <p:sp>
        <p:nvSpPr>
          <p:cNvPr id="231431" name="Text Box 7"/>
          <p:cNvSpPr txBox="1">
            <a:spLocks noChangeArrowheads="1"/>
          </p:cNvSpPr>
          <p:nvPr/>
        </p:nvSpPr>
        <p:spPr bwMode="auto">
          <a:xfrm>
            <a:off x="1600200" y="5767388"/>
            <a:ext cx="2971800" cy="685800"/>
          </a:xfrm>
          <a:prstGeom prst="rect">
            <a:avLst/>
          </a:prstGeom>
          <a:gradFill rotWithShape="0">
            <a:gsLst>
              <a:gs pos="0">
                <a:srgbClr val="FFFF6D"/>
              </a:gs>
              <a:gs pos="100000">
                <a:srgbClr val="FFFF00"/>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CHOIX DES STRATEGIES</a:t>
            </a:r>
          </a:p>
        </p:txBody>
      </p:sp>
      <p:sp>
        <p:nvSpPr>
          <p:cNvPr id="231432" name="Text Box 8"/>
          <p:cNvSpPr txBox="1">
            <a:spLocks noChangeArrowheads="1"/>
          </p:cNvSpPr>
          <p:nvPr/>
        </p:nvSpPr>
        <p:spPr bwMode="auto">
          <a:xfrm>
            <a:off x="228600" y="4395788"/>
            <a:ext cx="3505200" cy="1143000"/>
          </a:xfrm>
          <a:prstGeom prst="rect">
            <a:avLst/>
          </a:prstGeom>
          <a:gradFill rotWithShape="0">
            <a:gsLst>
              <a:gs pos="0">
                <a:srgbClr val="7194FF"/>
              </a:gs>
              <a:gs pos="100000">
                <a:srgbClr val="3366FF"/>
              </a:gs>
            </a:gsLst>
            <a:lin ang="5400000" scaled="1"/>
          </a:gradFill>
          <a:ln w="9525">
            <a:solidFill>
              <a:srgbClr val="000000"/>
            </a:solidFill>
            <a:miter lim="800000"/>
            <a:headEnd/>
            <a:tailEnd/>
          </a:ln>
        </p:spPr>
        <p:txBody>
          <a:bodyPr/>
          <a:lstStyle/>
          <a:p>
            <a:pPr algn="ctr" eaLnBrk="0" hangingPunct="0"/>
            <a:r>
              <a:rPr lang="fr-FR" sz="1400" b="1">
                <a:latin typeface="Calibri" pitchFamily="34" charset="0"/>
              </a:rPr>
              <a:t>ORGANISATION DE L’ACTION</a:t>
            </a:r>
          </a:p>
        </p:txBody>
      </p:sp>
      <p:sp>
        <p:nvSpPr>
          <p:cNvPr id="231433" name="Text Box 9"/>
          <p:cNvSpPr txBox="1">
            <a:spLocks noChangeArrowheads="1"/>
          </p:cNvSpPr>
          <p:nvPr/>
        </p:nvSpPr>
        <p:spPr bwMode="auto">
          <a:xfrm>
            <a:off x="2916238" y="3633788"/>
            <a:ext cx="1808162" cy="587375"/>
          </a:xfrm>
          <a:prstGeom prst="rect">
            <a:avLst/>
          </a:prstGeom>
          <a:solidFill>
            <a:srgbClr val="FFFFFF"/>
          </a:solidFill>
          <a:ln w="9525">
            <a:solidFill>
              <a:srgbClr val="000000"/>
            </a:solidFill>
            <a:miter lim="800000"/>
            <a:headEnd/>
            <a:tailEnd/>
          </a:ln>
        </p:spPr>
        <p:txBody>
          <a:bodyPr/>
          <a:lstStyle/>
          <a:p>
            <a:pPr algn="ctr" eaLnBrk="0" hangingPunct="0"/>
            <a:r>
              <a:rPr lang="fr-FR" sz="1100" b="1" i="1">
                <a:solidFill>
                  <a:srgbClr val="FF0000"/>
                </a:solidFill>
                <a:latin typeface="Calibri" pitchFamily="34" charset="0"/>
              </a:rPr>
              <a:t>Les objectifs et les stratégies correspondent-ils aux intentions éducatives ?</a:t>
            </a:r>
          </a:p>
        </p:txBody>
      </p:sp>
      <p:sp>
        <p:nvSpPr>
          <p:cNvPr id="231434" name="Line 10"/>
          <p:cNvSpPr>
            <a:spLocks noChangeShapeType="1"/>
          </p:cNvSpPr>
          <p:nvPr/>
        </p:nvSpPr>
        <p:spPr bwMode="auto">
          <a:xfrm flipV="1">
            <a:off x="1447800" y="40909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5" name="Line 11"/>
          <p:cNvSpPr>
            <a:spLocks noChangeShapeType="1"/>
          </p:cNvSpPr>
          <p:nvPr/>
        </p:nvSpPr>
        <p:spPr bwMode="auto">
          <a:xfrm rot="2851567" flipV="1">
            <a:off x="3215481" y="2615407"/>
            <a:ext cx="39687" cy="9906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6" name="Line 12"/>
          <p:cNvSpPr>
            <a:spLocks noChangeShapeType="1"/>
          </p:cNvSpPr>
          <p:nvPr/>
        </p:nvSpPr>
        <p:spPr bwMode="auto">
          <a:xfrm rot="7523718" flipV="1">
            <a:off x="4333875" y="2560638"/>
            <a:ext cx="0" cy="12192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7" name="Line 13"/>
          <p:cNvSpPr>
            <a:spLocks noChangeShapeType="1"/>
          </p:cNvSpPr>
          <p:nvPr/>
        </p:nvSpPr>
        <p:spPr bwMode="auto">
          <a:xfrm>
            <a:off x="7010400" y="46243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8" name="Line 14"/>
          <p:cNvSpPr>
            <a:spLocks noChangeShapeType="1"/>
          </p:cNvSpPr>
          <p:nvPr/>
        </p:nvSpPr>
        <p:spPr bwMode="auto">
          <a:xfrm rot="-2169491" flipH="1" flipV="1">
            <a:off x="2962275" y="5526088"/>
            <a:ext cx="28575" cy="244475"/>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39" name="Line 15"/>
          <p:cNvSpPr>
            <a:spLocks noChangeShapeType="1"/>
          </p:cNvSpPr>
          <p:nvPr/>
        </p:nvSpPr>
        <p:spPr bwMode="auto">
          <a:xfrm flipH="1">
            <a:off x="4038600" y="5233988"/>
            <a:ext cx="838200" cy="5334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40" name="Line 16"/>
          <p:cNvSpPr>
            <a:spLocks noChangeShapeType="1"/>
          </p:cNvSpPr>
          <p:nvPr/>
        </p:nvSpPr>
        <p:spPr bwMode="auto">
          <a:xfrm>
            <a:off x="1905000" y="4090988"/>
            <a:ext cx="0" cy="304800"/>
          </a:xfrm>
          <a:prstGeom prst="line">
            <a:avLst/>
          </a:prstGeom>
          <a:noFill/>
          <a:ln w="22225" cap="sq">
            <a:solidFill>
              <a:schemeClr val="tx1"/>
            </a:solidFill>
            <a:round/>
            <a:headEnd type="none" w="sm" len="sm"/>
            <a:tailEnd type="triangle" w="sm" len="sm"/>
          </a:ln>
        </p:spPr>
        <p:txBody>
          <a:bodyPr wrap="none"/>
          <a:lstStyle/>
          <a:p>
            <a:endParaRPr lang="fr-FR"/>
          </a:p>
        </p:txBody>
      </p:sp>
      <p:sp>
        <p:nvSpPr>
          <p:cNvPr id="231442" name="Text Box 18"/>
          <p:cNvSpPr txBox="1">
            <a:spLocks noChangeArrowheads="1"/>
          </p:cNvSpPr>
          <p:nvPr/>
        </p:nvSpPr>
        <p:spPr bwMode="auto">
          <a:xfrm>
            <a:off x="1676400" y="1423988"/>
            <a:ext cx="5559425" cy="1735137"/>
          </a:xfrm>
          <a:prstGeom prst="rect">
            <a:avLst/>
          </a:prstGeom>
          <a:noFill/>
          <a:ln w="12700" cap="sq">
            <a:noFill/>
            <a:miter lim="800000"/>
            <a:headEnd type="none" w="sm" len="sm"/>
            <a:tailEnd type="none" w="sm" len="sm"/>
          </a:ln>
        </p:spPr>
        <p:txBody>
          <a:bodyPr>
            <a:spAutoFit/>
          </a:bodyPr>
          <a:lstStyle/>
          <a:p>
            <a:pPr algn="just" eaLnBrk="0" hangingPunct="0"/>
            <a:r>
              <a:rPr lang="fr-FR" sz="1200" dirty="0">
                <a:latin typeface="Calibri" pitchFamily="34" charset="0"/>
              </a:rPr>
              <a:t>- Quelles sont les caractéristiques du territoire</a:t>
            </a:r>
          </a:p>
          <a:p>
            <a:pPr algn="just" eaLnBrk="0" hangingPunct="0"/>
            <a:r>
              <a:rPr lang="fr-FR" sz="1200" dirty="0">
                <a:latin typeface="Calibri" pitchFamily="34" charset="0"/>
              </a:rPr>
              <a:t>- Quelles sont les caractéristiques de la population</a:t>
            </a:r>
          </a:p>
          <a:p>
            <a:pPr algn="just" eaLnBrk="0" hangingPunct="0"/>
            <a:r>
              <a:rPr lang="fr-FR" sz="1200" dirty="0">
                <a:latin typeface="Calibri" pitchFamily="34" charset="0"/>
              </a:rPr>
              <a:t>- Comment a-t-on identifié les problèmes de santé de la population et quels sont-ils ?</a:t>
            </a:r>
          </a:p>
          <a:p>
            <a:pPr algn="just" eaLnBrk="0" hangingPunct="0"/>
            <a:r>
              <a:rPr lang="fr-FR" sz="1200" dirty="0">
                <a:latin typeface="Calibri" pitchFamily="34" charset="0"/>
              </a:rPr>
              <a:t>- Les besoins spécifiques de la population sont-ils recueillis, comment ?</a:t>
            </a:r>
          </a:p>
          <a:p>
            <a:pPr algn="just" eaLnBrk="0" hangingPunct="0"/>
            <a:r>
              <a:rPr lang="fr-FR" sz="1200" dirty="0">
                <a:latin typeface="Calibri" pitchFamily="34" charset="0"/>
              </a:rPr>
              <a:t>- Quelles ressources sont mobilisées ?</a:t>
            </a:r>
          </a:p>
          <a:p>
            <a:pPr algn="just" eaLnBrk="0" hangingPunct="0"/>
            <a:r>
              <a:rPr lang="fr-FR" sz="1200" dirty="0">
                <a:latin typeface="Calibri" pitchFamily="34" charset="0"/>
              </a:rPr>
              <a:t>- Y a-t-il un Programme ou Plan de financement possible ? </a:t>
            </a:r>
          </a:p>
          <a:p>
            <a:pPr>
              <a:spcBef>
                <a:spcPct val="50000"/>
              </a:spcBef>
            </a:pPr>
            <a:endParaRPr lang="fr-FR" sz="2400" dirty="0">
              <a:latin typeface="Calibri" pitchFamily="34" charset="0"/>
            </a:endParaRPr>
          </a:p>
        </p:txBody>
      </p:sp>
      <p:sp>
        <p:nvSpPr>
          <p:cNvPr id="231443" name="Text Box 19"/>
          <p:cNvSpPr txBox="1">
            <a:spLocks noChangeArrowheads="1"/>
          </p:cNvSpPr>
          <p:nvPr/>
        </p:nvSpPr>
        <p:spPr bwMode="auto">
          <a:xfrm>
            <a:off x="5029200" y="3252788"/>
            <a:ext cx="3719264" cy="1384995"/>
          </a:xfrm>
          <a:prstGeom prst="rect">
            <a:avLst/>
          </a:prstGeom>
          <a:noFill/>
          <a:ln w="12700" cap="sq">
            <a:noFill/>
            <a:miter lim="800000"/>
            <a:headEnd type="none" w="sm" len="sm"/>
            <a:tailEnd type="none" w="sm" len="sm"/>
          </a:ln>
        </p:spPr>
        <p:txBody>
          <a:bodyPr wrap="square">
            <a:spAutoFit/>
          </a:bodyPr>
          <a:lstStyle/>
          <a:p>
            <a:pPr algn="just" eaLnBrk="0" hangingPunct="0"/>
            <a:r>
              <a:rPr lang="fr-FR" sz="1200" dirty="0">
                <a:latin typeface="Calibri" pitchFamily="34" charset="0"/>
              </a:rPr>
              <a:t>- Quel est le problème sur lequel se propose d’agir l’acteur, ce problème est-il important au sein de la population ?</a:t>
            </a:r>
          </a:p>
          <a:p>
            <a:pPr algn="just" eaLnBrk="0" hangingPunct="0"/>
            <a:r>
              <a:rPr lang="fr-FR" sz="1200" dirty="0">
                <a:latin typeface="Calibri" pitchFamily="34" charset="0"/>
              </a:rPr>
              <a:t>- Sur quel comportement le programme va-t-il agir ?</a:t>
            </a:r>
          </a:p>
          <a:p>
            <a:pPr algn="just" eaLnBrk="0" hangingPunct="0">
              <a:buFontTx/>
              <a:buChar char="-"/>
            </a:pPr>
            <a:r>
              <a:rPr lang="fr-FR" sz="1200" dirty="0">
                <a:latin typeface="Calibri" pitchFamily="34" charset="0"/>
              </a:rPr>
              <a:t> A votre avis, ce comportement est-il modifiable ?</a:t>
            </a:r>
          </a:p>
          <a:p>
            <a:pPr algn="just" eaLnBrk="0" hangingPunct="0"/>
            <a:r>
              <a:rPr lang="fr-FR" sz="1200" dirty="0">
                <a:latin typeface="Calibri" pitchFamily="34" charset="0"/>
              </a:rPr>
              <a:t>- A quel but de santé publique cette action va-t-elle contribuer ?</a:t>
            </a:r>
            <a:endParaRPr lang="fr-FR" sz="2400" dirty="0">
              <a:latin typeface="Calibri" pitchFamily="34" charset="0"/>
            </a:endParaRPr>
          </a:p>
        </p:txBody>
      </p:sp>
      <p:sp>
        <p:nvSpPr>
          <p:cNvPr id="231444" name="Text Box 20"/>
          <p:cNvSpPr txBox="1">
            <a:spLocks noChangeArrowheads="1"/>
          </p:cNvSpPr>
          <p:nvPr/>
        </p:nvSpPr>
        <p:spPr bwMode="auto">
          <a:xfrm>
            <a:off x="4953000" y="5203825"/>
            <a:ext cx="3795464" cy="646331"/>
          </a:xfrm>
          <a:prstGeom prst="rect">
            <a:avLst/>
          </a:prstGeom>
          <a:noFill/>
          <a:ln w="12700" cap="sq">
            <a:noFill/>
            <a:miter lim="800000"/>
            <a:headEnd type="none" w="sm" len="sm"/>
            <a:tailEnd type="none" w="sm" len="sm"/>
          </a:ln>
        </p:spPr>
        <p:txBody>
          <a:bodyPr wrap="square">
            <a:spAutoFit/>
          </a:bodyPr>
          <a:lstStyle/>
          <a:p>
            <a:pPr algn="just" eaLnBrk="0" hangingPunct="0"/>
            <a:r>
              <a:rPr lang="fr-FR" sz="1200" dirty="0">
                <a:latin typeface="Calibri" pitchFamily="34" charset="0"/>
              </a:rPr>
              <a:t>- Quelle amélioration est envisagée pour la population ?</a:t>
            </a:r>
          </a:p>
          <a:p>
            <a:pPr algn="just" eaLnBrk="0" hangingPunct="0"/>
            <a:r>
              <a:rPr lang="fr-FR" sz="1200" dirty="0">
                <a:latin typeface="Calibri" pitchFamily="34" charset="0"/>
              </a:rPr>
              <a:t>- Rédiger cette amélioration sous  forme d’objectif principal</a:t>
            </a:r>
          </a:p>
        </p:txBody>
      </p:sp>
      <p:sp>
        <p:nvSpPr>
          <p:cNvPr id="231445" name="Text Box 21"/>
          <p:cNvSpPr txBox="1">
            <a:spLocks noChangeArrowheads="1"/>
          </p:cNvSpPr>
          <p:nvPr/>
        </p:nvSpPr>
        <p:spPr bwMode="auto">
          <a:xfrm>
            <a:off x="1676400" y="5995988"/>
            <a:ext cx="2967038" cy="457200"/>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Quelle méthode est mise en œuvre ?</a:t>
            </a:r>
          </a:p>
          <a:p>
            <a:pPr eaLnBrk="0" hangingPunct="0"/>
            <a:r>
              <a:rPr lang="fr-FR" sz="1200">
                <a:latin typeface="Calibri" pitchFamily="34" charset="0"/>
              </a:rPr>
              <a:t>- A quel type d’action correspond-elle ?</a:t>
            </a:r>
            <a:endParaRPr lang="fr-FR" sz="2400">
              <a:latin typeface="Calibri" pitchFamily="34" charset="0"/>
            </a:endParaRPr>
          </a:p>
        </p:txBody>
      </p:sp>
      <p:sp>
        <p:nvSpPr>
          <p:cNvPr id="231446" name="Text Box 22"/>
          <p:cNvSpPr txBox="1">
            <a:spLocks noChangeArrowheads="1"/>
          </p:cNvSpPr>
          <p:nvPr/>
        </p:nvSpPr>
        <p:spPr bwMode="auto">
          <a:xfrm>
            <a:off x="304800" y="4624388"/>
            <a:ext cx="3352800" cy="1370012"/>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Qui fait quoi ?</a:t>
            </a:r>
          </a:p>
          <a:p>
            <a:pPr eaLnBrk="0" hangingPunct="0"/>
            <a:r>
              <a:rPr lang="fr-FR" sz="1200">
                <a:latin typeface="Calibri" pitchFamily="34" charset="0"/>
              </a:rPr>
              <a:t>- Quand ? Comment ? Où ?</a:t>
            </a:r>
          </a:p>
          <a:p>
            <a:pPr eaLnBrk="0" hangingPunct="0"/>
            <a:r>
              <a:rPr lang="fr-FR" sz="1200">
                <a:latin typeface="Calibri" pitchFamily="34" charset="0"/>
              </a:rPr>
              <a:t>- Avec quels moyens ?</a:t>
            </a:r>
          </a:p>
          <a:p>
            <a:pPr eaLnBrk="0" hangingPunct="0"/>
            <a:r>
              <a:rPr lang="fr-FR" sz="1200">
                <a:latin typeface="Calibri" pitchFamily="34" charset="0"/>
              </a:rPr>
              <a:t>- Avec quels partenariats ?</a:t>
            </a:r>
          </a:p>
          <a:p>
            <a:pPr>
              <a:spcBef>
                <a:spcPct val="50000"/>
              </a:spcBef>
            </a:pPr>
            <a:endParaRPr lang="fr-FR" sz="2400">
              <a:latin typeface="Calibri" pitchFamily="34" charset="0"/>
            </a:endParaRPr>
          </a:p>
        </p:txBody>
      </p:sp>
      <p:sp>
        <p:nvSpPr>
          <p:cNvPr id="231447" name="Text Box 23"/>
          <p:cNvSpPr txBox="1">
            <a:spLocks noChangeArrowheads="1"/>
          </p:cNvSpPr>
          <p:nvPr/>
        </p:nvSpPr>
        <p:spPr bwMode="auto">
          <a:xfrm>
            <a:off x="304800" y="3252788"/>
            <a:ext cx="2362200" cy="822325"/>
          </a:xfrm>
          <a:prstGeom prst="rect">
            <a:avLst/>
          </a:prstGeom>
          <a:noFill/>
          <a:ln w="12700" cap="sq">
            <a:noFill/>
            <a:miter lim="800000"/>
            <a:headEnd type="none" w="sm" len="sm"/>
            <a:tailEnd type="none" w="sm" len="sm"/>
          </a:ln>
        </p:spPr>
        <p:txBody>
          <a:bodyPr>
            <a:spAutoFit/>
          </a:bodyPr>
          <a:lstStyle/>
          <a:p>
            <a:pPr eaLnBrk="0" hangingPunct="0"/>
            <a:r>
              <a:rPr lang="fr-FR" sz="1200">
                <a:latin typeface="Calibri" pitchFamily="34" charset="0"/>
              </a:rPr>
              <a:t>- Qui évalue ?</a:t>
            </a:r>
          </a:p>
          <a:p>
            <a:pPr eaLnBrk="0" hangingPunct="0">
              <a:buFontTx/>
              <a:buChar char="-"/>
            </a:pPr>
            <a:r>
              <a:rPr lang="fr-FR" sz="1200">
                <a:latin typeface="Calibri" pitchFamily="34" charset="0"/>
              </a:rPr>
              <a:t> Qu’est-ce qui est observé ? </a:t>
            </a:r>
          </a:p>
          <a:p>
            <a:pPr eaLnBrk="0" hangingPunct="0"/>
            <a:r>
              <a:rPr lang="fr-FR" sz="1200">
                <a:latin typeface="Calibri" pitchFamily="34" charset="0"/>
              </a:rPr>
              <a:t>(critères – indicateurs)</a:t>
            </a:r>
          </a:p>
          <a:p>
            <a:pPr eaLnBrk="0" hangingPunct="0"/>
            <a:r>
              <a:rPr lang="fr-FR" sz="1200">
                <a:latin typeface="Calibri" pitchFamily="34" charset="0"/>
              </a:rPr>
              <a:t>- Avec quels outils ?</a:t>
            </a:r>
          </a:p>
        </p:txBody>
      </p:sp>
      <p:pic>
        <p:nvPicPr>
          <p:cNvPr id="19478" name="Picture 2" descr="http://www.codes05.org/images/interface/logo_codes05.gif"/>
          <p:cNvPicPr>
            <a:picLocks noChangeAspect="1" noChangeArrowheads="1"/>
          </p:cNvPicPr>
          <p:nvPr/>
        </p:nvPicPr>
        <p:blipFill>
          <a:blip r:embed="rId3" cstate="print"/>
          <a:srcRect b="9912"/>
          <a:stretch>
            <a:fillRect/>
          </a:stretch>
        </p:blipFill>
        <p:spPr bwMode="auto">
          <a:xfrm>
            <a:off x="179388" y="0"/>
            <a:ext cx="1314450" cy="944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ox(in)">
                                      <p:cBhvr>
                                        <p:cTn id="7" dur="500"/>
                                        <p:tgtEl>
                                          <p:spTgt spid="2314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1442"/>
                                        </p:tgtEl>
                                        <p:attrNameLst>
                                          <p:attrName>style.visibility</p:attrName>
                                        </p:attrNameLst>
                                      </p:cBhvr>
                                      <p:to>
                                        <p:strVal val="visible"/>
                                      </p:to>
                                    </p:set>
                                    <p:anim calcmode="lin" valueType="num">
                                      <p:cBhvr additive="base">
                                        <p:cTn id="12" dur="500" fill="hold"/>
                                        <p:tgtEl>
                                          <p:spTgt spid="231442"/>
                                        </p:tgtEl>
                                        <p:attrNameLst>
                                          <p:attrName>ppt_x</p:attrName>
                                        </p:attrNameLst>
                                      </p:cBhvr>
                                      <p:tavLst>
                                        <p:tav tm="0">
                                          <p:val>
                                            <p:strVal val="0-#ppt_w/2"/>
                                          </p:val>
                                        </p:tav>
                                        <p:tav tm="100000">
                                          <p:val>
                                            <p:strVal val="#ppt_x"/>
                                          </p:val>
                                        </p:tav>
                                      </p:tavLst>
                                    </p:anim>
                                    <p:anim calcmode="lin" valueType="num">
                                      <p:cBhvr additive="base">
                                        <p:cTn id="13" dur="500" fill="hold"/>
                                        <p:tgtEl>
                                          <p:spTgt spid="2314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314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1428"/>
                                        </p:tgtEl>
                                        <p:attrNameLst>
                                          <p:attrName>style.visibility</p:attrName>
                                        </p:attrNameLst>
                                      </p:cBhvr>
                                      <p:to>
                                        <p:strVal val="visible"/>
                                      </p:to>
                                    </p:set>
                                    <p:animEffect transition="in" filter="box(in)">
                                      <p:cBhvr>
                                        <p:cTn id="22" dur="500"/>
                                        <p:tgtEl>
                                          <p:spTgt spid="2314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31443"/>
                                        </p:tgtEl>
                                        <p:attrNameLst>
                                          <p:attrName>style.visibility</p:attrName>
                                        </p:attrNameLst>
                                      </p:cBhvr>
                                      <p:to>
                                        <p:strVal val="visible"/>
                                      </p:to>
                                    </p:set>
                                    <p:anim calcmode="lin" valueType="num">
                                      <p:cBhvr additive="base">
                                        <p:cTn id="27" dur="500" fill="hold"/>
                                        <p:tgtEl>
                                          <p:spTgt spid="231443"/>
                                        </p:tgtEl>
                                        <p:attrNameLst>
                                          <p:attrName>ppt_x</p:attrName>
                                        </p:attrNameLst>
                                      </p:cBhvr>
                                      <p:tavLst>
                                        <p:tav tm="0">
                                          <p:val>
                                            <p:strVal val="1+#ppt_w/2"/>
                                          </p:val>
                                        </p:tav>
                                        <p:tav tm="100000">
                                          <p:val>
                                            <p:strVal val="#ppt_x"/>
                                          </p:val>
                                        </p:tav>
                                      </p:tavLst>
                                    </p:anim>
                                    <p:anim calcmode="lin" valueType="num">
                                      <p:cBhvr additive="base">
                                        <p:cTn id="28" dur="500" fill="hold"/>
                                        <p:tgtEl>
                                          <p:spTgt spid="23144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314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1430"/>
                                        </p:tgtEl>
                                        <p:attrNameLst>
                                          <p:attrName>style.visibility</p:attrName>
                                        </p:attrNameLst>
                                      </p:cBhvr>
                                      <p:to>
                                        <p:strVal val="visible"/>
                                      </p:to>
                                    </p:set>
                                    <p:animEffect transition="in" filter="box(in)">
                                      <p:cBhvr>
                                        <p:cTn id="37" dur="500"/>
                                        <p:tgtEl>
                                          <p:spTgt spid="2314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31444"/>
                                        </p:tgtEl>
                                        <p:attrNameLst>
                                          <p:attrName>style.visibility</p:attrName>
                                        </p:attrNameLst>
                                      </p:cBhvr>
                                      <p:to>
                                        <p:strVal val="visible"/>
                                      </p:to>
                                    </p:set>
                                    <p:anim calcmode="lin" valueType="num">
                                      <p:cBhvr additive="base">
                                        <p:cTn id="42" dur="500" fill="hold"/>
                                        <p:tgtEl>
                                          <p:spTgt spid="231444"/>
                                        </p:tgtEl>
                                        <p:attrNameLst>
                                          <p:attrName>ppt_x</p:attrName>
                                        </p:attrNameLst>
                                      </p:cBhvr>
                                      <p:tavLst>
                                        <p:tav tm="0">
                                          <p:val>
                                            <p:strVal val="1+#ppt_w/2"/>
                                          </p:val>
                                        </p:tav>
                                        <p:tav tm="100000">
                                          <p:val>
                                            <p:strVal val="#ppt_x"/>
                                          </p:val>
                                        </p:tav>
                                      </p:tavLst>
                                    </p:anim>
                                    <p:anim calcmode="lin" valueType="num">
                                      <p:cBhvr additive="base">
                                        <p:cTn id="43" dur="500" fill="hold"/>
                                        <p:tgtEl>
                                          <p:spTgt spid="23144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314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1431"/>
                                        </p:tgtEl>
                                        <p:attrNameLst>
                                          <p:attrName>style.visibility</p:attrName>
                                        </p:attrNameLst>
                                      </p:cBhvr>
                                      <p:to>
                                        <p:strVal val="visible"/>
                                      </p:to>
                                    </p:set>
                                    <p:animEffect transition="in" filter="box(in)">
                                      <p:cBhvr>
                                        <p:cTn id="52" dur="500"/>
                                        <p:tgtEl>
                                          <p:spTgt spid="23143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31445"/>
                                        </p:tgtEl>
                                        <p:attrNameLst>
                                          <p:attrName>style.visibility</p:attrName>
                                        </p:attrNameLst>
                                      </p:cBhvr>
                                      <p:to>
                                        <p:strVal val="visible"/>
                                      </p:to>
                                    </p:set>
                                    <p:anim calcmode="lin" valueType="num">
                                      <p:cBhvr additive="base">
                                        <p:cTn id="57" dur="500" fill="hold"/>
                                        <p:tgtEl>
                                          <p:spTgt spid="231445"/>
                                        </p:tgtEl>
                                        <p:attrNameLst>
                                          <p:attrName>ppt_x</p:attrName>
                                        </p:attrNameLst>
                                      </p:cBhvr>
                                      <p:tavLst>
                                        <p:tav tm="0">
                                          <p:val>
                                            <p:strVal val="0-#ppt_w/2"/>
                                          </p:val>
                                        </p:tav>
                                        <p:tav tm="100000">
                                          <p:val>
                                            <p:strVal val="#ppt_x"/>
                                          </p:val>
                                        </p:tav>
                                      </p:tavLst>
                                    </p:anim>
                                    <p:anim calcmode="lin" valueType="num">
                                      <p:cBhvr additive="base">
                                        <p:cTn id="58" dur="500" fill="hold"/>
                                        <p:tgtEl>
                                          <p:spTgt spid="23144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314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1432"/>
                                        </p:tgtEl>
                                        <p:attrNameLst>
                                          <p:attrName>style.visibility</p:attrName>
                                        </p:attrNameLst>
                                      </p:cBhvr>
                                      <p:to>
                                        <p:strVal val="visible"/>
                                      </p:to>
                                    </p:set>
                                    <p:animEffect transition="in" filter="box(in)">
                                      <p:cBhvr>
                                        <p:cTn id="67" dur="500"/>
                                        <p:tgtEl>
                                          <p:spTgt spid="23143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231446"/>
                                        </p:tgtEl>
                                        <p:attrNameLst>
                                          <p:attrName>style.visibility</p:attrName>
                                        </p:attrNameLst>
                                      </p:cBhvr>
                                      <p:to>
                                        <p:strVal val="visible"/>
                                      </p:to>
                                    </p:set>
                                    <p:anim calcmode="lin" valueType="num">
                                      <p:cBhvr additive="base">
                                        <p:cTn id="72" dur="500" fill="hold"/>
                                        <p:tgtEl>
                                          <p:spTgt spid="231446"/>
                                        </p:tgtEl>
                                        <p:attrNameLst>
                                          <p:attrName>ppt_x</p:attrName>
                                        </p:attrNameLst>
                                      </p:cBhvr>
                                      <p:tavLst>
                                        <p:tav tm="0">
                                          <p:val>
                                            <p:strVal val="0-#ppt_w/2"/>
                                          </p:val>
                                        </p:tav>
                                        <p:tav tm="100000">
                                          <p:val>
                                            <p:strVal val="#ppt_x"/>
                                          </p:val>
                                        </p:tav>
                                      </p:tavLst>
                                    </p:anim>
                                    <p:anim calcmode="lin" valueType="num">
                                      <p:cBhvr additive="base">
                                        <p:cTn id="73" dur="500" fill="hold"/>
                                        <p:tgtEl>
                                          <p:spTgt spid="23144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231434"/>
                                        </p:tgtEl>
                                        <p:attrNameLst>
                                          <p:attrName>style.visibility</p:attrName>
                                        </p:attrNameLst>
                                      </p:cBhvr>
                                      <p:to>
                                        <p:strVal val="visible"/>
                                      </p:to>
                                    </p:set>
                                    <p:anim calcmode="lin" valueType="num">
                                      <p:cBhvr additive="base">
                                        <p:cTn id="78" dur="500" fill="hold"/>
                                        <p:tgtEl>
                                          <p:spTgt spid="231434"/>
                                        </p:tgtEl>
                                        <p:attrNameLst>
                                          <p:attrName>ppt_x</p:attrName>
                                        </p:attrNameLst>
                                      </p:cBhvr>
                                      <p:tavLst>
                                        <p:tav tm="0">
                                          <p:val>
                                            <p:strVal val="0-#ppt_w/2"/>
                                          </p:val>
                                        </p:tav>
                                        <p:tav tm="100000">
                                          <p:val>
                                            <p:strVal val="#ppt_x"/>
                                          </p:val>
                                        </p:tav>
                                      </p:tavLst>
                                    </p:anim>
                                    <p:anim calcmode="lin" valueType="num">
                                      <p:cBhvr additive="base">
                                        <p:cTn id="79" dur="500" fill="hold"/>
                                        <p:tgtEl>
                                          <p:spTgt spid="23143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31429"/>
                                        </p:tgtEl>
                                        <p:attrNameLst>
                                          <p:attrName>style.visibility</p:attrName>
                                        </p:attrNameLst>
                                      </p:cBhvr>
                                      <p:to>
                                        <p:strVal val="visible"/>
                                      </p:to>
                                    </p:set>
                                    <p:animEffect transition="in" filter="box(in)">
                                      <p:cBhvr>
                                        <p:cTn id="84" dur="500"/>
                                        <p:tgtEl>
                                          <p:spTgt spid="23142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31447"/>
                                        </p:tgtEl>
                                        <p:attrNameLst>
                                          <p:attrName>style.visibility</p:attrName>
                                        </p:attrNameLst>
                                      </p:cBhvr>
                                      <p:to>
                                        <p:strVal val="visible"/>
                                      </p:to>
                                    </p:set>
                                    <p:anim calcmode="lin" valueType="num">
                                      <p:cBhvr additive="base">
                                        <p:cTn id="89" dur="500" fill="hold"/>
                                        <p:tgtEl>
                                          <p:spTgt spid="231447"/>
                                        </p:tgtEl>
                                        <p:attrNameLst>
                                          <p:attrName>ppt_x</p:attrName>
                                        </p:attrNameLst>
                                      </p:cBhvr>
                                      <p:tavLst>
                                        <p:tav tm="0">
                                          <p:val>
                                            <p:strVal val="0-#ppt_w/2"/>
                                          </p:val>
                                        </p:tav>
                                        <p:tav tm="100000">
                                          <p:val>
                                            <p:strVal val="#ppt_x"/>
                                          </p:val>
                                        </p:tav>
                                      </p:tavLst>
                                    </p:anim>
                                    <p:anim calcmode="lin" valueType="num">
                                      <p:cBhvr additive="base">
                                        <p:cTn id="90" dur="500" fill="hold"/>
                                        <p:tgtEl>
                                          <p:spTgt spid="23144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31435"/>
                                        </p:tgtEl>
                                        <p:attrNameLst>
                                          <p:attrName>style.visibility</p:attrName>
                                        </p:attrNameLst>
                                      </p:cBhvr>
                                      <p:to>
                                        <p:strVal val="visible"/>
                                      </p:to>
                                    </p:set>
                                    <p:anim calcmode="lin" valueType="num">
                                      <p:cBhvr additive="base">
                                        <p:cTn id="95" dur="500" fill="hold"/>
                                        <p:tgtEl>
                                          <p:spTgt spid="231435"/>
                                        </p:tgtEl>
                                        <p:attrNameLst>
                                          <p:attrName>ppt_x</p:attrName>
                                        </p:attrNameLst>
                                      </p:cBhvr>
                                      <p:tavLst>
                                        <p:tav tm="0">
                                          <p:val>
                                            <p:strVal val="0-#ppt_w/2"/>
                                          </p:val>
                                        </p:tav>
                                        <p:tav tm="100000">
                                          <p:val>
                                            <p:strVal val="#ppt_x"/>
                                          </p:val>
                                        </p:tav>
                                      </p:tavLst>
                                    </p:anim>
                                    <p:anim calcmode="lin" valueType="num">
                                      <p:cBhvr additive="base">
                                        <p:cTn id="96" dur="500" fill="hold"/>
                                        <p:tgtEl>
                                          <p:spTgt spid="23143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2314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31433"/>
                                        </p:tgtEl>
                                        <p:attrNameLst>
                                          <p:attrName>style.visibility</p:attrName>
                                        </p:attrNameLst>
                                      </p:cBhvr>
                                      <p:to>
                                        <p:strVal val="visible"/>
                                      </p:to>
                                    </p:set>
                                    <p:animEffect transition="in" filter="box(in)">
                                      <p:cBhvr>
                                        <p:cTn id="105" dur="500"/>
                                        <p:tgtEl>
                                          <p:spTgt spid="23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nimBg="1" autoUpdateAnimBg="0"/>
      <p:bldP spid="231428" grpId="0" animBg="1" autoUpdateAnimBg="0"/>
      <p:bldP spid="231429" grpId="0" animBg="1" autoUpdateAnimBg="0"/>
      <p:bldP spid="231430" grpId="0" animBg="1" autoUpdateAnimBg="0"/>
      <p:bldP spid="231431" grpId="0" animBg="1" autoUpdateAnimBg="0"/>
      <p:bldP spid="231432" grpId="0" animBg="1" autoUpdateAnimBg="0"/>
      <p:bldP spid="231433" grpId="0" animBg="1" autoUpdateAnimBg="0"/>
      <p:bldP spid="231434" grpId="0" animBg="1"/>
      <p:bldP spid="231435" grpId="0" animBg="1"/>
      <p:bldP spid="231436" grpId="0" animBg="1"/>
      <p:bldP spid="231437" grpId="0" animBg="1"/>
      <p:bldP spid="231438" grpId="0" animBg="1"/>
      <p:bldP spid="231439" grpId="0" animBg="1"/>
      <p:bldP spid="231440" grpId="0" animBg="1"/>
      <p:bldP spid="231442" grpId="0" autoUpdateAnimBg="0"/>
      <p:bldP spid="231443" grpId="0" autoUpdateAnimBg="0"/>
      <p:bldP spid="231444" grpId="0" autoUpdateAnimBg="0"/>
      <p:bldP spid="231445" grpId="0" autoUpdateAnimBg="0"/>
      <p:bldP spid="231446" grpId="0" autoUpdateAnimBg="0"/>
      <p:bldP spid="23144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www.codes05.org/images/interface/logo_codes05.gif"/>
          <p:cNvPicPr>
            <a:picLocks noChangeAspect="1" noChangeArrowheads="1"/>
          </p:cNvPicPr>
          <p:nvPr/>
        </p:nvPicPr>
        <p:blipFill>
          <a:blip r:embed="rId5" cstate="print"/>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a:spLocks noGrp="1" noChangeArrowheads="1"/>
          </p:cNvSpPr>
          <p:nvPr>
            <p:ph type="title" idx="4294967295"/>
            <p:custDataLst>
              <p:tags r:id="rId2"/>
            </p:custDataLst>
          </p:nvPr>
        </p:nvSpPr>
        <p:spPr>
          <a:xfrm>
            <a:off x="755650" y="260350"/>
            <a:ext cx="7793038" cy="911225"/>
          </a:xfrm>
        </p:spPr>
        <p:txBody>
          <a:bodyPr>
            <a:normAutofit fontScale="90000"/>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RESSOURCES</a:t>
            </a:r>
            <a:r>
              <a:rPr lang="fr-FR" sz="3200" b="1" dirty="0">
                <a:solidFill>
                  <a:schemeClr val="tx2">
                    <a:lumMod val="75000"/>
                    <a:lumOff val="25000"/>
                  </a:schemeClr>
                </a:solidFill>
                <a:latin typeface="Calibri" pitchFamily="34" charset="0"/>
              </a:rPr>
              <a:t> : </a:t>
            </a:r>
            <a:br>
              <a:rPr lang="fr-FR" sz="3200" b="1" u="sng" dirty="0">
                <a:solidFill>
                  <a:schemeClr val="tx2">
                    <a:lumMod val="75000"/>
                    <a:lumOff val="25000"/>
                  </a:schemeClr>
                </a:solidFill>
                <a:latin typeface="Calibri" pitchFamily="34" charset="0"/>
              </a:rPr>
            </a:br>
            <a:r>
              <a:rPr lang="fr-FR" sz="3200" b="1" u="sng" dirty="0">
                <a:solidFill>
                  <a:schemeClr val="tx2">
                    <a:lumMod val="75000"/>
                    <a:lumOff val="25000"/>
                  </a:schemeClr>
                </a:solidFill>
                <a:latin typeface="Calibri" pitchFamily="34" charset="0"/>
              </a:rPr>
              <a:t>LES FINANCEMENTS POSSIBLES…</a:t>
            </a:r>
          </a:p>
        </p:txBody>
      </p:sp>
      <p:sp>
        <p:nvSpPr>
          <p:cNvPr id="5" name="Rectangle 2"/>
          <p:cNvSpPr txBox="1">
            <a:spLocks noChangeArrowheads="1"/>
          </p:cNvSpPr>
          <p:nvPr/>
        </p:nvSpPr>
        <p:spPr bwMode="auto">
          <a:xfrm>
            <a:off x="465138" y="1219200"/>
            <a:ext cx="7916862" cy="5257800"/>
          </a:xfrm>
          <a:prstGeom prst="rect">
            <a:avLst/>
          </a:prstGeom>
          <a:noFill/>
          <a:ln w="9525">
            <a:noFill/>
            <a:miter lim="800000"/>
            <a:headEnd/>
            <a:tailEnd/>
          </a:ln>
        </p:spPr>
        <p:txBody>
          <a:bodyPr/>
          <a:lstStyle/>
          <a:p>
            <a:pPr marL="273050" indent="-273050" algn="just">
              <a:lnSpc>
                <a:spcPct val="80000"/>
              </a:lnSpc>
              <a:spcBef>
                <a:spcPts val="600"/>
              </a:spcBef>
              <a:buClr>
                <a:schemeClr val="accent1"/>
              </a:buClr>
              <a:buSzPct val="70000"/>
              <a:buFont typeface="Courier New" pitchFamily="49" charset="0"/>
              <a:buChar char="o"/>
            </a:pPr>
            <a:endParaRPr lang="fr-FR" sz="800" dirty="0">
              <a:latin typeface="Calibri" pitchFamily="34" charset="0"/>
            </a:endParaRPr>
          </a:p>
          <a:p>
            <a:pPr marL="273050" indent="-273050">
              <a:spcBef>
                <a:spcPct val="20000"/>
              </a:spcBef>
              <a:buClr>
                <a:srgbClr val="009900"/>
              </a:buClr>
              <a:buSzPct val="80000"/>
              <a:buFont typeface="Wingdings" pitchFamily="2" charset="2"/>
              <a:buChar char="§"/>
            </a:pPr>
            <a:r>
              <a:rPr lang="fr-FR" altLang="fr-FR" sz="2200" b="1" dirty="0">
                <a:solidFill>
                  <a:srgbClr val="009900"/>
                </a:solidFill>
                <a:latin typeface="Calibri" pitchFamily="34" charset="0"/>
              </a:rPr>
              <a:t>Qui peut financer des actions en éducation et promotion de la santé ?</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Agence Régionale de Santé (Etat)</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Conseil Régional</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Conseil Départemental</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Communes</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Collectivités locales (EPCI…)</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CAF, CPAM, CCSS </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Éducation Nationale</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itchFamily="34" charset="0"/>
              </a:rPr>
              <a:t>Santé Publique France</a:t>
            </a:r>
          </a:p>
          <a:p>
            <a:pPr marL="742950" lvl="1" indent="-285750">
              <a:spcBef>
                <a:spcPct val="20000"/>
              </a:spcBef>
              <a:buClr>
                <a:srgbClr val="009900"/>
              </a:buClr>
              <a:buSzPct val="80000"/>
              <a:buFont typeface="Wingdings" pitchFamily="2" charset="2"/>
              <a:buChar char="§"/>
            </a:pPr>
            <a:r>
              <a:rPr lang="fr-FR" altLang="fr-FR" sz="2200" dirty="0">
                <a:solidFill>
                  <a:srgbClr val="000000"/>
                </a:solidFill>
                <a:latin typeface="Calibri" panose="020F0502020204030204" pitchFamily="34" charset="0"/>
                <a:cs typeface="Calibri" panose="020F0502020204030204" pitchFamily="34" charset="0"/>
              </a:rPr>
              <a:t>Fondations  EX : </a:t>
            </a:r>
            <a:r>
              <a:rPr lang="fr-FR" altLang="fr-FR" sz="2200" dirty="0">
                <a:latin typeface="Calibri" panose="020F0502020204030204" pitchFamily="34" charset="0"/>
                <a:cs typeface="Calibri" panose="020F0502020204030204" pitchFamily="34" charset="0"/>
                <a:hlinkClick r:id="rId6"/>
              </a:rPr>
              <a:t>https://www.fondationdefrance.org/fr</a:t>
            </a:r>
            <a:r>
              <a:rPr lang="fr-FR" altLang="fr-FR" sz="2200" dirty="0">
                <a:latin typeface="Calibri" panose="020F0502020204030204" pitchFamily="34" charset="0"/>
                <a:cs typeface="Calibri" panose="020F0502020204030204" pitchFamily="34" charset="0"/>
              </a:rPr>
              <a:t> </a:t>
            </a:r>
          </a:p>
          <a:p>
            <a:pPr marL="742950" lvl="1" indent="-285750">
              <a:spcBef>
                <a:spcPct val="20000"/>
              </a:spcBef>
              <a:buClr>
                <a:srgbClr val="009900"/>
              </a:buClr>
              <a:buSzPct val="80000"/>
              <a:buFont typeface="Wingdings" pitchFamily="2" charset="2"/>
              <a:buChar char="§"/>
            </a:pPr>
            <a:r>
              <a:rPr lang="fr-FR" altLang="fr-FR" sz="2200" dirty="0">
                <a:latin typeface="Calibri" panose="020F0502020204030204" pitchFamily="34" charset="0"/>
                <a:cs typeface="Calibri" panose="020F0502020204030204" pitchFamily="34" charset="0"/>
              </a:rPr>
              <a:t>Europe</a:t>
            </a:r>
          </a:p>
          <a:p>
            <a:pPr marL="742950" lvl="1" indent="-285750">
              <a:spcBef>
                <a:spcPct val="20000"/>
              </a:spcBef>
              <a:buClr>
                <a:srgbClr val="009900"/>
              </a:buClr>
              <a:buSzPct val="80000"/>
              <a:buFont typeface="Wingdings" pitchFamily="2" charset="2"/>
              <a:buChar char="§"/>
            </a:pPr>
            <a:r>
              <a:rPr lang="fr-FR" altLang="fr-FR" sz="2200" dirty="0">
                <a:latin typeface="Calibri" panose="020F0502020204030204" pitchFamily="34" charset="0"/>
                <a:cs typeface="Calibri" panose="020F0502020204030204" pitchFamily="34" charset="0"/>
              </a:rPr>
              <a:t>Mutuelles…</a:t>
            </a:r>
          </a:p>
        </p:txBody>
      </p:sp>
    </p:spTree>
    <p:custDataLst>
      <p:tags r:id="rId1"/>
    </p:custDataLst>
    <p:extLst>
      <p:ext uri="{BB962C8B-B14F-4D97-AF65-F5344CB8AC3E}">
        <p14:creationId xmlns:p14="http://schemas.microsoft.com/office/powerpoint/2010/main" val="629344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bwMode="auto">
          <a:xfrm>
            <a:off x="457200" y="184150"/>
            <a:ext cx="7467600" cy="868363"/>
          </a:xfrm>
          <a:noFill/>
        </p:spPr>
        <p:txBody>
          <a:bodyPr wrap="square" lIns="91440" tIns="45720" rIns="91440" bIns="45720" numCol="1" anchorCtr="0" compatLnSpc="1">
            <a:prstTxWarp prst="textNoShape">
              <a:avLst/>
            </a:prstTxWarp>
          </a:bodyPr>
          <a:lstStyle/>
          <a:p>
            <a:pPr algn="ctr"/>
            <a:r>
              <a:rPr lang="fr-FR" sz="3200" b="1" cap="none" dirty="0">
                <a:solidFill>
                  <a:srgbClr val="0DB435"/>
                </a:solidFill>
                <a:latin typeface="Calibri" pitchFamily="34" charset="0"/>
              </a:rPr>
              <a:t>OBJECTIFS DE LA FORMATION</a:t>
            </a:r>
          </a:p>
        </p:txBody>
      </p:sp>
      <p:sp>
        <p:nvSpPr>
          <p:cNvPr id="41986" name="Rectangle 3"/>
          <p:cNvSpPr>
            <a:spLocks noGrp="1"/>
          </p:cNvSpPr>
          <p:nvPr>
            <p:ph type="body" idx="4294967295"/>
          </p:nvPr>
        </p:nvSpPr>
        <p:spPr>
          <a:xfrm>
            <a:off x="661988" y="2852936"/>
            <a:ext cx="7772400" cy="2983450"/>
          </a:xfrm>
        </p:spPr>
        <p:txBody>
          <a:bodyPr/>
          <a:lstStyle/>
          <a:p>
            <a:pPr algn="just">
              <a:lnSpc>
                <a:spcPct val="90000"/>
              </a:lnSpc>
            </a:pPr>
            <a:r>
              <a:rPr lang="fr-FR" sz="2000" b="1" dirty="0">
                <a:latin typeface="Calibri" pitchFamily="34" charset="0"/>
              </a:rPr>
              <a:t>De concevoir, d’animer et d’évaluer des actions de promotion de la santé </a:t>
            </a:r>
          </a:p>
          <a:p>
            <a:pPr algn="just">
              <a:lnSpc>
                <a:spcPct val="90000"/>
              </a:lnSpc>
            </a:pPr>
            <a:endParaRPr lang="fr-FR" sz="2000" b="1" dirty="0">
              <a:latin typeface="Calibri" pitchFamily="34" charset="0"/>
            </a:endParaRPr>
          </a:p>
          <a:p>
            <a:pPr algn="just">
              <a:lnSpc>
                <a:spcPct val="90000"/>
              </a:lnSpc>
            </a:pPr>
            <a:r>
              <a:rPr lang="fr-FR" sz="2000" b="1" dirty="0">
                <a:latin typeface="Calibri" pitchFamily="34" charset="0"/>
              </a:rPr>
              <a:t>De présenter les effets attendus et l’impact de la mise en œuvre d’un projet</a:t>
            </a:r>
          </a:p>
          <a:p>
            <a:pPr algn="just">
              <a:lnSpc>
                <a:spcPct val="90000"/>
              </a:lnSpc>
            </a:pPr>
            <a:endParaRPr lang="fr-FR" sz="2000" b="1" dirty="0">
              <a:latin typeface="Calibri" pitchFamily="34" charset="0"/>
            </a:endParaRPr>
          </a:p>
          <a:p>
            <a:pPr algn="just">
              <a:lnSpc>
                <a:spcPct val="90000"/>
              </a:lnSpc>
            </a:pPr>
            <a:r>
              <a:rPr lang="fr-FR" sz="2000" b="1" dirty="0">
                <a:latin typeface="Calibri" pitchFamily="34" charset="0"/>
              </a:rPr>
              <a:t>D’utiliser différents outils méthodologiques dans le cadre de la conceptualisation et l’évaluation d’actions ou de programmes de santé publique</a:t>
            </a:r>
          </a:p>
        </p:txBody>
      </p:sp>
      <p:pic>
        <p:nvPicPr>
          <p:cNvPr id="41987" name="Picture 2" descr="http://www.codes05.org/images/interface/logo_codes05.gif"/>
          <p:cNvPicPr>
            <a:picLocks noChangeAspect="1" noChangeArrowheads="1"/>
          </p:cNvPicPr>
          <p:nvPr/>
        </p:nvPicPr>
        <p:blipFill>
          <a:blip r:embed="rId4" cstate="screen"/>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C037D74-6CB4-495A-A80D-50A605D92923}" type="slidenum">
              <a:rPr lang="fr-FR" smtClean="0"/>
              <a:pPr>
                <a:defRPr/>
              </a:pPr>
              <a:t>41</a:t>
            </a:fld>
            <a:endParaRPr lang="fr-FR"/>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1031884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ADE8E-A36D-490D-B73C-CD7D69A7F86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68964"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pic>
        <p:nvPicPr>
          <p:cNvPr id="9" name="Picture 2" descr="Résultat de recherche d'images pour &quot;ars paca&quot;"/>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7560" y="26541"/>
            <a:ext cx="1384289" cy="109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583;p120" descr="diapo19.jpg"/>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086" y="1146993"/>
            <a:ext cx="7514876" cy="45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6384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900113" y="260350"/>
            <a:ext cx="7793037" cy="911225"/>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cs typeface="Calibri" pitchFamily="34" charset="0"/>
              </a:rPr>
              <a:t>DEFINITION DES OBJECTIFS </a:t>
            </a:r>
          </a:p>
        </p:txBody>
      </p:sp>
      <p:sp>
        <p:nvSpPr>
          <p:cNvPr id="21506" name="Rectangle 3"/>
          <p:cNvSpPr>
            <a:spLocks noGrp="1" noChangeArrowheads="1"/>
          </p:cNvSpPr>
          <p:nvPr>
            <p:ph type="body" idx="4294967295"/>
          </p:nvPr>
        </p:nvSpPr>
        <p:spPr>
          <a:xfrm>
            <a:off x="684213" y="1557338"/>
            <a:ext cx="7772400" cy="4995862"/>
          </a:xfrm>
        </p:spPr>
        <p:txBody>
          <a:bodyPr/>
          <a:lstStyle/>
          <a:p>
            <a:pPr eaLnBrk="1" hangingPunct="1">
              <a:lnSpc>
                <a:spcPct val="90000"/>
              </a:lnSpc>
            </a:pPr>
            <a:r>
              <a:rPr lang="fr-FR" sz="2800" dirty="0">
                <a:latin typeface="Calibri" pitchFamily="34" charset="0"/>
              </a:rPr>
              <a:t>L’objectif se définit </a:t>
            </a:r>
            <a:r>
              <a:rPr lang="fr-FR" sz="2800" b="1" dirty="0">
                <a:latin typeface="Calibri" pitchFamily="34" charset="0"/>
              </a:rPr>
              <a:t>avec</a:t>
            </a:r>
            <a:r>
              <a:rPr lang="fr-FR" sz="2800" dirty="0">
                <a:latin typeface="Calibri" pitchFamily="34" charset="0"/>
              </a:rPr>
              <a:t> les partenaires d’action et la population concernée</a:t>
            </a:r>
          </a:p>
          <a:p>
            <a:pPr eaLnBrk="1" hangingPunct="1">
              <a:lnSpc>
                <a:spcPct val="90000"/>
              </a:lnSpc>
              <a:buFont typeface="Wingdings" pitchFamily="2" charset="2"/>
              <a:buNone/>
            </a:pPr>
            <a:endParaRPr lang="fr-FR" sz="2800" dirty="0">
              <a:latin typeface="Calibri" pitchFamily="34" charset="0"/>
            </a:endParaRPr>
          </a:p>
          <a:p>
            <a:pPr eaLnBrk="1" hangingPunct="1">
              <a:lnSpc>
                <a:spcPct val="90000"/>
              </a:lnSpc>
            </a:pPr>
            <a:r>
              <a:rPr lang="fr-FR" sz="2800" dirty="0">
                <a:latin typeface="Calibri" pitchFamily="34" charset="0"/>
              </a:rPr>
              <a:t>Il s’agit de savoir ce que l’on </a:t>
            </a:r>
            <a:r>
              <a:rPr lang="fr-FR" sz="2800" b="1" dirty="0">
                <a:latin typeface="Calibri" pitchFamily="34" charset="0"/>
              </a:rPr>
              <a:t>veut</a:t>
            </a:r>
            <a:r>
              <a:rPr lang="fr-FR" sz="2800" dirty="0">
                <a:latin typeface="Calibri" pitchFamily="34" charset="0"/>
              </a:rPr>
              <a:t> faire , ce que l’on </a:t>
            </a:r>
            <a:r>
              <a:rPr lang="fr-FR" sz="2800" b="1" dirty="0">
                <a:latin typeface="Calibri" pitchFamily="34" charset="0"/>
              </a:rPr>
              <a:t>peut</a:t>
            </a:r>
            <a:r>
              <a:rPr lang="fr-FR" sz="2800" dirty="0">
                <a:latin typeface="Calibri" pitchFamily="34" charset="0"/>
              </a:rPr>
              <a:t> faire</a:t>
            </a:r>
          </a:p>
          <a:p>
            <a:pPr eaLnBrk="1" hangingPunct="1">
              <a:lnSpc>
                <a:spcPct val="90000"/>
              </a:lnSpc>
              <a:buFont typeface="Wingdings" pitchFamily="2" charset="2"/>
              <a:buNone/>
            </a:pPr>
            <a:endParaRPr lang="fr-FR" sz="2800" dirty="0">
              <a:latin typeface="Calibri" pitchFamily="34" charset="0"/>
            </a:endParaRPr>
          </a:p>
          <a:p>
            <a:pPr eaLnBrk="1" hangingPunct="1">
              <a:lnSpc>
                <a:spcPct val="90000"/>
              </a:lnSpc>
            </a:pPr>
            <a:r>
              <a:rPr lang="fr-FR" sz="2800" dirty="0">
                <a:latin typeface="Calibri" pitchFamily="34" charset="0"/>
              </a:rPr>
              <a:t>C’est le </a:t>
            </a:r>
            <a:r>
              <a:rPr lang="fr-FR" sz="2800" b="1" dirty="0">
                <a:latin typeface="Calibri" pitchFamily="34" charset="0"/>
              </a:rPr>
              <a:t>résultat </a:t>
            </a:r>
            <a:r>
              <a:rPr lang="fr-FR" sz="2800" dirty="0">
                <a:latin typeface="Calibri" pitchFamily="34" charset="0"/>
              </a:rPr>
              <a:t>auquel on veut aboutir</a:t>
            </a:r>
          </a:p>
          <a:p>
            <a:pPr eaLnBrk="1" hangingPunct="1">
              <a:lnSpc>
                <a:spcPct val="90000"/>
              </a:lnSpc>
            </a:pPr>
            <a:endParaRPr lang="fr-FR" sz="2800" dirty="0">
              <a:latin typeface="Calibri" pitchFamily="34" charset="0"/>
            </a:endParaRPr>
          </a:p>
          <a:p>
            <a:pPr eaLnBrk="1" hangingPunct="1">
              <a:lnSpc>
                <a:spcPct val="90000"/>
              </a:lnSpc>
            </a:pPr>
            <a:r>
              <a:rPr lang="fr-FR" sz="2800" dirty="0">
                <a:latin typeface="Calibri" pitchFamily="34" charset="0"/>
              </a:rPr>
              <a:t>L’objectif doit se rapporter :</a:t>
            </a:r>
          </a:p>
          <a:p>
            <a:pPr eaLnBrk="1" hangingPunct="1">
              <a:lnSpc>
                <a:spcPct val="90000"/>
              </a:lnSpc>
              <a:buFontTx/>
              <a:buChar char="-"/>
            </a:pPr>
            <a:r>
              <a:rPr lang="fr-FR" sz="2800" b="1" dirty="0">
                <a:latin typeface="Calibri" pitchFamily="34" charset="0"/>
              </a:rPr>
              <a:t>au problème de santé à traiter</a:t>
            </a:r>
          </a:p>
          <a:p>
            <a:pPr eaLnBrk="1" hangingPunct="1">
              <a:lnSpc>
                <a:spcPct val="90000"/>
              </a:lnSpc>
              <a:buFontTx/>
              <a:buChar char="-"/>
            </a:pPr>
            <a:r>
              <a:rPr lang="fr-FR" sz="2800" b="1" dirty="0">
                <a:latin typeface="Calibri" pitchFamily="34" charset="0"/>
              </a:rPr>
              <a:t>à la population concernée</a:t>
            </a:r>
          </a:p>
          <a:p>
            <a:pPr eaLnBrk="1" hangingPunct="1">
              <a:lnSpc>
                <a:spcPct val="90000"/>
              </a:lnSpc>
            </a:pPr>
            <a:endParaRPr lang="fr-FR" b="1" dirty="0">
              <a:latin typeface="Calibri" pitchFamily="34" charset="0"/>
            </a:endParaRPr>
          </a:p>
        </p:txBody>
      </p:sp>
      <p:pic>
        <p:nvPicPr>
          <p:cNvPr id="215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4213" y="333375"/>
            <a:ext cx="7793037" cy="839788"/>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DEFINITION DES OBJECTIFS</a:t>
            </a:r>
          </a:p>
        </p:txBody>
      </p:sp>
      <p:sp>
        <p:nvSpPr>
          <p:cNvPr id="123906" name="Rectangle 3"/>
          <p:cNvSpPr>
            <a:spLocks noGrp="1" noChangeArrowheads="1"/>
          </p:cNvSpPr>
          <p:nvPr>
            <p:ph type="body" idx="4294967295"/>
          </p:nvPr>
        </p:nvSpPr>
        <p:spPr>
          <a:xfrm>
            <a:off x="539552" y="1484784"/>
            <a:ext cx="7992690" cy="4679950"/>
          </a:xfrm>
        </p:spPr>
        <p:txBody>
          <a:bodyPr/>
          <a:lstStyle/>
          <a:p>
            <a:pPr eaLnBrk="1" hangingPunct="1">
              <a:lnSpc>
                <a:spcPct val="90000"/>
              </a:lnSpc>
            </a:pPr>
            <a:r>
              <a:rPr lang="fr-FR" sz="2800" dirty="0">
                <a:latin typeface="Calibri" pitchFamily="34" charset="0"/>
              </a:rPr>
              <a:t>Un objectif doit indiquer :</a:t>
            </a:r>
          </a:p>
          <a:p>
            <a:pPr lvl="1" eaLnBrk="1" hangingPunct="1">
              <a:lnSpc>
                <a:spcPct val="90000"/>
              </a:lnSpc>
            </a:pPr>
            <a:r>
              <a:rPr lang="fr-FR" sz="2400" dirty="0">
                <a:latin typeface="Calibri" pitchFamily="34" charset="0"/>
              </a:rPr>
              <a:t>Le public concerné</a:t>
            </a:r>
          </a:p>
          <a:p>
            <a:pPr lvl="1" eaLnBrk="1" hangingPunct="1">
              <a:lnSpc>
                <a:spcPct val="90000"/>
              </a:lnSpc>
            </a:pPr>
            <a:r>
              <a:rPr lang="fr-FR" sz="2400" dirty="0">
                <a:latin typeface="Calibri" pitchFamily="34" charset="0"/>
              </a:rPr>
              <a:t>Le résultat que l’on recherche à atteindre</a:t>
            </a:r>
          </a:p>
          <a:p>
            <a:pPr lvl="1" eaLnBrk="1" hangingPunct="1">
              <a:lnSpc>
                <a:spcPct val="90000"/>
              </a:lnSpc>
              <a:buFont typeface="Wingdings" pitchFamily="2" charset="2"/>
              <a:buNone/>
            </a:pPr>
            <a:endParaRPr lang="fr-FR" sz="1200" dirty="0">
              <a:latin typeface="Calibri" pitchFamily="34" charset="0"/>
            </a:endParaRPr>
          </a:p>
          <a:p>
            <a:pPr eaLnBrk="1" hangingPunct="1">
              <a:lnSpc>
                <a:spcPct val="90000"/>
              </a:lnSpc>
            </a:pPr>
            <a:r>
              <a:rPr lang="fr-FR" sz="2800" dirty="0">
                <a:latin typeface="Calibri" pitchFamily="34" charset="0"/>
              </a:rPr>
              <a:t>L’objectif doit être :</a:t>
            </a:r>
          </a:p>
          <a:p>
            <a:pPr lvl="1" eaLnBrk="1" hangingPunct="1">
              <a:lnSpc>
                <a:spcPct val="90000"/>
              </a:lnSpc>
            </a:pPr>
            <a:r>
              <a:rPr lang="fr-FR" sz="2400" dirty="0">
                <a:latin typeface="Calibri" pitchFamily="34" charset="0"/>
              </a:rPr>
              <a:t>Pertinent </a:t>
            </a:r>
          </a:p>
          <a:p>
            <a:pPr lvl="1" eaLnBrk="1" hangingPunct="1">
              <a:lnSpc>
                <a:spcPct val="90000"/>
              </a:lnSpc>
            </a:pPr>
            <a:r>
              <a:rPr lang="fr-FR" sz="2400" dirty="0">
                <a:latin typeface="Calibri" pitchFamily="34" charset="0"/>
              </a:rPr>
              <a:t>Précis </a:t>
            </a:r>
          </a:p>
          <a:p>
            <a:pPr lvl="1" eaLnBrk="1" hangingPunct="1">
              <a:lnSpc>
                <a:spcPct val="90000"/>
              </a:lnSpc>
            </a:pPr>
            <a:r>
              <a:rPr lang="fr-FR" sz="2400" dirty="0">
                <a:latin typeface="Calibri" pitchFamily="34" charset="0"/>
              </a:rPr>
              <a:t>Réalisable</a:t>
            </a:r>
          </a:p>
          <a:p>
            <a:pPr lvl="1" eaLnBrk="1" hangingPunct="1">
              <a:lnSpc>
                <a:spcPct val="90000"/>
              </a:lnSpc>
            </a:pPr>
            <a:r>
              <a:rPr lang="fr-FR" sz="2400" dirty="0">
                <a:latin typeface="Calibri" pitchFamily="34" charset="0"/>
              </a:rPr>
              <a:t>Mesurable (quantitativement et qualitativement)</a:t>
            </a:r>
          </a:p>
          <a:p>
            <a:pPr lvl="1" eaLnBrk="1" hangingPunct="1">
              <a:lnSpc>
                <a:spcPct val="90000"/>
              </a:lnSpc>
              <a:buNone/>
            </a:pPr>
            <a:endParaRPr lang="fr-FR" sz="1200" dirty="0">
              <a:latin typeface="Calibri" pitchFamily="34" charset="0"/>
            </a:endParaRPr>
          </a:p>
          <a:p>
            <a:pPr lvl="1" eaLnBrk="1" hangingPunct="1">
              <a:lnSpc>
                <a:spcPct val="90000"/>
              </a:lnSpc>
            </a:pPr>
            <a:r>
              <a:rPr lang="fr-FR" sz="2800" dirty="0">
                <a:latin typeface="Calibri" pitchFamily="34" charset="0"/>
              </a:rPr>
              <a:t>Un objectif doit être </a:t>
            </a:r>
            <a:r>
              <a:rPr lang="fr-FR" sz="2800" b="1" dirty="0">
                <a:latin typeface="Calibri" pitchFamily="34" charset="0"/>
              </a:rPr>
              <a:t>SMART</a:t>
            </a:r>
            <a:r>
              <a:rPr lang="fr-FR" sz="2800" dirty="0">
                <a:latin typeface="Calibri" pitchFamily="34" charset="0"/>
              </a:rPr>
              <a:t> :</a:t>
            </a:r>
            <a:r>
              <a:rPr lang="fr-FR" sz="2400" dirty="0">
                <a:latin typeface="Calibri" pitchFamily="34" charset="0"/>
              </a:rPr>
              <a:t> </a:t>
            </a:r>
          </a:p>
          <a:p>
            <a:pPr lvl="1" eaLnBrk="1" hangingPunct="1">
              <a:lnSpc>
                <a:spcPct val="90000"/>
              </a:lnSpc>
              <a:buNone/>
            </a:pPr>
            <a:r>
              <a:rPr lang="fr-FR" sz="2200" b="1" dirty="0">
                <a:latin typeface="Calibri" pitchFamily="34" charset="0"/>
              </a:rPr>
              <a:t>S</a:t>
            </a:r>
            <a:r>
              <a:rPr lang="fr-FR" sz="2200" dirty="0">
                <a:latin typeface="Calibri" pitchFamily="34" charset="0"/>
              </a:rPr>
              <a:t>pécifique, </a:t>
            </a:r>
            <a:r>
              <a:rPr lang="fr-FR" sz="2200" b="1" dirty="0">
                <a:latin typeface="Calibri" pitchFamily="34" charset="0"/>
              </a:rPr>
              <a:t>M</a:t>
            </a:r>
            <a:r>
              <a:rPr lang="fr-FR" sz="2200" dirty="0">
                <a:latin typeface="Calibri" pitchFamily="34" charset="0"/>
              </a:rPr>
              <a:t>esurable, </a:t>
            </a:r>
            <a:r>
              <a:rPr lang="fr-FR" sz="2200" b="1" dirty="0">
                <a:latin typeface="Calibri" pitchFamily="34" charset="0"/>
              </a:rPr>
              <a:t>A</a:t>
            </a:r>
            <a:r>
              <a:rPr lang="fr-FR" sz="2200" dirty="0">
                <a:latin typeface="Calibri" pitchFamily="34" charset="0"/>
              </a:rPr>
              <a:t>ccessible, </a:t>
            </a:r>
            <a:r>
              <a:rPr lang="fr-FR" sz="2200" b="1" dirty="0">
                <a:latin typeface="Calibri" pitchFamily="34" charset="0"/>
              </a:rPr>
              <a:t>R</a:t>
            </a:r>
            <a:r>
              <a:rPr lang="fr-FR" sz="2200" dirty="0">
                <a:latin typeface="Calibri" pitchFamily="34" charset="0"/>
              </a:rPr>
              <a:t>éaliste, fixé dans le </a:t>
            </a:r>
            <a:r>
              <a:rPr lang="fr-FR" sz="2200" b="1" dirty="0">
                <a:latin typeface="Calibri" pitchFamily="34" charset="0"/>
              </a:rPr>
              <a:t>T</a:t>
            </a:r>
            <a:r>
              <a:rPr lang="fr-FR" sz="2200" dirty="0">
                <a:latin typeface="Calibri" pitchFamily="34" charset="0"/>
              </a:rPr>
              <a:t>emps</a:t>
            </a:r>
          </a:p>
        </p:txBody>
      </p:sp>
      <p:pic>
        <p:nvPicPr>
          <p:cNvPr id="123907"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C037D74-6CB4-495A-A80D-50A605D92923}" type="slidenum">
              <a:rPr lang="fr-FR" smtClean="0"/>
              <a:pPr>
                <a:defRPr/>
              </a:pPr>
              <a:t>6</a:t>
            </a:fld>
            <a:endParaRPr lang="fr-F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84213" y="404813"/>
            <a:ext cx="7793037" cy="768350"/>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OBJECTIF GÉNÉRAL</a:t>
            </a:r>
          </a:p>
        </p:txBody>
      </p:sp>
      <p:sp>
        <p:nvSpPr>
          <p:cNvPr id="25602" name="Rectangle 3"/>
          <p:cNvSpPr>
            <a:spLocks noGrp="1" noChangeArrowheads="1"/>
          </p:cNvSpPr>
          <p:nvPr>
            <p:ph type="body" idx="4294967295"/>
          </p:nvPr>
        </p:nvSpPr>
        <p:spPr>
          <a:xfrm>
            <a:off x="468313" y="1916113"/>
            <a:ext cx="7693025" cy="4752975"/>
          </a:xfrm>
        </p:spPr>
        <p:txBody>
          <a:bodyPr/>
          <a:lstStyle/>
          <a:p>
            <a:pPr eaLnBrk="1" hangingPunct="1">
              <a:spcAft>
                <a:spcPts val="600"/>
              </a:spcAft>
            </a:pPr>
            <a:r>
              <a:rPr lang="fr-FR" sz="2800">
                <a:latin typeface="Calibri" pitchFamily="34" charset="0"/>
              </a:rPr>
              <a:t>L’objectif général d’un projet précise le changement de situation attendu au terme de l’action et le délai fixé pour l’atteindre </a:t>
            </a:r>
          </a:p>
          <a:p>
            <a:pPr eaLnBrk="1" hangingPunct="1">
              <a:spcAft>
                <a:spcPts val="600"/>
              </a:spcAft>
            </a:pPr>
            <a:r>
              <a:rPr lang="fr-FR" sz="2800">
                <a:latin typeface="Calibri" pitchFamily="34" charset="0"/>
              </a:rPr>
              <a:t>Il se centre sur le problème retenu prioritaire </a:t>
            </a:r>
          </a:p>
          <a:p>
            <a:pPr eaLnBrk="1" hangingPunct="1">
              <a:spcAft>
                <a:spcPts val="600"/>
              </a:spcAft>
            </a:pPr>
            <a:r>
              <a:rPr lang="fr-FR" sz="2800">
                <a:latin typeface="Calibri" pitchFamily="34" charset="0"/>
              </a:rPr>
              <a:t>Il vise le moyen ou long terme</a:t>
            </a:r>
          </a:p>
          <a:p>
            <a:pPr eaLnBrk="1" hangingPunct="1">
              <a:spcAft>
                <a:spcPts val="600"/>
              </a:spcAft>
            </a:pPr>
            <a:r>
              <a:rPr lang="fr-FR" sz="2800">
                <a:latin typeface="Calibri" pitchFamily="34" charset="0"/>
              </a:rPr>
              <a:t>Il n’y a qu’</a:t>
            </a:r>
            <a:r>
              <a:rPr lang="fr-FR" sz="2800" b="1">
                <a:latin typeface="Calibri" pitchFamily="34" charset="0"/>
              </a:rPr>
              <a:t>un</a:t>
            </a:r>
            <a:r>
              <a:rPr lang="fr-FR" sz="2800">
                <a:latin typeface="Calibri" pitchFamily="34" charset="0"/>
              </a:rPr>
              <a:t> objectif général par projet</a:t>
            </a:r>
          </a:p>
          <a:p>
            <a:pPr eaLnBrk="1" hangingPunct="1"/>
            <a:r>
              <a:rPr lang="fr-FR" sz="2800">
                <a:latin typeface="Calibri" pitchFamily="34" charset="0"/>
              </a:rPr>
              <a:t>Il est commun à tous les intervenants engagés dans cette action en direction d’un public cible défini</a:t>
            </a:r>
            <a:r>
              <a:rPr lang="fr-FR" sz="2800"/>
              <a:t> </a:t>
            </a:r>
          </a:p>
        </p:txBody>
      </p:sp>
      <p:pic>
        <p:nvPicPr>
          <p:cNvPr id="25603"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27088" y="188913"/>
            <a:ext cx="7793037" cy="911225"/>
          </a:xfrm>
        </p:spPr>
        <p:txBody>
          <a:bodyPr/>
          <a:lstStyle/>
          <a:p>
            <a:pPr algn="ctr" eaLnBrk="1" fontAlgn="auto" hangingPunct="1">
              <a:spcAft>
                <a:spcPts val="0"/>
              </a:spcAft>
              <a:defRPr/>
            </a:pPr>
            <a:r>
              <a:rPr lang="fr-FR" b="1" u="sng" dirty="0">
                <a:solidFill>
                  <a:schemeClr val="tx2">
                    <a:lumMod val="75000"/>
                    <a:lumOff val="25000"/>
                  </a:schemeClr>
                </a:solidFill>
                <a:latin typeface="Calibri" pitchFamily="34" charset="0"/>
              </a:rPr>
              <a:t>LES OBJECTIFS SPÉCIFIQUES</a:t>
            </a:r>
          </a:p>
        </p:txBody>
      </p:sp>
      <p:sp>
        <p:nvSpPr>
          <p:cNvPr id="48131" name="Rectangle 3"/>
          <p:cNvSpPr>
            <a:spLocks noGrp="1" noChangeArrowheads="1"/>
          </p:cNvSpPr>
          <p:nvPr>
            <p:ph type="body" idx="4294967295"/>
          </p:nvPr>
        </p:nvSpPr>
        <p:spPr>
          <a:xfrm>
            <a:off x="468313" y="1773238"/>
            <a:ext cx="8305800" cy="4602162"/>
          </a:xfrm>
        </p:spPr>
        <p:txBody>
          <a:bodyPr>
            <a:normAutofit lnSpcReduction="10000"/>
          </a:bodyPr>
          <a:lstStyle/>
          <a:p>
            <a:pPr marL="274320" indent="-274320" eaLnBrk="1" fontAlgn="auto" hangingPunct="1">
              <a:lnSpc>
                <a:spcPct val="80000"/>
              </a:lnSpc>
              <a:spcAft>
                <a:spcPts val="0"/>
              </a:spcAft>
              <a:buFont typeface="Wingdings" pitchFamily="2" charset="2"/>
              <a:buNone/>
              <a:defRPr/>
            </a:pPr>
            <a:r>
              <a:rPr lang="fr-FR" dirty="0">
                <a:latin typeface="Calibri" pitchFamily="34" charset="0"/>
              </a:rPr>
              <a:t>Plus nombreux, ils correspondent aux initiatives et dispositions permettant d’atteindre l’objectif général.</a:t>
            </a:r>
          </a:p>
          <a:p>
            <a:pPr marL="274320" indent="-274320" eaLnBrk="1" fontAlgn="auto" hangingPunct="1">
              <a:lnSpc>
                <a:spcPct val="80000"/>
              </a:lnSpc>
              <a:spcAft>
                <a:spcPts val="0"/>
              </a:spcAft>
              <a:buFont typeface="Wingdings" pitchFamily="2" charset="2"/>
              <a:buNone/>
              <a:defRPr/>
            </a:pPr>
            <a:endParaRPr lang="fr-FR" sz="800" dirty="0">
              <a:latin typeface="Calibri" pitchFamily="34" charset="0"/>
            </a:endParaRPr>
          </a:p>
          <a:p>
            <a:pPr marL="274320" indent="-274320" eaLnBrk="1" fontAlgn="auto" hangingPunct="1">
              <a:lnSpc>
                <a:spcPct val="80000"/>
              </a:lnSpc>
              <a:spcAft>
                <a:spcPts val="0"/>
              </a:spcAft>
              <a:buClr>
                <a:schemeClr val="tx2">
                  <a:lumMod val="75000"/>
                  <a:lumOff val="25000"/>
                </a:schemeClr>
              </a:buClr>
              <a:buFont typeface="Wingdings"/>
              <a:buChar char=""/>
              <a:defRPr/>
            </a:pPr>
            <a:r>
              <a:rPr lang="fr-FR" b="1" dirty="0">
                <a:solidFill>
                  <a:srgbClr val="009900"/>
                </a:solidFill>
                <a:latin typeface="Calibri" pitchFamily="34" charset="0"/>
              </a:rPr>
              <a:t>Ils peuvent être d’ordre éducatif pour le public concerné</a:t>
            </a:r>
            <a:r>
              <a:rPr lang="fr-FR" dirty="0">
                <a:solidFill>
                  <a:srgbClr val="009900"/>
                </a:solidFill>
                <a:latin typeface="Calibri" pitchFamily="34" charset="0"/>
              </a:rPr>
              <a:t> </a:t>
            </a:r>
            <a:r>
              <a:rPr lang="fr-FR" b="1" dirty="0">
                <a:solidFill>
                  <a:srgbClr val="009900"/>
                </a:solidFill>
                <a:latin typeface="Calibri" pitchFamily="34" charset="0"/>
              </a:rPr>
              <a:t>:</a:t>
            </a:r>
          </a:p>
          <a:p>
            <a:pPr marL="640080" lvl="1" indent="-274320" eaLnBrk="1" fontAlgn="auto" hangingPunct="1">
              <a:lnSpc>
                <a:spcPct val="80000"/>
              </a:lnSpc>
              <a:spcBef>
                <a:spcPts val="500"/>
              </a:spcBef>
              <a:spcAft>
                <a:spcPts val="0"/>
              </a:spcAft>
              <a:buFont typeface="Wingdings 2"/>
              <a:buChar char=""/>
              <a:defRPr/>
            </a:pPr>
            <a:r>
              <a:rPr lang="fr-FR" sz="2400" dirty="0">
                <a:latin typeface="Calibri" pitchFamily="34" charset="0"/>
              </a:rPr>
              <a:t>Les connaissances à acquérir </a:t>
            </a:r>
            <a:r>
              <a:rPr lang="fr-FR" sz="2400" dirty="0">
                <a:solidFill>
                  <a:schemeClr val="hlink"/>
                </a:solidFill>
                <a:latin typeface="Calibri" pitchFamily="34" charset="0"/>
              </a:rPr>
              <a:t>(savoirs)</a:t>
            </a:r>
          </a:p>
          <a:p>
            <a:pPr marL="640080" lvl="1" indent="-274320" eaLnBrk="1" fontAlgn="auto" hangingPunct="1">
              <a:lnSpc>
                <a:spcPct val="80000"/>
              </a:lnSpc>
              <a:spcBef>
                <a:spcPts val="500"/>
              </a:spcBef>
              <a:spcAft>
                <a:spcPts val="0"/>
              </a:spcAft>
              <a:buFont typeface="Wingdings 2"/>
              <a:buChar char=""/>
              <a:defRPr/>
            </a:pPr>
            <a:r>
              <a:rPr lang="fr-FR" sz="2400" dirty="0">
                <a:latin typeface="Calibri" pitchFamily="34" charset="0"/>
              </a:rPr>
              <a:t>Les aptitudes à développer </a:t>
            </a:r>
            <a:r>
              <a:rPr lang="fr-FR" sz="2400" dirty="0">
                <a:solidFill>
                  <a:schemeClr val="hlink"/>
                </a:solidFill>
                <a:latin typeface="Calibri" pitchFamily="34" charset="0"/>
              </a:rPr>
              <a:t>(savoir-faire)</a:t>
            </a:r>
          </a:p>
          <a:p>
            <a:pPr marL="640080" lvl="1" indent="-274320" eaLnBrk="1" fontAlgn="auto" hangingPunct="1">
              <a:lnSpc>
                <a:spcPct val="80000"/>
              </a:lnSpc>
              <a:spcBef>
                <a:spcPts val="500"/>
              </a:spcBef>
              <a:spcAft>
                <a:spcPts val="0"/>
              </a:spcAft>
              <a:buFont typeface="Wingdings 2"/>
              <a:buChar char=""/>
              <a:defRPr/>
            </a:pPr>
            <a:r>
              <a:rPr lang="fr-FR" sz="2400" dirty="0">
                <a:latin typeface="Calibri" pitchFamily="34" charset="0"/>
              </a:rPr>
              <a:t>Les attitudes à favoriser </a:t>
            </a:r>
            <a:r>
              <a:rPr lang="fr-FR" sz="2400" dirty="0">
                <a:solidFill>
                  <a:schemeClr val="hlink"/>
                </a:solidFill>
                <a:latin typeface="Calibri" pitchFamily="34" charset="0"/>
              </a:rPr>
              <a:t>(savoir-être)</a:t>
            </a:r>
          </a:p>
          <a:p>
            <a:pPr marL="640080" lvl="1" indent="-274320" eaLnBrk="1" fontAlgn="auto" hangingPunct="1">
              <a:lnSpc>
                <a:spcPct val="80000"/>
              </a:lnSpc>
              <a:spcBef>
                <a:spcPts val="500"/>
              </a:spcBef>
              <a:spcAft>
                <a:spcPts val="0"/>
              </a:spcAft>
              <a:buFont typeface="Wingdings" pitchFamily="2" charset="2"/>
              <a:buNone/>
              <a:defRPr/>
            </a:pPr>
            <a:endParaRPr lang="fr-FR" sz="800" dirty="0">
              <a:solidFill>
                <a:schemeClr val="hlink"/>
              </a:solidFill>
              <a:latin typeface="Calibri" pitchFamily="34" charset="0"/>
            </a:endParaRPr>
          </a:p>
          <a:p>
            <a:pPr marL="274320" indent="-274320" eaLnBrk="1" fontAlgn="auto" hangingPunct="1">
              <a:lnSpc>
                <a:spcPct val="80000"/>
              </a:lnSpc>
              <a:spcAft>
                <a:spcPts val="0"/>
              </a:spcAft>
              <a:buClrTx/>
              <a:buFont typeface="Wingdings"/>
              <a:buChar char=""/>
              <a:defRPr/>
            </a:pPr>
            <a:r>
              <a:rPr lang="fr-FR" b="1" dirty="0">
                <a:solidFill>
                  <a:srgbClr val="009900"/>
                </a:solidFill>
                <a:latin typeface="Calibri" pitchFamily="34" charset="0"/>
              </a:rPr>
              <a:t>Mais aussi concerner les dispositions relatives à l’environnement de vie du public :</a:t>
            </a:r>
          </a:p>
          <a:p>
            <a:pPr marL="640080" lvl="1" indent="-274320" eaLnBrk="1" fontAlgn="auto" hangingPunct="1">
              <a:lnSpc>
                <a:spcPct val="80000"/>
              </a:lnSpc>
              <a:spcBef>
                <a:spcPts val="500"/>
              </a:spcBef>
              <a:spcAft>
                <a:spcPts val="0"/>
              </a:spcAft>
              <a:buFont typeface="Wingdings 2"/>
              <a:buChar char=""/>
              <a:defRPr/>
            </a:pPr>
            <a:r>
              <a:rPr lang="fr-FR" sz="2400" dirty="0">
                <a:latin typeface="Calibri" pitchFamily="34" charset="0"/>
              </a:rPr>
              <a:t>Au niveau institutionnel</a:t>
            </a:r>
          </a:p>
          <a:p>
            <a:pPr marL="640080" lvl="1" indent="-274320" eaLnBrk="1" fontAlgn="auto" hangingPunct="1">
              <a:lnSpc>
                <a:spcPct val="80000"/>
              </a:lnSpc>
              <a:spcBef>
                <a:spcPts val="500"/>
              </a:spcBef>
              <a:spcAft>
                <a:spcPts val="0"/>
              </a:spcAft>
              <a:buFont typeface="Wingdings 2"/>
              <a:buChar char=""/>
              <a:defRPr/>
            </a:pPr>
            <a:r>
              <a:rPr lang="fr-FR" sz="2400" dirty="0">
                <a:latin typeface="Calibri" pitchFamily="34" charset="0"/>
              </a:rPr>
              <a:t>Au niveau des professionnels travaillant auprès du public</a:t>
            </a:r>
          </a:p>
          <a:p>
            <a:pPr marL="640080" lvl="1" indent="-274320" eaLnBrk="1" fontAlgn="auto" hangingPunct="1">
              <a:lnSpc>
                <a:spcPct val="80000"/>
              </a:lnSpc>
              <a:spcBef>
                <a:spcPts val="500"/>
              </a:spcBef>
              <a:spcAft>
                <a:spcPts val="0"/>
              </a:spcAft>
              <a:buFont typeface="Wingdings 2"/>
              <a:buChar char=""/>
              <a:defRPr/>
            </a:pPr>
            <a:r>
              <a:rPr lang="fr-FR" sz="2400" dirty="0">
                <a:latin typeface="Calibri" pitchFamily="34" charset="0"/>
              </a:rPr>
              <a:t>Au niveau de l’environnement physique</a:t>
            </a:r>
          </a:p>
          <a:p>
            <a:pPr marL="640080" lvl="1" indent="-274320" eaLnBrk="1" fontAlgn="auto" hangingPunct="1">
              <a:lnSpc>
                <a:spcPct val="80000"/>
              </a:lnSpc>
              <a:spcBef>
                <a:spcPts val="500"/>
              </a:spcBef>
              <a:spcAft>
                <a:spcPts val="0"/>
              </a:spcAft>
              <a:buFont typeface="Wingdings" pitchFamily="2" charset="2"/>
              <a:buNone/>
              <a:defRPr/>
            </a:pPr>
            <a:endParaRPr lang="fr-FR" sz="800" dirty="0">
              <a:solidFill>
                <a:srgbClr val="FF0000"/>
              </a:solidFill>
              <a:latin typeface="Calibri" pitchFamily="34" charset="0"/>
            </a:endParaRPr>
          </a:p>
          <a:p>
            <a:pPr marL="274320" indent="-274320" algn="ctr" eaLnBrk="1" fontAlgn="auto" hangingPunct="1">
              <a:lnSpc>
                <a:spcPct val="80000"/>
              </a:lnSpc>
              <a:spcAft>
                <a:spcPts val="0"/>
              </a:spcAft>
              <a:buClr>
                <a:srgbClr val="CC3300"/>
              </a:buClr>
              <a:buFont typeface="Wingdings" pitchFamily="2" charset="2"/>
              <a:buNone/>
              <a:defRPr/>
            </a:pPr>
            <a:r>
              <a:rPr lang="fr-FR" sz="2800" b="1" dirty="0">
                <a:solidFill>
                  <a:srgbClr val="FF0000"/>
                </a:solidFill>
                <a:latin typeface="Calibri" pitchFamily="34" charset="0"/>
              </a:rPr>
              <a:t>Ils vont servir de base à l’évaluation du projet</a:t>
            </a:r>
          </a:p>
          <a:p>
            <a:pPr marL="274320" indent="-274320" eaLnBrk="1" fontAlgn="auto" hangingPunct="1">
              <a:lnSpc>
                <a:spcPct val="80000"/>
              </a:lnSpc>
              <a:spcAft>
                <a:spcPts val="0"/>
              </a:spcAft>
              <a:buFont typeface="Wingdings"/>
              <a:buChar char=""/>
              <a:defRPr/>
            </a:pPr>
            <a:endParaRPr lang="fr-FR" sz="2800" dirty="0">
              <a:solidFill>
                <a:srgbClr val="9900FF"/>
              </a:solidFill>
            </a:endParaRPr>
          </a:p>
          <a:p>
            <a:pPr marL="274320" indent="-274320" eaLnBrk="1" fontAlgn="auto" hangingPunct="1">
              <a:lnSpc>
                <a:spcPct val="80000"/>
              </a:lnSpc>
              <a:spcAft>
                <a:spcPts val="0"/>
              </a:spcAft>
              <a:buFont typeface="Wingdings"/>
              <a:buChar char=""/>
              <a:defRPr/>
            </a:pPr>
            <a:endParaRPr lang="fr-FR" dirty="0"/>
          </a:p>
        </p:txBody>
      </p:sp>
      <p:pic>
        <p:nvPicPr>
          <p:cNvPr id="27651"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39750" y="249238"/>
            <a:ext cx="7777163" cy="66087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54100" y="333375"/>
            <a:ext cx="7793038" cy="839788"/>
          </a:xfrm>
        </p:spPr>
        <p:txBody>
          <a:bodyPr/>
          <a:lstStyle/>
          <a:p>
            <a:pPr algn="ctr" eaLnBrk="1" fontAlgn="auto" hangingPunct="1">
              <a:spcAft>
                <a:spcPts val="0"/>
              </a:spcAft>
              <a:defRPr/>
            </a:pPr>
            <a:r>
              <a:rPr lang="fr-FR" sz="3200" b="1" u="sng" dirty="0">
                <a:solidFill>
                  <a:schemeClr val="tx2">
                    <a:lumMod val="75000"/>
                    <a:lumOff val="25000"/>
                  </a:schemeClr>
                </a:solidFill>
                <a:latin typeface="Calibri" pitchFamily="34" charset="0"/>
              </a:rPr>
              <a:t>OBJECTIFS OPÉRATIONNELS</a:t>
            </a:r>
          </a:p>
        </p:txBody>
      </p:sp>
      <p:sp>
        <p:nvSpPr>
          <p:cNvPr id="67587" name="Rectangle 3"/>
          <p:cNvSpPr>
            <a:spLocks noGrp="1" noChangeArrowheads="1"/>
          </p:cNvSpPr>
          <p:nvPr>
            <p:ph type="body" idx="4294967295"/>
          </p:nvPr>
        </p:nvSpPr>
        <p:spPr/>
        <p:txBody>
          <a:bodyPr/>
          <a:lstStyle/>
          <a:p>
            <a:pPr eaLnBrk="1" hangingPunct="1"/>
            <a:r>
              <a:rPr lang="fr-FR">
                <a:latin typeface="Calibri" pitchFamily="34" charset="0"/>
              </a:rPr>
              <a:t>Ce sont des activités et des tâches concrètes à mettre en œuvre pour réaliser les objectifs spécifiques.</a:t>
            </a:r>
          </a:p>
          <a:p>
            <a:pPr eaLnBrk="1" hangingPunct="1">
              <a:buFont typeface="Wingdings" pitchFamily="2" charset="2"/>
              <a:buNone/>
            </a:pPr>
            <a:r>
              <a:rPr lang="fr-FR">
                <a:latin typeface="Calibri" pitchFamily="34" charset="0"/>
              </a:rPr>
              <a:t>    </a:t>
            </a:r>
            <a:r>
              <a:rPr lang="fr-FR" i="1">
                <a:latin typeface="Calibri" pitchFamily="34" charset="0"/>
              </a:rPr>
              <a:t>Exemples : Rédiger une brochure pour les jeunes, prévoir des groupes de paroles…</a:t>
            </a:r>
          </a:p>
          <a:p>
            <a:pPr eaLnBrk="1" hangingPunct="1">
              <a:buFont typeface="Wingdings" pitchFamily="2" charset="2"/>
              <a:buNone/>
            </a:pPr>
            <a:endParaRPr lang="fr-FR">
              <a:latin typeface="Calibri" pitchFamily="34" charset="0"/>
            </a:endParaRPr>
          </a:p>
          <a:p>
            <a:pPr eaLnBrk="1" hangingPunct="1"/>
            <a:r>
              <a:rPr lang="fr-FR">
                <a:latin typeface="Calibri" pitchFamily="34" charset="0"/>
              </a:rPr>
              <a:t>Ils précisent comment les actions vont se réaliser.</a:t>
            </a:r>
          </a:p>
          <a:p>
            <a:pPr eaLnBrk="1" hangingPunct="1"/>
            <a:endParaRPr lang="fr-FR"/>
          </a:p>
        </p:txBody>
      </p:sp>
      <p:pic>
        <p:nvPicPr>
          <p:cNvPr id="67588" name="Picture 2" descr="http://www.codes05.org/images/interface/logo_codes05.gif"/>
          <p:cNvPicPr>
            <a:picLocks noChangeAspect="1" noChangeArrowheads="1"/>
          </p:cNvPicPr>
          <p:nvPr/>
        </p:nvPicPr>
        <p:blipFill>
          <a:blip r:embed="rId4" cstate="print"/>
          <a:srcRect b="9912"/>
          <a:stretch>
            <a:fillRect/>
          </a:stretch>
        </p:blipFill>
        <p:spPr bwMode="auto">
          <a:xfrm>
            <a:off x="179388" y="0"/>
            <a:ext cx="1314450" cy="9445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36638" y="1196975"/>
            <a:ext cx="7143750" cy="5038725"/>
          </a:xfrm>
          <a:prstGeom prst="rect">
            <a:avLst/>
          </a:prstGeom>
          <a:noFill/>
          <a:ln w="9525">
            <a:noFill/>
            <a:miter lim="800000"/>
            <a:headEnd/>
            <a:tailEnd/>
          </a:ln>
        </p:spPr>
      </p:pic>
      <p:pic>
        <p:nvPicPr>
          <p:cNvPr id="2" name="Picture 2"/>
          <p:cNvPicPr>
            <a:picLocks noChangeAspect="1" noChangeArrowheads="1"/>
          </p:cNvPicPr>
          <p:nvPr/>
        </p:nvPicPr>
        <p:blipFill>
          <a:blip r:embed="rId6" cstate="print"/>
          <a:srcRect/>
          <a:stretch>
            <a:fillRect/>
          </a:stretch>
        </p:blipFill>
        <p:spPr bwMode="auto">
          <a:xfrm>
            <a:off x="1765300" y="1025525"/>
            <a:ext cx="5648325" cy="5381625"/>
          </a:xfrm>
          <a:prstGeom prst="rect">
            <a:avLst/>
          </a:prstGeom>
          <a:noFill/>
          <a:ln w="9525">
            <a:noFill/>
            <a:miter lim="800000"/>
            <a:headEnd/>
            <a:tailEnd/>
          </a:ln>
        </p:spPr>
      </p:pic>
      <p:pic>
        <p:nvPicPr>
          <p:cNvPr id="67591" name="Picture 7"/>
          <p:cNvPicPr>
            <a:picLocks noChangeAspect="1" noChangeArrowheads="1"/>
          </p:cNvPicPr>
          <p:nvPr/>
        </p:nvPicPr>
        <p:blipFill>
          <a:blip r:embed="rId7" cstate="print"/>
          <a:srcRect/>
          <a:stretch>
            <a:fillRect/>
          </a:stretch>
        </p:blipFill>
        <p:spPr bwMode="auto">
          <a:xfrm>
            <a:off x="3059113" y="1025525"/>
            <a:ext cx="3475037" cy="578802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par>
                                <p:cTn id="12" presetID="55"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5" presetClass="entr" presetSubtype="0" fill="hold" nodeType="withEffect">
                                  <p:stCondLst>
                                    <p:cond delay="0"/>
                                  </p:stCondLst>
                                  <p:childTnLst>
                                    <p:set>
                                      <p:cBhvr>
                                        <p:cTn id="23" dur="1" fill="hold">
                                          <p:stCondLst>
                                            <p:cond delay="0"/>
                                          </p:stCondLst>
                                        </p:cTn>
                                        <p:tgtEl>
                                          <p:spTgt spid="67591"/>
                                        </p:tgtEl>
                                        <p:attrNameLst>
                                          <p:attrName>style.visibility</p:attrName>
                                        </p:attrNameLst>
                                      </p:cBhvr>
                                      <p:to>
                                        <p:strVal val="visible"/>
                                      </p:to>
                                    </p:set>
                                    <p:anim calcmode="lin" valueType="num">
                                      <p:cBhvr>
                                        <p:cTn id="24" dur="1000" fill="hold"/>
                                        <p:tgtEl>
                                          <p:spTgt spid="67591"/>
                                        </p:tgtEl>
                                        <p:attrNameLst>
                                          <p:attrName>ppt_w</p:attrName>
                                        </p:attrNameLst>
                                      </p:cBhvr>
                                      <p:tavLst>
                                        <p:tav tm="0">
                                          <p:val>
                                            <p:strVal val="#ppt_w*0.70"/>
                                          </p:val>
                                        </p:tav>
                                        <p:tav tm="100000">
                                          <p:val>
                                            <p:strVal val="#ppt_w"/>
                                          </p:val>
                                        </p:tav>
                                      </p:tavLst>
                                    </p:anim>
                                    <p:anim calcmode="lin" valueType="num">
                                      <p:cBhvr>
                                        <p:cTn id="25" dur="1000" fill="hold"/>
                                        <p:tgtEl>
                                          <p:spTgt spid="67591"/>
                                        </p:tgtEl>
                                        <p:attrNameLst>
                                          <p:attrName>ppt_h</p:attrName>
                                        </p:attrNameLst>
                                      </p:cBhvr>
                                      <p:tavLst>
                                        <p:tav tm="0">
                                          <p:val>
                                            <p:strVal val="#ppt_h"/>
                                          </p:val>
                                        </p:tav>
                                        <p:tav tm="100000">
                                          <p:val>
                                            <p:strVal val="#ppt_h"/>
                                          </p:val>
                                        </p:tav>
                                      </p:tavLst>
                                    </p:anim>
                                    <p:animEffect transition="in" filter="fade">
                                      <p:cBhvr>
                                        <p:cTn id="26" dur="10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 - &amp;quot;Méthodologie et évaluation &amp;#x0D;&amp;#x0A;d’un projet en Education Pour la Santé &amp;#x0D;&amp;#x0A;- Session II -&amp;#x0D;&amp;#x0A;&amp;#x0D;&amp;#x0A;     LUNDI 20 ET MARDI 21&quot;/&gt;&lt;property id=&quot;20307&quot; value=&quot;256&quot;/&gt;&lt;/object&gt;&lt;object type=&quot;3&quot; unique_id=&quot;10007&quot;&gt;&lt;property id=&quot;20148&quot; value=&quot;5&quot;/&gt;&lt;property id=&quot;20300&quot; value=&quot;Diapositive 4&quot;/&gt;&lt;property id=&quot;20307&quot; value=&quot;391&quot;/&gt;&lt;/object&gt;&lt;object type=&quot;3&quot; unique_id=&quot;10008&quot;&gt;&lt;property id=&quot;20148&quot; value=&quot;5&quot;/&gt;&lt;property id=&quot;20300&quot; value=&quot;Diapositive 5 - &amp;quot;DEFINITION DES OBJECTIFS &amp;quot;&quot;/&gt;&lt;property id=&quot;20307&quot; value=&quot;371&quot;/&gt;&lt;/object&gt;&lt;object type=&quot;3&quot; unique_id=&quot;10010&quot;&gt;&lt;property id=&quot;20148&quot; value=&quot;5&quot;/&gt;&lt;property id=&quot;20300&quot; value=&quot;Diapositive 7 - &amp;quot;OBJECTIF GÉNÉRAL&amp;quot;&quot;/&gt;&lt;property id=&quot;20307&quot; value=&quot;373&quot;/&gt;&lt;/object&gt;&lt;object type=&quot;3&quot; unique_id=&quot;10011&quot;&gt;&lt;property id=&quot;20148&quot; value=&quot;5&quot;/&gt;&lt;property id=&quot;20300&quot; value=&quot;Diapositive 8 - &amp;quot;LES OBJECTIFS SPÉCIFIQUES&amp;quot;&quot;/&gt;&lt;property id=&quot;20307&quot; value=&quot;374&quot;/&gt;&lt;/object&gt;&lt;object type=&quot;3&quot; unique_id=&quot;10012&quot;&gt;&lt;property id=&quot;20148&quot; value=&quot;5&quot;/&gt;&lt;property id=&quot;20300&quot; value=&quot;Diapositive 9 - &amp;quot;OBJECTIFS OPÉRATIONNELS&amp;quot;&quot;/&gt;&lt;property id=&quot;20307&quot; value=&quot;392&quot;/&gt;&lt;/object&gt;&lt;object type=&quot;3&quot; unique_id=&quot;10013&quot;&gt;&lt;property id=&quot;20148&quot; value=&quot;5&quot;/&gt;&lt;property id=&quot;20300&quot; value=&quot;Diapositive 10 - &amp;quot;LES STRATÉGIES D’ACTION&amp;quot;&quot;/&gt;&lt;property id=&quot;20307&quot; value=&quot;376&quot;/&gt;&lt;/object&gt;&lt;object type=&quot;3&quot; unique_id=&quot;10014&quot;&gt;&lt;property id=&quot;20148&quot; value=&quot;5&quot;/&gt;&lt;property id=&quot;20300&quot; value=&quot;Diapositive 11 - &amp;quot;L’EVALUATION &amp;quot;&quot;/&gt;&lt;property id=&quot;20307&quot; value=&quot;377&quot;/&gt;&lt;/object&gt;&lt;object type=&quot;3&quot; unique_id=&quot;10015&quot;&gt;&lt;property id=&quot;20148&quot; value=&quot;5&quot;/&gt;&lt;property id=&quot;20300&quot; value=&quot;Diapositive 12 - &amp;quot;L’EVALUATION&amp;quot;&quot;/&gt;&lt;property id=&quot;20307&quot; value=&quot;378&quot;/&gt;&lt;/object&gt;&lt;object type=&quot;3&quot; unique_id=&quot;10016&quot;&gt;&lt;property id=&quot;20148&quot; value=&quot;5&quot;/&gt;&lt;property id=&quot;20300&quot; value=&quot;Diapositive 13 - &amp;quot;POUR QUI EVALUER ?&amp;quot;&quot;/&gt;&lt;property id=&quot;20307&quot; value=&quot;379&quot;/&gt;&lt;/object&gt;&lt;object type=&quot;3&quot; unique_id=&quot;10017&quot;&gt;&lt;property id=&quot;20148&quot; value=&quot;5&quot;/&gt;&lt;property id=&quot;20300&quot; value=&quot;Diapositive 14 - &amp;quot;QUAND ?&amp;quot;&quot;/&gt;&lt;property id=&quot;20307&quot; value=&quot;389&quot;/&gt;&lt;/object&gt;&lt;object type=&quot;3&quot; unique_id=&quot;10018&quot;&gt;&lt;property id=&quot;20148&quot; value=&quot;5&quot;/&gt;&lt;property id=&quot;20300&quot; value=&quot;Diapositive 15 - &amp;quot;COMMENT ?&amp;quot;&quot;/&gt;&lt;property id=&quot;20307&quot; value=&quot;390&quot;/&gt;&lt;/object&gt;&lt;object type=&quot;3&quot; unique_id=&quot;10019&quot;&gt;&lt;property id=&quot;20148&quot; value=&quot;5&quot;/&gt;&lt;property id=&quot;20300&quot; value=&quot;Diapositive 16 - &amp;quot;LES NIVEAUX D’ÉVALUATION&amp;quot;&quot;/&gt;&lt;property id=&quot;20307&quot; value=&quot;382&quot;/&gt;&lt;/object&gt;&lt;object type=&quot;3&quot; unique_id=&quot;10020&quot;&gt;&lt;property id=&quot;20148&quot; value=&quot;5&quot;/&gt;&lt;property id=&quot;20300&quot; value=&quot;Diapositive 17 - &amp;quot;LES NIVEAUX D’ÉVALUATION&amp;#x0D;&amp;#x0A;&amp;quot;&quot;/&gt;&lt;property id=&quot;20307&quot; value=&quot;383&quot;/&gt;&lt;/object&gt;&lt;object type=&quot;3&quot; unique_id=&quot;10021&quot;&gt;&lt;property id=&quot;20148&quot; value=&quot;5&quot;/&gt;&lt;property id=&quot;20300&quot; value=&quot;Diapositive 18 - &amp;quot;L’EVALUATION DU PROCESSUS&amp;quot;&quot;/&gt;&lt;property id=&quot;20307&quot; value=&quot;384&quot;/&gt;&lt;/object&gt;&lt;object type=&quot;3&quot; unique_id=&quot;10022&quot;&gt;&lt;property id=&quot;20148&quot; value=&quot;5&quot;/&gt;&lt;property id=&quot;20300&quot; value=&quot;Diapositive 19 - &amp;quot;LES NIVEAUX D’ÉVALUATION&amp;quot;&quot;/&gt;&lt;property id=&quot;20307&quot; value=&quot;385&quot;/&gt;&lt;/object&gt;&lt;object type=&quot;3&quot; unique_id=&quot;10023&quot;&gt;&lt;property id=&quot;20148&quot; value=&quot;5&quot;/&gt;&lt;property id=&quot;20300&quot; value=&quot;Diapositive 20 - &amp;quot;LE RAPPORT D’ÉVALUATION&amp;quot;&quot;/&gt;&lt;property id=&quot;20307&quot; value=&quot;386&quot;/&gt;&lt;/object&gt;&lt;object type=&quot;3&quot; unique_id=&quot;10024&quot;&gt;&lt;property id=&quot;20148&quot; value=&quot;5&quot;/&gt;&lt;property id=&quot;20300&quot; value=&quot;Diapositive 21 - &amp;quot;LE PLAN TYPE DU RAPPORT&amp;quot;&quot;/&gt;&lt;property id=&quot;20307&quot; value=&quot;387&quot;/&gt;&lt;/object&gt;&lt;object type=&quot;3&quot; unique_id=&quot;10025&quot;&gt;&lt;property id=&quot;20148&quot; value=&quot;5&quot;/&gt;&lt;property id=&quot;20300&quot; value=&quot;Diapositive 22 - &amp;quot;VALORISATION DE L’ÉVALUATION&amp;#x0D;&amp;#x0A;&amp;quot;&quot;/&gt;&lt;property id=&quot;20307&quot; value=&quot;388&quot;/&gt;&lt;/object&gt;&lt;object type=&quot;3&quot; unique_id=&quot;11141&quot;&gt;&lt;property id=&quot;20148&quot; value=&quot;5&quot;/&gt;&lt;property id=&quot;20300&quot; value=&quot;Diapositive 23 - &amp;quot;UN OUTIL D’AIDE A LA DEMARCHE PROJET &amp;#x0D;&amp;#x0A;&amp;quot;&quot;/&gt;&lt;property id=&quot;20307&quot; value=&quot;394&quot;/&gt;&lt;/object&gt;&lt;object type=&quot;3&quot; unique_id=&quot;11142&quot;&gt;&lt;property id=&quot;20148&quot; value=&quot;5&quot;/&gt;&lt;property id=&quot;20300&quot; value=&quot;Diapositive 24 - &amp;quot;UN OUTIL D’AIDE A LA DEMARCHE PROJET&amp;quot;&quot;/&gt;&lt;property id=&quot;20307&quot; value=&quot;395&quot;/&gt;&lt;/object&gt;&lt;object type=&quot;3&quot; unique_id=&quot;11143&quot;&gt;&lt;property id=&quot;20148&quot; value=&quot;5&quot;/&gt;&lt;property id=&quot;20300&quot; value=&quot;Diapositive 25 - &amp;quot;UN OUTIL DE PILOTAGE ET DE SUIVI &amp;#x0D;&amp;#x0A;DES PROGRAMMES DE SANTE&amp;#x0D;&amp;#x0A;&amp;quot;&quot;/&gt;&lt;property id=&quot;20307&quot; value=&quot;393&quot;/&gt;&lt;/object&gt;&lt;object type=&quot;3&quot; unique_id=&quot;12884&quot;&gt;&lt;property id=&quot;20148&quot; value=&quot;5&quot;/&gt;&lt;property id=&quot;20300&quot; value=&quot;Diapositive 2 - &amp;quot;Les Déterminants de la Santé&amp;quot;&quot;/&gt;&lt;property id=&quot;20307&quot; value=&quot;396&quot;/&gt;&lt;/object&gt;&lt;object type=&quot;3&quot; unique_id=&quot;12885&quot;&gt;&lt;property id=&quot;20148&quot; value=&quot;5&quot;/&gt;&lt;property id=&quot;20300&quot; value=&quot;Diapositive 3 - &amp;quot;Les Déterminants de la Santé&amp;quot;&quot;/&gt;&lt;property id=&quot;20307&quot; value=&quot;397&quot;/&gt;&lt;/object&gt;&lt;object type=&quot;3&quot; unique_id=&quot;12913&quot;&gt;&lt;property id=&quot;20148&quot; value=&quot;5&quot;/&gt;&lt;property id=&quot;20300&quot; value=&quot;Diapositive 6 - &amp;quot;DEFINITION DES OBJECTIFS&amp;quot;&quot;/&gt;&lt;property id=&quot;20307&quot; value=&quot;398&quot;/&gt;&lt;/object&gt;&lt;/object&gt;&lt;/object&gt;&lt;/database&gt;"/>
  <p:tag name="SECTOMILLISECCONVERTED" val="1"/>
  <p:tag name="ARS_RESPONSE_PERSONNUM" val="100"/>
  <p:tag name="ARS_PPT_DBNAME" val="Plan opérationnel Eval de projets Niveau II 2023[20230924203240792].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3.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4.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Oriel</Template>
  <TotalTime>1804</TotalTime>
  <Words>4043</Words>
  <Application>Microsoft Office PowerPoint</Application>
  <PresentationFormat>Affichage à l'écran (4:3)</PresentationFormat>
  <Paragraphs>477</Paragraphs>
  <Slides>42</Slides>
  <Notes>42</Notes>
  <HiddenSlides>2</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42</vt:i4>
      </vt:variant>
    </vt:vector>
  </HeadingPairs>
  <TitlesOfParts>
    <vt:vector size="57" baseType="lpstr">
      <vt:lpstr>Arial</vt:lpstr>
      <vt:lpstr>Book Antiqua</vt:lpstr>
      <vt:lpstr>Calibri</vt:lpstr>
      <vt:lpstr>Century Schoolbook</vt:lpstr>
      <vt:lpstr>Courier New</vt:lpstr>
      <vt:lpstr>Spinnaker</vt:lpstr>
      <vt:lpstr>Symbol</vt:lpstr>
      <vt:lpstr>Times New Roman</vt:lpstr>
      <vt:lpstr>Trebuchet MS</vt:lpstr>
      <vt:lpstr>Wingdings</vt:lpstr>
      <vt:lpstr>Wingdings 2</vt:lpstr>
      <vt:lpstr>Oriel</vt:lpstr>
      <vt:lpstr>2_Oriel</vt:lpstr>
      <vt:lpstr>1_Oriel</vt:lpstr>
      <vt:lpstr>3_Oriel</vt:lpstr>
      <vt:lpstr>  Méthodologie et évaluation de projets - Session II -   LUNDI 29 et MARDI 30 SEPTEMBRE 2025     </vt:lpstr>
      <vt:lpstr>Les Déterminants de la Santé</vt:lpstr>
      <vt:lpstr>Les Déterminants de la Santé</vt:lpstr>
      <vt:lpstr>Présentation PowerPoint</vt:lpstr>
      <vt:lpstr>DEFINITION DES OBJECTIFS </vt:lpstr>
      <vt:lpstr>DEFINITION DES OBJECTIFS</vt:lpstr>
      <vt:lpstr>OBJECTIF GÉNÉRAL</vt:lpstr>
      <vt:lpstr>LES OBJECTIFS SPÉCIFIQUES</vt:lpstr>
      <vt:lpstr>OBJECTIFS OPÉRATIONNELS</vt:lpstr>
      <vt:lpstr>L’EVALUATION </vt:lpstr>
      <vt:lpstr>L’EVALUATION</vt:lpstr>
      <vt:lpstr>L’EVALUATION </vt:lpstr>
      <vt:lpstr>QUAND ?</vt:lpstr>
      <vt:lpstr>L’EVALUATION DU PROCESSUS</vt:lpstr>
      <vt:lpstr>L’EVALUATION DU PROCESSUS</vt:lpstr>
      <vt:lpstr>L’EVALUATION DE RESULTAT</vt:lpstr>
      <vt:lpstr>COMMENT ?</vt:lpstr>
      <vt:lpstr>COMMENT ?</vt:lpstr>
      <vt:lpstr>EN RESUME…</vt:lpstr>
      <vt:lpstr>OUTILS D’EVALUATION</vt:lpstr>
      <vt:lpstr>ILLUSTRATIONS…</vt:lpstr>
      <vt:lpstr>LE RAPPORT D’ÉVALUATION</vt:lpstr>
      <vt:lpstr>VALORISATION DE L’ÉVALUATION </vt:lpstr>
      <vt:lpstr>UN OUTIL D’AIDE A LA DEMARCHE PROJET  </vt:lpstr>
      <vt:lpstr>UN OUTIL D’AIDE A LA DEMARCHE PROJET</vt:lpstr>
      <vt:lpstr>LES 10 REGLES D’OR POUR UNE COMMUNICATION REUSSIE….</vt:lpstr>
      <vt:lpstr>LES 10 REGLES D’OR POUR UNE COMMUNICATION REUSSIE….</vt:lpstr>
      <vt:lpstr>La communication</vt:lpstr>
      <vt:lpstr>Présentation PowerPoint</vt:lpstr>
      <vt:lpstr>Présentation PowerPoint</vt:lpstr>
      <vt:lpstr>Présentation PowerPoint</vt:lpstr>
      <vt:lpstr>La communication auprès du public :  Précautions universelles</vt:lpstr>
      <vt:lpstr>Communiquer pour valoriser son action</vt:lpstr>
      <vt:lpstr>Autres types de communication</vt:lpstr>
      <vt:lpstr>LE PLAN OPERATIONNEL</vt:lpstr>
      <vt:lpstr>EXEMPLE D’ORGANIGRAMME</vt:lpstr>
      <vt:lpstr>EXEMPLE DE PLANNING DE GANTT</vt:lpstr>
      <vt:lpstr>RESSOURCES :  LA CONVENTION DE PARTENARIAT</vt:lpstr>
      <vt:lpstr>RESSOURCES :  LE BUDGET</vt:lpstr>
      <vt:lpstr>RESSOURCES :  LES FINANCEMENTS POSSIBLES…</vt:lpstr>
      <vt:lpstr>OBJECTIFS DE LA FORMATION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de santé  Prévention / Éducation / Promotion pour la santé  CRP Chantoiseau Notions de santé publique et vaccinations  Lundi 22 Avril 2013</dc:title>
  <dc:creator>Alexandre Nozzi</dc:creator>
  <cp:lastModifiedBy>Alexandre NOZZI</cp:lastModifiedBy>
  <cp:revision>116</cp:revision>
  <dcterms:created xsi:type="dcterms:W3CDTF">2013-04-20T09:37:11Z</dcterms:created>
  <dcterms:modified xsi:type="dcterms:W3CDTF">2025-09-29T07:20:06Z</dcterms:modified>
</cp:coreProperties>
</file>