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Override6.xml" ContentType="application/vnd.openxmlformats-officedocument.themeOverr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59.xml" ContentType="application/vnd.openxmlformats-officedocument.presentationml.tags+xml"/>
  <Override PartName="/ppt/notesSlides/notesSlide37.xml" ContentType="application/vnd.openxmlformats-officedocument.presentationml.notesSlide+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notesSlides/notesSlide45.xml" ContentType="application/vnd.openxmlformats-officedocument.presentationml.notesSlide+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notesSlides/notesSlide4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50.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5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5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5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54.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55.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57.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58.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9.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60.xml" ContentType="application/vnd.openxmlformats-officedocument.presentationml.notesSlide+xml"/>
  <Override PartName="/ppt/tags/tag94.xml" ContentType="application/vnd.openxmlformats-officedocument.presentationml.tags+xml"/>
  <Override PartName="/ppt/notesSlides/notesSlide61.xml" ContentType="application/vnd.openxmlformats-officedocument.presentationml.notesSlide+xml"/>
  <Override PartName="/ppt/tags/tag95.xml" ContentType="application/vnd.openxmlformats-officedocument.presentationml.tags+xml"/>
  <Override PartName="/ppt/notesSlides/notesSlide62.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6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64.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65.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66.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6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68.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70.xml" ContentType="application/vnd.openxmlformats-officedocument.presentationml.notesSlide+xml"/>
  <Override PartName="/ppt/tags/tag112.xml" ContentType="application/vnd.openxmlformats-officedocument.presentationml.tags+xml"/>
  <Override PartName="/ppt/notesSlides/notesSlide71.xml" ContentType="application/vnd.openxmlformats-officedocument.presentationml.notesSlide+xml"/>
  <Override PartName="/ppt/tags/tag113.xml" ContentType="application/vnd.openxmlformats-officedocument.presentationml.tags+xml"/>
  <Override PartName="/ppt/notesSlides/notesSlide72.xml" ContentType="application/vnd.openxmlformats-officedocument.presentationml.notesSlide+xml"/>
  <Override PartName="/ppt/tags/tag114.xml" ContentType="application/vnd.openxmlformats-officedocument.presentationml.tags+xml"/>
  <Override PartName="/ppt/notesSlides/notesSlide73.xml" ContentType="application/vnd.openxmlformats-officedocument.presentationml.notesSlide+xml"/>
  <Override PartName="/ppt/tags/tag115.xml" ContentType="application/vnd.openxmlformats-officedocument.presentationml.tags+xml"/>
  <Override PartName="/ppt/notesSlides/notesSlide74.xml" ContentType="application/vnd.openxmlformats-officedocument.presentationml.notesSlide+xml"/>
  <Override PartName="/ppt/tags/tag116.xml" ContentType="application/vnd.openxmlformats-officedocument.presentationml.tags+xml"/>
  <Override PartName="/ppt/notesSlides/notesSlide75.xml" ContentType="application/vnd.openxmlformats-officedocument.presentationml.notesSlide+xml"/>
  <Override PartName="/ppt/tags/tag117.xml" ContentType="application/vnd.openxmlformats-officedocument.presentationml.tags+xml"/>
  <Override PartName="/ppt/notesSlides/notesSlide76.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77.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78.xml" ContentType="application/vnd.openxmlformats-officedocument.presentationml.notesSlide+xml"/>
  <Override PartName="/ppt/tags/tag122.xml" ContentType="application/vnd.openxmlformats-officedocument.presentationml.tags+xml"/>
  <Override PartName="/ppt/notesSlides/notesSlide79.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80.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81.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82.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83.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84.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85.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86.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87.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88.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89.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90.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91.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92.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93.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94.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95.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96.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97.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98.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99.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100.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101.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102.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103.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104.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105.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106.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107.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108.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09.xml" ContentType="application/vnd.openxmlformats-officedocument.presentationml.notesSlide+xml"/>
  <Override PartName="/ppt/tags/tag183.xml" ContentType="application/vnd.openxmlformats-officedocument.presentationml.tags+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3" r:id="rId2"/>
    <p:sldMasterId id="2147483766" r:id="rId3"/>
    <p:sldMasterId id="2147483777" r:id="rId4"/>
    <p:sldMasterId id="2147483788" r:id="rId5"/>
    <p:sldMasterId id="2147483799" r:id="rId6"/>
    <p:sldMasterId id="2147483810" r:id="rId7"/>
  </p:sldMasterIdLst>
  <p:notesMasterIdLst>
    <p:notesMasterId r:id="rId118"/>
  </p:notesMasterIdLst>
  <p:handoutMasterIdLst>
    <p:handoutMasterId r:id="rId119"/>
  </p:handoutMasterIdLst>
  <p:sldIdLst>
    <p:sldId id="256" r:id="rId8"/>
    <p:sldId id="646" r:id="rId9"/>
    <p:sldId id="647" r:id="rId10"/>
    <p:sldId id="648" r:id="rId11"/>
    <p:sldId id="649" r:id="rId12"/>
    <p:sldId id="650" r:id="rId13"/>
    <p:sldId id="651" r:id="rId14"/>
    <p:sldId id="652" r:id="rId15"/>
    <p:sldId id="653" r:id="rId16"/>
    <p:sldId id="654" r:id="rId17"/>
    <p:sldId id="550" r:id="rId18"/>
    <p:sldId id="552" r:id="rId19"/>
    <p:sldId id="551" r:id="rId20"/>
    <p:sldId id="554" r:id="rId21"/>
    <p:sldId id="555" r:id="rId22"/>
    <p:sldId id="556" r:id="rId23"/>
    <p:sldId id="517" r:id="rId24"/>
    <p:sldId id="557" r:id="rId25"/>
    <p:sldId id="558" r:id="rId26"/>
    <p:sldId id="559" r:id="rId27"/>
    <p:sldId id="560" r:id="rId28"/>
    <p:sldId id="561" r:id="rId29"/>
    <p:sldId id="562" r:id="rId30"/>
    <p:sldId id="563" r:id="rId31"/>
    <p:sldId id="543" r:id="rId32"/>
    <p:sldId id="519" r:id="rId33"/>
    <p:sldId id="544" r:id="rId34"/>
    <p:sldId id="545" r:id="rId35"/>
    <p:sldId id="564" r:id="rId36"/>
    <p:sldId id="521" r:id="rId37"/>
    <p:sldId id="523" r:id="rId38"/>
    <p:sldId id="524" r:id="rId39"/>
    <p:sldId id="525" r:id="rId40"/>
    <p:sldId id="526" r:id="rId41"/>
    <p:sldId id="527" r:id="rId42"/>
    <p:sldId id="489" r:id="rId43"/>
    <p:sldId id="565" r:id="rId44"/>
    <p:sldId id="655" r:id="rId45"/>
    <p:sldId id="566" r:id="rId46"/>
    <p:sldId id="656" r:id="rId47"/>
    <p:sldId id="567" r:id="rId48"/>
    <p:sldId id="569" r:id="rId49"/>
    <p:sldId id="571" r:id="rId50"/>
    <p:sldId id="573" r:id="rId51"/>
    <p:sldId id="574" r:id="rId52"/>
    <p:sldId id="576" r:id="rId53"/>
    <p:sldId id="577" r:id="rId54"/>
    <p:sldId id="579" r:id="rId55"/>
    <p:sldId id="580" r:id="rId56"/>
    <p:sldId id="583" r:id="rId57"/>
    <p:sldId id="584" r:id="rId58"/>
    <p:sldId id="585" r:id="rId59"/>
    <p:sldId id="586" r:id="rId60"/>
    <p:sldId id="587" r:id="rId61"/>
    <p:sldId id="588" r:id="rId62"/>
    <p:sldId id="589" r:id="rId63"/>
    <p:sldId id="590" r:id="rId64"/>
    <p:sldId id="592" r:id="rId65"/>
    <p:sldId id="593" r:id="rId66"/>
    <p:sldId id="594" r:id="rId67"/>
    <p:sldId id="644" r:id="rId68"/>
    <p:sldId id="645" r:id="rId69"/>
    <p:sldId id="595" r:id="rId70"/>
    <p:sldId id="596" r:id="rId71"/>
    <p:sldId id="597" r:id="rId72"/>
    <p:sldId id="598" r:id="rId73"/>
    <p:sldId id="599" r:id="rId74"/>
    <p:sldId id="600" r:id="rId75"/>
    <p:sldId id="601" r:id="rId76"/>
    <p:sldId id="658" r:id="rId77"/>
    <p:sldId id="603" r:id="rId78"/>
    <p:sldId id="604" r:id="rId79"/>
    <p:sldId id="609" r:id="rId80"/>
    <p:sldId id="606" r:id="rId81"/>
    <p:sldId id="607" r:id="rId82"/>
    <p:sldId id="608" r:id="rId83"/>
    <p:sldId id="610" r:id="rId84"/>
    <p:sldId id="611" r:id="rId85"/>
    <p:sldId id="612" r:id="rId86"/>
    <p:sldId id="613" r:id="rId87"/>
    <p:sldId id="614" r:id="rId88"/>
    <p:sldId id="615" r:id="rId89"/>
    <p:sldId id="616" r:id="rId90"/>
    <p:sldId id="617" r:id="rId91"/>
    <p:sldId id="618" r:id="rId92"/>
    <p:sldId id="619" r:id="rId93"/>
    <p:sldId id="620" r:id="rId94"/>
    <p:sldId id="621" r:id="rId95"/>
    <p:sldId id="622" r:id="rId96"/>
    <p:sldId id="623" r:id="rId97"/>
    <p:sldId id="624" r:id="rId98"/>
    <p:sldId id="627" r:id="rId99"/>
    <p:sldId id="626" r:id="rId100"/>
    <p:sldId id="632" r:id="rId101"/>
    <p:sldId id="630" r:id="rId102"/>
    <p:sldId id="634" r:id="rId103"/>
    <p:sldId id="628" r:id="rId104"/>
    <p:sldId id="629" r:id="rId105"/>
    <p:sldId id="635" r:id="rId106"/>
    <p:sldId id="636" r:id="rId107"/>
    <p:sldId id="633" r:id="rId108"/>
    <p:sldId id="637" r:id="rId109"/>
    <p:sldId id="638" r:id="rId110"/>
    <p:sldId id="639" r:id="rId111"/>
    <p:sldId id="640" r:id="rId112"/>
    <p:sldId id="641" r:id="rId113"/>
    <p:sldId id="642" r:id="rId114"/>
    <p:sldId id="643" r:id="rId115"/>
    <p:sldId id="657" r:id="rId116"/>
    <p:sldId id="431" r:id="rId117"/>
  </p:sldIdLst>
  <p:sldSz cx="9144000" cy="6858000" type="screen4x3"/>
  <p:notesSz cx="6797675" cy="9926638"/>
  <p:custDataLst>
    <p:tags r:id="rId120"/>
  </p:custDataLst>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666699"/>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8" autoAdjust="0"/>
    <p:restoredTop sz="83314" autoAdjust="0"/>
  </p:normalViewPr>
  <p:slideViewPr>
    <p:cSldViewPr>
      <p:cViewPr varScale="1">
        <p:scale>
          <a:sx n="82" d="100"/>
          <a:sy n="82" d="100"/>
        </p:scale>
        <p:origin x="1411"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notesMaster" Target="notesMasters/notesMaster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tableStyles" Target="tableStyle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handoutMaster" Target="handoutMasters/handoutMaster1.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8055"/>
          </a:xfrm>
          <a:prstGeom prst="rect">
            <a:avLst/>
          </a:prstGeom>
        </p:spPr>
        <p:txBody>
          <a:bodyPr vert="horz" lIns="91385" tIns="45693" rIns="91385" bIns="45693"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5"/>
          </a:xfrm>
          <a:prstGeom prst="rect">
            <a:avLst/>
          </a:prstGeom>
        </p:spPr>
        <p:txBody>
          <a:bodyPr vert="horz" lIns="91385" tIns="45693" rIns="91385" bIns="45693" rtlCol="0"/>
          <a:lstStyle>
            <a:lvl1pPr algn="r">
              <a:defRPr sz="1200"/>
            </a:lvl1pPr>
          </a:lstStyle>
          <a:p>
            <a:fld id="{435831EE-CE9C-43EE-8D8B-6ED6F4AE53E0}" type="datetimeFigureOut">
              <a:rPr lang="fr-FR" smtClean="0"/>
              <a:t>05/06/2025</a:t>
            </a:fld>
            <a:endParaRPr lang="fr-FR"/>
          </a:p>
        </p:txBody>
      </p:sp>
      <p:sp>
        <p:nvSpPr>
          <p:cNvPr id="4" name="Espace réservé du pied de page 3"/>
          <p:cNvSpPr>
            <a:spLocks noGrp="1"/>
          </p:cNvSpPr>
          <p:nvPr>
            <p:ph type="ftr" sz="quarter" idx="2"/>
          </p:nvPr>
        </p:nvSpPr>
        <p:spPr>
          <a:xfrm>
            <a:off x="1" y="9428584"/>
            <a:ext cx="2945659" cy="498054"/>
          </a:xfrm>
          <a:prstGeom prst="rect">
            <a:avLst/>
          </a:prstGeom>
        </p:spPr>
        <p:txBody>
          <a:bodyPr vert="horz" lIns="91385" tIns="45693" rIns="91385" bIns="45693"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4"/>
          </a:xfrm>
          <a:prstGeom prst="rect">
            <a:avLst/>
          </a:prstGeom>
        </p:spPr>
        <p:txBody>
          <a:bodyPr vert="horz" lIns="91385" tIns="45693" rIns="91385" bIns="45693" rtlCol="0" anchor="b"/>
          <a:lstStyle>
            <a:lvl1pPr algn="r">
              <a:defRPr sz="1200"/>
            </a:lvl1pPr>
          </a:lstStyle>
          <a:p>
            <a:fld id="{FE0262F9-7160-4B3F-B170-0C3606BE404B}" type="slidenum">
              <a:rPr lang="fr-FR" smtClean="0"/>
              <a:t>‹N°›</a:t>
            </a:fld>
            <a:endParaRPr lang="fr-FR"/>
          </a:p>
        </p:txBody>
      </p:sp>
    </p:spTree>
    <p:extLst>
      <p:ext uri="{BB962C8B-B14F-4D97-AF65-F5344CB8AC3E}">
        <p14:creationId xmlns:p14="http://schemas.microsoft.com/office/powerpoint/2010/main" val="980987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332"/>
          </a:xfrm>
          <a:prstGeom prst="rect">
            <a:avLst/>
          </a:prstGeom>
        </p:spPr>
        <p:txBody>
          <a:bodyPr vert="horz" lIns="91385" tIns="45693" rIns="91385" bIns="45693"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385" tIns="45693" rIns="91385" bIns="45693" rtlCol="0"/>
          <a:lstStyle>
            <a:lvl1pPr algn="r" fontAlgn="auto">
              <a:spcBef>
                <a:spcPts val="0"/>
              </a:spcBef>
              <a:spcAft>
                <a:spcPts val="0"/>
              </a:spcAft>
              <a:defRPr sz="1200">
                <a:latin typeface="+mn-lt"/>
              </a:defRPr>
            </a:lvl1pPr>
          </a:lstStyle>
          <a:p>
            <a:pPr>
              <a:defRPr/>
            </a:pPr>
            <a:fld id="{02B0A04D-BB7C-4D95-9B0E-D2D157673367}" type="datetimeFigureOut">
              <a:rPr lang="fr-FR"/>
              <a:pPr>
                <a:defRPr/>
              </a:pPr>
              <a:t>05/06/2025</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85" tIns="45693" rIns="91385" bIns="45693" rtlCol="0" anchor="ctr"/>
          <a:lstStyle/>
          <a:p>
            <a:pPr lvl="0"/>
            <a:endParaRPr lang="fr-FR" noProof="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385" tIns="45693" rIns="91385" bIns="45693"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1" y="9428584"/>
            <a:ext cx="2945659" cy="496332"/>
          </a:xfrm>
          <a:prstGeom prst="rect">
            <a:avLst/>
          </a:prstGeom>
        </p:spPr>
        <p:txBody>
          <a:bodyPr vert="horz" lIns="91385" tIns="45693" rIns="91385" bIns="45693"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50443" y="9428584"/>
            <a:ext cx="2945659" cy="496332"/>
          </a:xfrm>
          <a:prstGeom prst="rect">
            <a:avLst/>
          </a:prstGeom>
        </p:spPr>
        <p:txBody>
          <a:bodyPr vert="horz" lIns="91385" tIns="45693" rIns="91385" bIns="45693" rtlCol="0" anchor="b"/>
          <a:lstStyle>
            <a:lvl1pPr algn="r" fontAlgn="auto">
              <a:spcBef>
                <a:spcPts val="0"/>
              </a:spcBef>
              <a:spcAft>
                <a:spcPts val="0"/>
              </a:spcAft>
              <a:defRPr sz="1200">
                <a:latin typeface="+mn-lt"/>
              </a:defRPr>
            </a:lvl1pPr>
          </a:lstStyle>
          <a:p>
            <a:pPr>
              <a:defRPr/>
            </a:pPr>
            <a:fld id="{EAF0505E-FE05-4C21-8F17-FF2679D9AC2B}" type="slidenum">
              <a:rPr lang="fr-FR"/>
              <a:pPr>
                <a:defRPr/>
              </a:pPr>
              <a:t>‹N°›</a:t>
            </a:fld>
            <a:endParaRPr lang="fr-FR"/>
          </a:p>
        </p:txBody>
      </p:sp>
    </p:spTree>
    <p:extLst>
      <p:ext uri="{BB962C8B-B14F-4D97-AF65-F5344CB8AC3E}">
        <p14:creationId xmlns:p14="http://schemas.microsoft.com/office/powerpoint/2010/main" val="2381294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endParaRPr lang="fr-FR" sz="1400" dirty="0">
              <a:latin typeface="Trebuchet MS"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4FD8AA-AA94-42BB-9A11-5CA7CC7B490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1"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9210C1-13B7-4436-A464-14B240EBFBA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2" name="Rectangle 2"/>
          <p:cNvSpPr>
            <a:spLocks noGrp="1" noRot="1" noChangeAspect="1" noChangeArrowheads="1" noTextEdit="1"/>
          </p:cNvSpPr>
          <p:nvPr>
            <p:ph type="sldImg"/>
          </p:nvPr>
        </p:nvSpPr>
        <p:spPr>
          <a:xfrm>
            <a:off x="917575" y="744538"/>
            <a:ext cx="4965700" cy="3725862"/>
          </a:xfrm>
          <a:ln/>
        </p:spPr>
      </p:sp>
      <p:sp>
        <p:nvSpPr>
          <p:cNvPr id="4301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42597586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32426312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11479652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3090629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13439394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37579016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4356277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4893236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0506920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Tree>
    <p:extLst>
      <p:ext uri="{BB962C8B-B14F-4D97-AF65-F5344CB8AC3E}">
        <p14:creationId xmlns:p14="http://schemas.microsoft.com/office/powerpoint/2010/main" val="28488059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Tree>
    <p:extLst>
      <p:ext uri="{BB962C8B-B14F-4D97-AF65-F5344CB8AC3E}">
        <p14:creationId xmlns:p14="http://schemas.microsoft.com/office/powerpoint/2010/main" val="105539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extLst>
      <p:ext uri="{BB962C8B-B14F-4D97-AF65-F5344CB8AC3E}">
        <p14:creationId xmlns:p14="http://schemas.microsoft.com/office/powerpoint/2010/main" val="42772293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849689" y="9428164"/>
            <a:ext cx="2946400" cy="496886"/>
          </a:xfrm>
          <a:prstGeom prst="rect">
            <a:avLst/>
          </a:prstGeom>
          <a:noFill/>
          <a:ln w="9525">
            <a:noFill/>
            <a:miter lim="800000"/>
            <a:headEnd/>
            <a:tailEnd/>
          </a:ln>
        </p:spPr>
        <p:txBody>
          <a:bodyPr lIns="91385" tIns="45693" rIns="91385" bIns="45693" anchor="b"/>
          <a:lstStyle/>
          <a:p>
            <a:pPr algn="r"/>
            <a:fld id="{9CD5F667-5E4A-4B43-9C15-3003F56DDF76}" type="slidenum">
              <a:rPr lang="fr-FR" sz="1200"/>
              <a:pPr algn="r"/>
              <a:t>110</a:t>
            </a:fld>
            <a:endParaRPr lang="fr-FR" sz="1200"/>
          </a:p>
        </p:txBody>
      </p:sp>
      <p:sp>
        <p:nvSpPr>
          <p:cNvPr id="169986" name="Espace réservé de l'image des diapositives 1"/>
          <p:cNvSpPr>
            <a:spLocks noGrp="1" noRot="1" noChangeAspect="1" noTextEdit="1"/>
          </p:cNvSpPr>
          <p:nvPr>
            <p:ph type="sldImg"/>
          </p:nvPr>
        </p:nvSpPr>
        <p:spPr bwMode="auto">
          <a:xfrm>
            <a:off x="917575" y="744538"/>
            <a:ext cx="4962525" cy="3722687"/>
          </a:xfrm>
          <a:noFill/>
          <a:ln>
            <a:solidFill>
              <a:srgbClr val="000000"/>
            </a:solidFill>
            <a:miter lim="800000"/>
            <a:headEnd/>
            <a:tailEnd/>
          </a:ln>
        </p:spPr>
      </p:sp>
      <p:sp>
        <p:nvSpPr>
          <p:cNvPr id="169987" name="Espace réservé des commentaires 2"/>
          <p:cNvSpPr>
            <a:spLocks noGrp="1"/>
          </p:cNvSpPr>
          <p:nvPr>
            <p:ph type="body" idx="1"/>
          </p:nvPr>
        </p:nvSpPr>
        <p:spPr bwMode="auto">
          <a:xfrm>
            <a:off x="906463" y="4714876"/>
            <a:ext cx="4984750" cy="4467224"/>
          </a:xfrm>
          <a:noFill/>
        </p:spPr>
        <p:txBody>
          <a:bodyPr wrap="square" numCol="1" anchor="t" anchorCtr="0" compatLnSpc="1">
            <a:prstTxWarp prst="textNoShape">
              <a:avLst/>
            </a:prstTxWarp>
          </a:bodyPr>
          <a:lstStyle/>
          <a:p>
            <a:pPr eaLnBrk="1" hangingPunct="1">
              <a:spcBef>
                <a:spcPct val="0"/>
              </a:spcBef>
            </a:pPr>
            <a:endParaRPr lang="fr-FR" smtClean="0"/>
          </a:p>
        </p:txBody>
      </p:sp>
      <p:sp>
        <p:nvSpPr>
          <p:cNvPr id="169988" name="Espace réservé du numéro de diapositive 3"/>
          <p:cNvSpPr txBox="1">
            <a:spLocks noGrp="1"/>
          </p:cNvSpPr>
          <p:nvPr/>
        </p:nvSpPr>
        <p:spPr bwMode="auto">
          <a:xfrm>
            <a:off x="3851276" y="9429750"/>
            <a:ext cx="2946400" cy="496888"/>
          </a:xfrm>
          <a:prstGeom prst="rect">
            <a:avLst/>
          </a:prstGeom>
          <a:noFill/>
          <a:ln w="9525">
            <a:noFill/>
            <a:miter lim="800000"/>
            <a:headEnd/>
            <a:tailEnd/>
          </a:ln>
        </p:spPr>
        <p:txBody>
          <a:bodyPr lIns="91385" tIns="45693" rIns="91385" bIns="45693" anchor="b"/>
          <a:lstStyle/>
          <a:p>
            <a:pPr algn="r"/>
            <a:fld id="{078F59A7-0819-4711-AADB-7233C965A4E4}" type="slidenum">
              <a:rPr lang="fr-FR" sz="1200">
                <a:latin typeface="Times New Roman" pitchFamily="18" charset="0"/>
              </a:rPr>
              <a:pPr algn="r"/>
              <a:t>110</a:t>
            </a:fld>
            <a:endParaRPr lang="fr-FR" sz="120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extLst>
      <p:ext uri="{BB962C8B-B14F-4D97-AF65-F5344CB8AC3E}">
        <p14:creationId xmlns:p14="http://schemas.microsoft.com/office/powerpoint/2010/main" val="2244566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fr-FR" dirty="0" smtClean="0"/>
              <a:t>https://www.blobtree.com/</a:t>
            </a:r>
            <a:r>
              <a:rPr lang="fr-FR" baseline="0" dirty="0" smtClean="0"/>
              <a:t> </a:t>
            </a:r>
            <a:endParaRPr lang="fr-FR" sz="1200" b="1" dirty="0" smtClean="0">
              <a:latin typeface="Calibri" panose="020F0502020204030204" pitchFamily="34" charset="0"/>
              <a:cs typeface="Calibri" panose="020F0502020204030204" pitchFamily="34" charset="0"/>
            </a:endParaRPr>
          </a:p>
          <a:p>
            <a:pPr algn="just"/>
            <a:endParaRPr lang="fr-FR" sz="1200" b="1" dirty="0" smtClean="0">
              <a:latin typeface="Calibri" panose="020F0502020204030204" pitchFamily="34" charset="0"/>
              <a:cs typeface="Calibri" panose="020F0502020204030204" pitchFamily="34" charset="0"/>
            </a:endParaRPr>
          </a:p>
          <a:p>
            <a:pPr algn="just"/>
            <a:r>
              <a:rPr lang="fr-FR" sz="1200" b="1" dirty="0" smtClean="0">
                <a:latin typeface="Calibri" panose="020F0502020204030204" pitchFamily="34" charset="0"/>
                <a:cs typeface="Calibri" panose="020F0502020204030204" pitchFamily="34" charset="0"/>
              </a:rPr>
              <a:t>La technique de présentation permet de : </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Faire connaissance</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Introduire un état d’esprit chaleureux</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Créer une dynamique de groupe</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Donner une idée du style d’animation </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Avoir une photo du groupe et des personnes qui le composent</a:t>
            </a:r>
          </a:p>
          <a:p>
            <a:pPr marL="285750" indent="-285750" algn="just">
              <a:buFont typeface="Arial" panose="020B0604020202020204" pitchFamily="34" charset="0"/>
              <a:buChar char="•"/>
            </a:pPr>
            <a:endParaRPr lang="fr-FR" sz="1200" dirty="0" smtClean="0">
              <a:latin typeface="Calibri" panose="020F0502020204030204" pitchFamily="34" charset="0"/>
              <a:cs typeface="Calibri" panose="020F0502020204030204" pitchFamily="34" charset="0"/>
            </a:endParaRPr>
          </a:p>
          <a:p>
            <a:pPr algn="just"/>
            <a:r>
              <a:rPr lang="fr-FR" sz="1200" b="1" dirty="0" smtClean="0">
                <a:latin typeface="Calibri" panose="020F0502020204030204" pitchFamily="34" charset="0"/>
                <a:cs typeface="Calibri" panose="020F0502020204030204" pitchFamily="34" charset="0"/>
              </a:rPr>
              <a:t>Conseils pratiques :</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Poser le 1er acte d’animation pour l’animateur </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Poser le 1er acte de participation pour les stagiaires</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Importance du temps donné aux présentations</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La durée des présentations doit être proportionnelle à la durée de l’animation et à la taille du groupe</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L’animateur peut s’intégrer au groupe pour que les participants s’adressent à l’ensemble du groupe</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Choisir la technique en fonction du public et du contexte</a:t>
            </a:r>
          </a:p>
          <a:p>
            <a:pPr marL="285750" indent="-285750" algn="just">
              <a:buFont typeface="Arial" panose="020B0604020202020204" pitchFamily="34" charset="0"/>
              <a:buChar char="•"/>
            </a:pPr>
            <a:r>
              <a:rPr lang="fr-FR" sz="1200" dirty="0" smtClean="0">
                <a:latin typeface="Calibri" panose="020F0502020204030204" pitchFamily="34" charset="0"/>
                <a:cs typeface="Calibri" panose="020F0502020204030204" pitchFamily="34" charset="0"/>
              </a:rPr>
              <a:t>Prendre en compte l’organisation matérielle de la salle </a:t>
            </a:r>
          </a:p>
          <a:p>
            <a:pPr marL="0" indent="0" algn="just">
              <a:buFont typeface="Arial" panose="020B0604020202020204" pitchFamily="34" charset="0"/>
              <a:buNone/>
            </a:pPr>
            <a:endParaRPr lang="fr-FR" sz="1200" dirty="0" smtClean="0">
              <a:latin typeface="Calibri" panose="020F0502020204030204" pitchFamily="34" charset="0"/>
              <a:cs typeface="Calibri" panose="020F0502020204030204" pitchFamily="34" charset="0"/>
            </a:endParaRPr>
          </a:p>
          <a:p>
            <a:pPr algn="just">
              <a:spcBef>
                <a:spcPct val="20000"/>
              </a:spcBef>
              <a:buSzPct val="80000"/>
              <a:defRPr/>
            </a:pPr>
            <a:r>
              <a:rPr lang="fr-FR" altLang="fr-FR" sz="1000" b="1" dirty="0" smtClean="0">
                <a:latin typeface="Calibri" pitchFamily="34" charset="0"/>
                <a:cs typeface="+mn-cs"/>
              </a:rPr>
              <a:t>Pourquoi recueillir besoins-attentes ?</a:t>
            </a:r>
          </a:p>
          <a:p>
            <a:pPr marL="342900" indent="-342900" algn="just">
              <a:spcBef>
                <a:spcPct val="20000"/>
              </a:spcBef>
              <a:buSzPct val="80000"/>
              <a:buFont typeface="Arial" panose="020B0604020202020204" pitchFamily="34" charset="0"/>
              <a:buChar char="•"/>
              <a:defRPr/>
            </a:pPr>
            <a:r>
              <a:rPr lang="fr-FR" altLang="fr-FR" sz="1000" dirty="0" smtClean="0">
                <a:latin typeface="Calibri" pitchFamily="34" charset="0"/>
                <a:cs typeface="+mn-cs"/>
              </a:rPr>
              <a:t>Permet de connaître le public avec lequel on va travailler </a:t>
            </a:r>
          </a:p>
          <a:p>
            <a:pPr marL="342900" indent="-342900" algn="just">
              <a:spcBef>
                <a:spcPct val="20000"/>
              </a:spcBef>
              <a:buSzPct val="80000"/>
              <a:buFont typeface="Arial" panose="020B0604020202020204" pitchFamily="34" charset="0"/>
              <a:buChar char="•"/>
              <a:defRPr/>
            </a:pPr>
            <a:r>
              <a:rPr lang="fr-FR" altLang="fr-FR" sz="1000" dirty="0" smtClean="0">
                <a:latin typeface="Calibri" pitchFamily="34" charset="0"/>
                <a:cs typeface="+mn-cs"/>
              </a:rPr>
              <a:t>Permet d’adapter le contenu de l’animation aux besoins des participants (dans le cadre d’une formation par exemple)</a:t>
            </a:r>
          </a:p>
          <a:p>
            <a:pPr marL="342900" indent="-342900" algn="just">
              <a:spcBef>
                <a:spcPct val="20000"/>
              </a:spcBef>
              <a:buSzPct val="80000"/>
              <a:buFont typeface="Arial" panose="020B0604020202020204" pitchFamily="34" charset="0"/>
              <a:buChar char="•"/>
              <a:defRPr/>
            </a:pPr>
            <a:r>
              <a:rPr lang="fr-FR" altLang="fr-FR" sz="1000" dirty="0" smtClean="0">
                <a:latin typeface="Calibri" pitchFamily="34" charset="0"/>
                <a:cs typeface="+mn-cs"/>
              </a:rPr>
              <a:t>Permet de partir d’un constat commun, d’un état des lieux partagé, pour construire un objectif et une action dans lesquels l’ensemble des participants se retrouvera – permet de favoriser l’implication</a:t>
            </a:r>
          </a:p>
          <a:p>
            <a:pPr marL="342900" indent="-342900" algn="just">
              <a:spcBef>
                <a:spcPct val="20000"/>
              </a:spcBef>
              <a:buSzPct val="80000"/>
              <a:buFont typeface="Arial" panose="020B0604020202020204" pitchFamily="34" charset="0"/>
              <a:buChar char="•"/>
              <a:defRPr/>
            </a:pPr>
            <a:r>
              <a:rPr lang="fr-FR" altLang="fr-FR" sz="1000" dirty="0" smtClean="0">
                <a:latin typeface="Calibri" pitchFamily="34" charset="0"/>
                <a:cs typeface="+mn-cs"/>
              </a:rPr>
              <a:t>Permet de valider une hypothèse, une intuition, préciser une orientation</a:t>
            </a:r>
          </a:p>
          <a:p>
            <a:endParaRPr lang="fr-FR" dirty="0" smtClean="0"/>
          </a:p>
        </p:txBody>
      </p:sp>
    </p:spTree>
    <p:extLst>
      <p:ext uri="{BB962C8B-B14F-4D97-AF65-F5344CB8AC3E}">
        <p14:creationId xmlns:p14="http://schemas.microsoft.com/office/powerpoint/2010/main" val="292277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Donnez 2-3 post-it par personne</a:t>
            </a:r>
          </a:p>
          <a:p>
            <a:endParaRPr lang="fr-FR" dirty="0" smtClean="0"/>
          </a:p>
        </p:txBody>
      </p:sp>
    </p:spTree>
    <p:extLst>
      <p:ext uri="{BB962C8B-B14F-4D97-AF65-F5344CB8AC3E}">
        <p14:creationId xmlns:p14="http://schemas.microsoft.com/office/powerpoint/2010/main" val="18211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r>
              <a:rPr lang="fr-FR" altLang="fr-FR" sz="1200" dirty="0" smtClean="0">
                <a:latin typeface="Calibri" panose="020F0502020204030204" pitchFamily="34" charset="0"/>
              </a:rPr>
              <a:t>C'est le </a:t>
            </a:r>
            <a:r>
              <a:rPr lang="fr-FR" altLang="fr-FR" sz="1200" b="1" dirty="0" smtClean="0">
                <a:latin typeface="Calibri" panose="020F0502020204030204" pitchFamily="34" charset="0"/>
              </a:rPr>
              <a:t>contenu concret de la pensée</a:t>
            </a:r>
            <a:r>
              <a:rPr lang="fr-FR" altLang="fr-FR" sz="1200" dirty="0" smtClean="0">
                <a:latin typeface="Calibri" panose="020F0502020204030204" pitchFamily="34" charset="0"/>
              </a:rPr>
              <a:t> relatif à un objet donné. Souvent synonyme d'image, la représentation définit le contenu de la pensée comme un "mélange de </a:t>
            </a:r>
            <a:r>
              <a:rPr lang="fr-FR" altLang="fr-FR" sz="1200" b="1" dirty="0" smtClean="0">
                <a:latin typeface="Calibri" panose="020F0502020204030204" pitchFamily="34" charset="0"/>
              </a:rPr>
              <a:t>connaissances</a:t>
            </a:r>
            <a:r>
              <a:rPr lang="fr-FR" altLang="fr-FR" sz="1200" dirty="0" smtClean="0">
                <a:latin typeface="Calibri" panose="020F0502020204030204" pitchFamily="34" charset="0"/>
              </a:rPr>
              <a:t>, de </a:t>
            </a:r>
            <a:r>
              <a:rPr lang="fr-FR" altLang="fr-FR" sz="1200" b="1" dirty="0" smtClean="0">
                <a:latin typeface="Calibri" panose="020F0502020204030204" pitchFamily="34" charset="0"/>
              </a:rPr>
              <a:t>valeurs</a:t>
            </a:r>
            <a:r>
              <a:rPr lang="fr-FR" altLang="fr-FR" sz="1200" dirty="0" smtClean="0">
                <a:latin typeface="Calibri" panose="020F0502020204030204" pitchFamily="34" charset="0"/>
              </a:rPr>
              <a:t>, d'</a:t>
            </a:r>
            <a:r>
              <a:rPr lang="fr-FR" altLang="fr-FR" sz="1200" b="1" dirty="0" smtClean="0">
                <a:latin typeface="Calibri" panose="020F0502020204030204" pitchFamily="34" charset="0"/>
              </a:rPr>
              <a:t>attitudes</a:t>
            </a:r>
            <a:r>
              <a:rPr lang="fr-FR" altLang="fr-FR" sz="1200" dirty="0" smtClean="0">
                <a:latin typeface="Calibri" panose="020F0502020204030204" pitchFamily="34" charset="0"/>
              </a:rPr>
              <a:t>, d'</a:t>
            </a:r>
            <a:r>
              <a:rPr lang="fr-FR" altLang="fr-FR" sz="1200" b="1" dirty="0" smtClean="0">
                <a:latin typeface="Calibri" panose="020F0502020204030204" pitchFamily="34" charset="0"/>
              </a:rPr>
              <a:t>opinions</a:t>
            </a:r>
            <a:r>
              <a:rPr lang="fr-FR" altLang="fr-FR" sz="1200" dirty="0" smtClean="0">
                <a:latin typeface="Calibri" panose="020F0502020204030204" pitchFamily="34" charset="0"/>
              </a:rPr>
              <a:t>, d'</a:t>
            </a:r>
            <a:r>
              <a:rPr lang="fr-FR" altLang="fr-FR" sz="1200" b="1" dirty="0" smtClean="0">
                <a:latin typeface="Calibri" panose="020F0502020204030204" pitchFamily="34" charset="0"/>
              </a:rPr>
              <a:t>attentes </a:t>
            </a:r>
            <a:r>
              <a:rPr lang="fr-FR" altLang="fr-FR" sz="1200" dirty="0" smtClean="0">
                <a:latin typeface="Calibri" panose="020F0502020204030204" pitchFamily="34" charset="0"/>
              </a:rPr>
              <a:t>... C’est un ensemble plus ou moins organisé, plus ou moins structuré, renvoyant </a:t>
            </a:r>
            <a:r>
              <a:rPr lang="fr-FR" sz="1200" dirty="0" smtClean="0">
                <a:latin typeface="Calibri" panose="020F0502020204030204" pitchFamily="34" charset="0"/>
              </a:rPr>
              <a:t>à la fois au vécu, au conscient ou à l’inconscient, au concret ou à l’abstrait</a:t>
            </a:r>
            <a:r>
              <a:rPr lang="fr-FR" altLang="fr-FR" sz="1200" dirty="0" smtClean="0">
                <a:latin typeface="Calibri" panose="020F0502020204030204" pitchFamily="34" charset="0"/>
              </a:rPr>
              <a:t>". </a:t>
            </a:r>
            <a:r>
              <a:rPr lang="fr-FR" altLang="fr-FR" sz="1200" i="1" dirty="0" smtClean="0">
                <a:latin typeface="Calibri" panose="020F0502020204030204" pitchFamily="34" charset="0"/>
              </a:rPr>
              <a:t>H. Piéron, psychologue</a:t>
            </a:r>
          </a:p>
          <a:p>
            <a:pPr algn="just" eaLnBrk="1" hangingPunct="1">
              <a:lnSpc>
                <a:spcPct val="90000"/>
              </a:lnSpc>
              <a:buFontTx/>
              <a:buNone/>
            </a:pPr>
            <a:endParaRPr lang="fr-FR" altLang="fr-FR" sz="1200" b="1" dirty="0" smtClean="0">
              <a:latin typeface="Calibri" panose="020F0502020204030204" pitchFamily="34" charset="0"/>
            </a:endParaRPr>
          </a:p>
          <a:p>
            <a:pPr algn="just" eaLnBrk="1" hangingPunct="1">
              <a:lnSpc>
                <a:spcPct val="90000"/>
              </a:lnSpc>
              <a:buFontTx/>
              <a:buNone/>
            </a:pPr>
            <a:r>
              <a:rPr lang="fr-FR" altLang="fr-FR" sz="1200" b="1" dirty="0" smtClean="0">
                <a:latin typeface="Calibri" panose="020F0502020204030204" pitchFamily="34" charset="0"/>
              </a:rPr>
              <a:t>La réalité passe à travers de nombreux filtres... </a:t>
            </a:r>
            <a:r>
              <a:rPr lang="fr-FR" altLang="fr-FR" sz="1200" dirty="0" smtClean="0">
                <a:latin typeface="Calibri" panose="020F0502020204030204" pitchFamily="34" charset="0"/>
              </a:rPr>
              <a:t>Selon Gao Xingjan (prix Nobel de littérature) « Cela dépend entièrement de toi, elle sera comme tu la vois, si tu penses que c’est une belle femme, elle sera une belle femme, si dans ton cœur tu nourris des pensées pernicieuses, tu ne verras qu’un monstre » La montagne de l’âme </a:t>
            </a:r>
          </a:p>
          <a:p>
            <a:pPr algn="just" eaLnBrk="1" hangingPunct="1">
              <a:lnSpc>
                <a:spcPct val="90000"/>
              </a:lnSpc>
              <a:buFontTx/>
              <a:buNone/>
            </a:pPr>
            <a:endParaRPr lang="fr-FR" altLang="fr-FR" sz="1200" dirty="0" smtClean="0">
              <a:latin typeface="Calibri" panose="020F0502020204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fr-FR" sz="1200" b="1" dirty="0" smtClean="0">
                <a:latin typeface="Calibri" panose="020F0502020204030204" pitchFamily="34" charset="0"/>
              </a:rPr>
              <a:t>Représentation de la santé :</a:t>
            </a:r>
            <a:r>
              <a:rPr lang="fr-FR" sz="1200" dirty="0" smtClean="0">
                <a:latin typeface="Calibri" panose="020F0502020204030204" pitchFamily="34" charset="0"/>
              </a:rPr>
              <a:t> Etudier la représentation sociale de la santé et de la maladie, c'est observer comment cet ensemble de valeurs, de normes sociales et modèles culturels est pensé et vécu par des individus de notre société, étudier comment s'élabore, se structure logiquement et psychologiquement, l'image de ces objets sociaux que sont la santé et la maladie.</a:t>
            </a:r>
          </a:p>
        </p:txBody>
      </p:sp>
    </p:spTree>
    <p:extLst>
      <p:ext uri="{BB962C8B-B14F-4D97-AF65-F5344CB8AC3E}">
        <p14:creationId xmlns:p14="http://schemas.microsoft.com/office/powerpoint/2010/main" val="3740612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r>
              <a:rPr lang="fr-FR" altLang="fr-FR" sz="1200" dirty="0" smtClean="0">
                <a:latin typeface="Calibri" panose="020F0502020204030204" pitchFamily="34" charset="0"/>
              </a:rPr>
              <a:t>C'est le </a:t>
            </a:r>
            <a:r>
              <a:rPr lang="fr-FR" altLang="fr-FR" sz="1200" b="1" dirty="0" smtClean="0">
                <a:latin typeface="Calibri" panose="020F0502020204030204" pitchFamily="34" charset="0"/>
              </a:rPr>
              <a:t>contenu concret de la pensée</a:t>
            </a:r>
            <a:r>
              <a:rPr lang="fr-FR" altLang="fr-FR" sz="1200" dirty="0" smtClean="0">
                <a:latin typeface="Calibri" panose="020F0502020204030204" pitchFamily="34" charset="0"/>
              </a:rPr>
              <a:t> relatif à un objet donné. Souvent synonyme d'image, la représentation définit le contenu de la pensée comme un "mélange de </a:t>
            </a:r>
            <a:r>
              <a:rPr lang="fr-FR" altLang="fr-FR" sz="1200" b="1" dirty="0" smtClean="0">
                <a:latin typeface="Calibri" panose="020F0502020204030204" pitchFamily="34" charset="0"/>
              </a:rPr>
              <a:t>connaissances</a:t>
            </a:r>
            <a:r>
              <a:rPr lang="fr-FR" altLang="fr-FR" sz="1200" dirty="0" smtClean="0">
                <a:latin typeface="Calibri" panose="020F0502020204030204" pitchFamily="34" charset="0"/>
              </a:rPr>
              <a:t>, de </a:t>
            </a:r>
            <a:r>
              <a:rPr lang="fr-FR" altLang="fr-FR" sz="1200" b="1" dirty="0" smtClean="0">
                <a:latin typeface="Calibri" panose="020F0502020204030204" pitchFamily="34" charset="0"/>
              </a:rPr>
              <a:t>valeurs</a:t>
            </a:r>
            <a:r>
              <a:rPr lang="fr-FR" altLang="fr-FR" sz="1200" dirty="0" smtClean="0">
                <a:latin typeface="Calibri" panose="020F0502020204030204" pitchFamily="34" charset="0"/>
              </a:rPr>
              <a:t>, d'</a:t>
            </a:r>
            <a:r>
              <a:rPr lang="fr-FR" altLang="fr-FR" sz="1200" b="1" dirty="0" smtClean="0">
                <a:latin typeface="Calibri" panose="020F0502020204030204" pitchFamily="34" charset="0"/>
              </a:rPr>
              <a:t>attitudes</a:t>
            </a:r>
            <a:r>
              <a:rPr lang="fr-FR" altLang="fr-FR" sz="1200" dirty="0" smtClean="0">
                <a:latin typeface="Calibri" panose="020F0502020204030204" pitchFamily="34" charset="0"/>
              </a:rPr>
              <a:t>, d'</a:t>
            </a:r>
            <a:r>
              <a:rPr lang="fr-FR" altLang="fr-FR" sz="1200" b="1" dirty="0" smtClean="0">
                <a:latin typeface="Calibri" panose="020F0502020204030204" pitchFamily="34" charset="0"/>
              </a:rPr>
              <a:t>opinions</a:t>
            </a:r>
            <a:r>
              <a:rPr lang="fr-FR" altLang="fr-FR" sz="1200" dirty="0" smtClean="0">
                <a:latin typeface="Calibri" panose="020F0502020204030204" pitchFamily="34" charset="0"/>
              </a:rPr>
              <a:t>, d'</a:t>
            </a:r>
            <a:r>
              <a:rPr lang="fr-FR" altLang="fr-FR" sz="1200" b="1" dirty="0" smtClean="0">
                <a:latin typeface="Calibri" panose="020F0502020204030204" pitchFamily="34" charset="0"/>
              </a:rPr>
              <a:t>attentes </a:t>
            </a:r>
            <a:r>
              <a:rPr lang="fr-FR" altLang="fr-FR" sz="1200" dirty="0" smtClean="0">
                <a:latin typeface="Calibri" panose="020F0502020204030204" pitchFamily="34" charset="0"/>
              </a:rPr>
              <a:t>... C’est un ensemble plus ou moins organisé, plus ou moins structuré, renvoyant </a:t>
            </a:r>
            <a:r>
              <a:rPr lang="fr-FR" sz="1200" dirty="0" smtClean="0">
                <a:latin typeface="Calibri" panose="020F0502020204030204" pitchFamily="34" charset="0"/>
              </a:rPr>
              <a:t>à la fois au vécu, au conscient ou à l’inconscient, au concret ou à l’abstrait</a:t>
            </a:r>
            <a:r>
              <a:rPr lang="fr-FR" altLang="fr-FR" sz="1200" dirty="0" smtClean="0">
                <a:latin typeface="Calibri" panose="020F0502020204030204" pitchFamily="34" charset="0"/>
              </a:rPr>
              <a:t>". </a:t>
            </a:r>
            <a:r>
              <a:rPr lang="fr-FR" altLang="fr-FR" sz="1200" i="1" dirty="0" smtClean="0">
                <a:latin typeface="Calibri" panose="020F0502020204030204" pitchFamily="34" charset="0"/>
              </a:rPr>
              <a:t>H. Piéron, psychologue</a:t>
            </a:r>
          </a:p>
          <a:p>
            <a:pPr algn="just" eaLnBrk="1" hangingPunct="1">
              <a:lnSpc>
                <a:spcPct val="90000"/>
              </a:lnSpc>
              <a:buFontTx/>
              <a:buNone/>
            </a:pPr>
            <a:endParaRPr lang="fr-FR" altLang="fr-FR" sz="1200" b="1" dirty="0" smtClean="0">
              <a:latin typeface="Calibri" panose="020F0502020204030204" pitchFamily="34" charset="0"/>
            </a:endParaRPr>
          </a:p>
          <a:p>
            <a:pPr algn="just" eaLnBrk="1" hangingPunct="1">
              <a:lnSpc>
                <a:spcPct val="90000"/>
              </a:lnSpc>
              <a:buFontTx/>
              <a:buNone/>
            </a:pPr>
            <a:r>
              <a:rPr lang="fr-FR" altLang="fr-FR" sz="1200" b="1" dirty="0" smtClean="0">
                <a:latin typeface="Calibri" panose="020F0502020204030204" pitchFamily="34" charset="0"/>
              </a:rPr>
              <a:t>La réalité passe à travers de nombreux filtres... </a:t>
            </a:r>
            <a:r>
              <a:rPr lang="fr-FR" altLang="fr-FR" sz="1200" dirty="0" smtClean="0">
                <a:latin typeface="Calibri" panose="020F0502020204030204" pitchFamily="34" charset="0"/>
              </a:rPr>
              <a:t>Selon Gao Xingjan (prix Nobel de littérature) « Cela dépend entièrement de toi, elle sera comme tu la vois, si tu penses que c’est une belle femme, elle sera une belle femme, si dans ton cœur tu nourris des pensées pernicieuses, tu ne verras qu’un monstre » La montagne de l’âme </a:t>
            </a:r>
          </a:p>
          <a:p>
            <a:pPr algn="just" eaLnBrk="1" hangingPunct="1">
              <a:lnSpc>
                <a:spcPct val="90000"/>
              </a:lnSpc>
              <a:buFontTx/>
              <a:buNone/>
            </a:pPr>
            <a:endParaRPr lang="fr-FR" altLang="fr-FR" sz="1200" dirty="0" smtClean="0">
              <a:latin typeface="Calibri" panose="020F050202020403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fr-FR" sz="1200" b="1" dirty="0" smtClean="0">
                <a:latin typeface="Calibri" panose="020F0502020204030204" pitchFamily="34" charset="0"/>
              </a:rPr>
              <a:t>Représentation de la santé :</a:t>
            </a:r>
            <a:r>
              <a:rPr lang="fr-FR" sz="1200" dirty="0" smtClean="0">
                <a:latin typeface="Calibri" panose="020F0502020204030204" pitchFamily="34" charset="0"/>
              </a:rPr>
              <a:t> Etudier la représentation sociale de la santé et de la maladie, c'est observer comment cet ensemble de valeurs, de normes sociales et modèles culturels est pensé et vécu par des individus de notre société, étudier comment s'élabore, se structure logiquement et psychologiquement, l'image de ces objets sociaux que sont la santé et la maladie.</a:t>
            </a:r>
          </a:p>
          <a:p>
            <a:endParaRPr lang="fr-FR" dirty="0" smtClean="0"/>
          </a:p>
        </p:txBody>
      </p:sp>
    </p:spTree>
    <p:extLst>
      <p:ext uri="{BB962C8B-B14F-4D97-AF65-F5344CB8AC3E}">
        <p14:creationId xmlns:p14="http://schemas.microsoft.com/office/powerpoint/2010/main" val="1377445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13851">
              <a:defRPr/>
            </a:pPr>
            <a:fld id="{7ACCA5A9-7927-4908-BFD7-00C63067A815}" type="slidenum">
              <a:rPr lang="fr-FR">
                <a:solidFill>
                  <a:prstClr val="black"/>
                </a:solidFill>
                <a:latin typeface="Calibri"/>
              </a:rPr>
              <a:pPr defTabSz="913851">
                <a:defRPr/>
              </a:pPr>
              <a:t>17</a:t>
            </a:fld>
            <a:endParaRPr lang="fr-FR">
              <a:solidFill>
                <a:prstClr val="black"/>
              </a:solidFill>
              <a:latin typeface="Calibri"/>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a:latin typeface="Arial" charset="0"/>
              </a:rPr>
              <a:t>Cette définition propose une approche de la santé selon une conception positive, dynamique, responsabilisante et globale. Ce sont aussi ces qualificatifs qui sous-tendent le concept de la promotion de la santé.</a:t>
            </a:r>
          </a:p>
          <a:p>
            <a:r>
              <a:rPr lang="fr-FR" b="1" dirty="0">
                <a:latin typeface="Arial" charset="0"/>
              </a:rPr>
              <a:t>Il s’agit ici d’une santé « observée » mais d’une santé « vécue » dans toutes ses dimensions, non plus un état mais une dynamique, un processus qui évalue tout au long de la vie. </a:t>
            </a:r>
            <a:endParaRPr lang="fr-FR" dirty="0">
              <a:latin typeface="Arial" charset="0"/>
            </a:endParaRPr>
          </a:p>
          <a:p>
            <a:r>
              <a:rPr lang="fr-FR" b="1" dirty="0">
                <a:latin typeface="Arial" charset="0"/>
              </a:rPr>
              <a:t>En fait, plus qu’un état, la santé est une ressource et un processus dynamique et global qui doit permettre à chaque individu « d’identifier et de réaliser ses ambitions, satisfaire ses besoins et évoluer avec son milieu ou s’y adapter</a:t>
            </a:r>
            <a:r>
              <a:rPr lang="fr-FR" b="1" dirty="0" smtClean="0">
                <a:latin typeface="Arial" charset="0"/>
              </a:rPr>
              <a:t>. La </a:t>
            </a:r>
            <a:r>
              <a:rPr lang="fr-FR" b="1" dirty="0">
                <a:latin typeface="Arial" charset="0"/>
              </a:rPr>
              <a:t>santé est donc perçue comme une ressource de la vie quotidienne, et non comme le but de la vie</a:t>
            </a:r>
            <a:endParaRPr lang="fr-FR" dirty="0">
              <a:latin typeface="Arial" charset="0"/>
            </a:endParaRPr>
          </a:p>
          <a:p>
            <a:r>
              <a:rPr lang="fr-FR" b="1" dirty="0">
                <a:latin typeface="Arial" charset="0"/>
              </a:rPr>
              <a:t>• Une approche globale de la santé…</a:t>
            </a:r>
            <a:endParaRPr lang="fr-FR" dirty="0">
              <a:latin typeface="Arial" charset="0"/>
            </a:endParaRPr>
          </a:p>
          <a:p>
            <a:r>
              <a:rPr lang="fr-FR" b="1" dirty="0">
                <a:latin typeface="Arial" charset="0"/>
              </a:rPr>
              <a:t>La santé ne se réduit donc ni aux déterminants biologiques ni à l’accès à l’offre de soin : elle doit être envisagée dans toutes ses dimensions qu’elles soient sociale, économique ou environnementale. </a:t>
            </a:r>
            <a:endParaRPr lang="fr-FR" dirty="0">
              <a:latin typeface="Arial" charset="0"/>
            </a:endParaRPr>
          </a:p>
          <a:p>
            <a:r>
              <a:rPr lang="fr-FR" dirty="0">
                <a:latin typeface="Arial" charset="0"/>
              </a:rPr>
              <a:t>Ressource de la vie quotidienne – et non un but en soi – qui donne à la personne « le pouvoir d’identifier et de réaliser ses ambitions, satisfaire ses besoins, et évoluer avec son milieu ou s’y adapter »</a:t>
            </a:r>
          </a:p>
          <a:p>
            <a:r>
              <a:rPr lang="fr-FR" dirty="0">
                <a:latin typeface="Arial" charset="0"/>
              </a:rPr>
              <a:t>La santé apparaît comme une </a:t>
            </a:r>
            <a:r>
              <a:rPr lang="fr-FR" b="1" dirty="0">
                <a:latin typeface="Arial" charset="0"/>
              </a:rPr>
              <a:t>richesse </a:t>
            </a:r>
            <a:r>
              <a:rPr lang="fr-FR" dirty="0">
                <a:latin typeface="Arial" charset="0"/>
              </a:rPr>
              <a:t>essentielle, qu’il faut </a:t>
            </a:r>
            <a:r>
              <a:rPr lang="fr-FR" b="1" dirty="0">
                <a:latin typeface="Arial" charset="0"/>
              </a:rPr>
              <a:t>entretenir</a:t>
            </a:r>
            <a:r>
              <a:rPr lang="fr-FR" dirty="0">
                <a:latin typeface="Arial" charset="0"/>
              </a:rPr>
              <a:t>, et si nécessaire, </a:t>
            </a:r>
            <a:r>
              <a:rPr lang="fr-FR" b="1" dirty="0">
                <a:latin typeface="Arial" charset="0"/>
              </a:rPr>
              <a:t>restaurer.</a:t>
            </a:r>
            <a:r>
              <a:rPr lang="fr-FR" dirty="0">
                <a:latin typeface="Arial" charset="0"/>
              </a:rPr>
              <a:t> </a:t>
            </a:r>
          </a:p>
          <a:p>
            <a:r>
              <a:rPr lang="fr-FR" dirty="0">
                <a:latin typeface="Arial" charset="0"/>
              </a:rPr>
              <a:t> </a:t>
            </a:r>
          </a:p>
          <a:p>
            <a:r>
              <a:rPr lang="fr-FR" dirty="0">
                <a:latin typeface="Arial" charset="0"/>
              </a:rPr>
              <a:t>Au final la santé est un phénomène multifactoriel qui dépend aussi de la perception subjective de chacun influencée par les représentations de la santé et de la maladie, du corps, des normes des groupes, de la culture… (Exemple de l’obésité)</a:t>
            </a:r>
          </a:p>
          <a:p>
            <a:r>
              <a:rPr lang="fr-FR" dirty="0">
                <a:latin typeface="Arial" charset="0"/>
              </a:rPr>
              <a:t>Cette définition propose une approche de la santé selon une conception positive, dynamique, responsabilisante et globale. Ce sont aussi ces qualificatifs qui sous-tendent le concept de la promotion de la santé.</a:t>
            </a:r>
          </a:p>
          <a:p>
            <a:r>
              <a:rPr lang="fr-FR" b="1" dirty="0">
                <a:latin typeface="Arial" charset="0"/>
              </a:rPr>
              <a:t>Il s’agit ici d’une santé « observée » mais d’une santé « vécue » dans toutes ses dimensions, non plus un état mais une dynamique, un processus qui évalue tout au long de la vie. </a:t>
            </a:r>
          </a:p>
          <a:p>
            <a:endParaRPr lang="fr-FR" b="1" dirty="0">
              <a:latin typeface="Arial" charset="0"/>
            </a:endParaRPr>
          </a:p>
          <a:p>
            <a:r>
              <a:rPr lang="fr-FR" b="1" dirty="0">
                <a:latin typeface="Arial" charset="0"/>
              </a:rPr>
              <a:t>La santé ne se réduit donc ni aux déterminants biologiques ni à l’accès à l’offre de </a:t>
            </a:r>
            <a:r>
              <a:rPr lang="fr-FR" b="1" dirty="0" smtClean="0">
                <a:latin typeface="Arial" charset="0"/>
              </a:rPr>
              <a:t>soin : </a:t>
            </a:r>
            <a:r>
              <a:rPr lang="fr-FR" b="1" dirty="0">
                <a:latin typeface="Arial" charset="0"/>
              </a:rPr>
              <a:t>elle doit être envisagée dans toutes ses dimensions qu’elles soient sociale, économique ou environnementale.</a:t>
            </a:r>
          </a:p>
          <a:p>
            <a:endParaRPr lang="fr-FR" dirty="0">
              <a:latin typeface="Arial" charset="0"/>
            </a:endParaRPr>
          </a:p>
        </p:txBody>
      </p:sp>
    </p:spTree>
    <p:extLst>
      <p:ext uri="{BB962C8B-B14F-4D97-AF65-F5344CB8AC3E}">
        <p14:creationId xmlns:p14="http://schemas.microsoft.com/office/powerpoint/2010/main" val="808062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B923B0C-E0B3-4DBE-B443-E24ED33E1765}"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4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eaLnBrk="1" hangingPunct="1">
              <a:lnSpc>
                <a:spcPct val="80000"/>
              </a:lnSpc>
              <a:spcBef>
                <a:spcPct val="0"/>
              </a:spcBef>
            </a:pPr>
            <a:r>
              <a:rPr lang="fr-FR" sz="800" b="0" dirty="0" smtClean="0"/>
              <a:t>Les facteurs susceptibles d’influencer la santé et le bien être sont nombreux et en interaction complexe tout au long de la vie d’un individu. Ils sont d’ordres héréditaires ou comportementaux, mais également sociaux, économiques ou environnementaux. Ils sont relatifs au niveau de vie, à l’emploi, au logement, à l’accès aux biens et aux services, aux relations sociales ou encore à l’environnement dégradés, autant de variables qui constituent des déterminants de la santé car ils contribuent à influencer le degré d’état de santé et de bien être réalisable par un individu. </a:t>
            </a:r>
            <a:endParaRPr lang="fr-FR" sz="800" b="1" dirty="0" smtClean="0"/>
          </a:p>
        </p:txBody>
      </p:sp>
    </p:spTree>
    <p:extLst>
      <p:ext uri="{BB962C8B-B14F-4D97-AF65-F5344CB8AC3E}">
        <p14:creationId xmlns:p14="http://schemas.microsoft.com/office/powerpoint/2010/main" val="2101252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F99E9BB-6EC6-4976-BC6B-ADF68CBDC8B1}"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490"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endParaRPr lang="fr-FR" sz="800" b="1" dirty="0" smtClean="0"/>
          </a:p>
        </p:txBody>
      </p:sp>
    </p:spTree>
    <p:extLst>
      <p:ext uri="{BB962C8B-B14F-4D97-AF65-F5344CB8AC3E}">
        <p14:creationId xmlns:p14="http://schemas.microsoft.com/office/powerpoint/2010/main" val="293057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ChangeArrowheads="1" noTextEdit="1"/>
          </p:cNvSpPr>
          <p:nvPr>
            <p:ph type="sldImg"/>
          </p:nvPr>
        </p:nvSpPr>
        <p:spPr>
          <a:xfrm>
            <a:off x="917575" y="744538"/>
            <a:ext cx="4965700" cy="3725862"/>
          </a:xfrm>
          <a:ln/>
        </p:spPr>
      </p:sp>
      <p:sp>
        <p:nvSpPr>
          <p:cNvPr id="26627"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6628"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2ED62-2E62-4DEB-96DA-D165B0F7952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7880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D17613-E7C5-47A9-81E6-1D2C3D26477C}"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smtClean="0">
                <a:solidFill>
                  <a:schemeClr val="tx1"/>
                </a:solidFill>
                <a:latin typeface="+mn-lt"/>
                <a:ea typeface="+mn-ea"/>
                <a:cs typeface="+mn-cs"/>
              </a:rPr>
              <a:t>MSSS : Ministère de la Santé et des Services sociaux</a:t>
            </a:r>
            <a:r>
              <a:rPr lang="fr-FR" dirty="0" smtClean="0"/>
              <a:t> </a:t>
            </a:r>
          </a:p>
          <a:p>
            <a:pPr eaLnBrk="1" hangingPunct="1">
              <a:lnSpc>
                <a:spcPct val="80000"/>
              </a:lnSpc>
              <a:spcBef>
                <a:spcPct val="0"/>
              </a:spcBef>
            </a:pPr>
            <a:endParaRPr lang="fr-FR" dirty="0" smtClean="0"/>
          </a:p>
          <a:p>
            <a:pPr eaLnBrk="1" hangingPunct="1">
              <a:lnSpc>
                <a:spcPct val="80000"/>
              </a:lnSpc>
              <a:spcBef>
                <a:spcPct val="0"/>
              </a:spcBef>
            </a:pPr>
            <a:r>
              <a:rPr lang="fr-FR" dirty="0" smtClean="0"/>
              <a:t>•  Il  inscrit  la  santé  comme  une  variable  qui  est susceptible  d’évoluer  au  gré  du  temps  et  des lieux ;</a:t>
            </a:r>
          </a:p>
          <a:p>
            <a:pPr eaLnBrk="1" hangingPunct="1">
              <a:lnSpc>
                <a:spcPct val="80000"/>
              </a:lnSpc>
              <a:spcBef>
                <a:spcPct val="0"/>
              </a:spcBef>
            </a:pPr>
            <a:r>
              <a:rPr lang="fr-FR" dirty="0" smtClean="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extLst>
      <p:ext uri="{BB962C8B-B14F-4D97-AF65-F5344CB8AC3E}">
        <p14:creationId xmlns:p14="http://schemas.microsoft.com/office/powerpoint/2010/main" val="2883152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D17613-E7C5-47A9-81E6-1D2C3D26477C}"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smtClean="0">
                <a:solidFill>
                  <a:schemeClr val="tx1"/>
                </a:solidFill>
                <a:latin typeface="+mn-lt"/>
                <a:ea typeface="+mn-ea"/>
                <a:cs typeface="+mn-cs"/>
              </a:rPr>
              <a:t>MSSS : Ministère de la Santé et des Services sociaux</a:t>
            </a:r>
            <a:r>
              <a:rPr lang="fr-FR" dirty="0" smtClean="0"/>
              <a:t> </a:t>
            </a:r>
          </a:p>
          <a:p>
            <a:pPr eaLnBrk="1" hangingPunct="1">
              <a:lnSpc>
                <a:spcPct val="80000"/>
              </a:lnSpc>
              <a:spcBef>
                <a:spcPct val="0"/>
              </a:spcBef>
            </a:pPr>
            <a:endParaRPr lang="fr-FR" dirty="0" smtClean="0"/>
          </a:p>
          <a:p>
            <a:pPr eaLnBrk="1" hangingPunct="1">
              <a:lnSpc>
                <a:spcPct val="80000"/>
              </a:lnSpc>
              <a:spcBef>
                <a:spcPct val="0"/>
              </a:spcBef>
            </a:pPr>
            <a:r>
              <a:rPr lang="fr-FR" dirty="0" smtClean="0"/>
              <a:t>•  Il  inscrit  la  santé  comme  une  variable  qui  est susceptible  d’évoluer  au  gré  du  temps  et  des lieux ;</a:t>
            </a:r>
          </a:p>
          <a:p>
            <a:pPr eaLnBrk="1" hangingPunct="1">
              <a:lnSpc>
                <a:spcPct val="80000"/>
              </a:lnSpc>
              <a:spcBef>
                <a:spcPct val="0"/>
              </a:spcBef>
            </a:pPr>
            <a:r>
              <a:rPr lang="fr-FR" dirty="0" smtClean="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extLst>
      <p:ext uri="{BB962C8B-B14F-4D97-AF65-F5344CB8AC3E}">
        <p14:creationId xmlns:p14="http://schemas.microsoft.com/office/powerpoint/2010/main" val="4143615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D17613-E7C5-47A9-81E6-1D2C3D26477C}"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0" i="0" kern="1200" dirty="0" smtClean="0">
                <a:solidFill>
                  <a:schemeClr val="tx1"/>
                </a:solidFill>
                <a:effectLst/>
                <a:latin typeface="+mn-lt"/>
                <a:ea typeface="+mn-ea"/>
                <a:cs typeface="+mn-cs"/>
              </a:rPr>
              <a:t>« Viser exclusivement les plus défavorisés ne réduira pas suffisamment les inégalités de santé. Pour aplanir la pente du gradient social, les actions doivent être universelles, mais avec une ampleur et une intensité proportionnelles au niveau de défaveur sociale. C’est ce que nous appelons l’universalisme proportionné. »</a:t>
            </a:r>
            <a:endParaRPr lang="fr-FR" dirty="0" smtClean="0"/>
          </a:p>
        </p:txBody>
      </p:sp>
    </p:spTree>
    <p:extLst>
      <p:ext uri="{BB962C8B-B14F-4D97-AF65-F5344CB8AC3E}">
        <p14:creationId xmlns:p14="http://schemas.microsoft.com/office/powerpoint/2010/main" val="1902502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D17613-E7C5-47A9-81E6-1D2C3D26477C}"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endParaRPr lang="fr-FR" dirty="0" smtClean="0"/>
          </a:p>
        </p:txBody>
      </p:sp>
    </p:spTree>
    <p:extLst>
      <p:ext uri="{BB962C8B-B14F-4D97-AF65-F5344CB8AC3E}">
        <p14:creationId xmlns:p14="http://schemas.microsoft.com/office/powerpoint/2010/main" val="1089682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D17613-E7C5-47A9-81E6-1D2C3D26477C}"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Les interventions de </a:t>
            </a:r>
            <a:r>
              <a:rPr kumimoji="0" lang="fr-FR" sz="1200" b="1"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prévention</a:t>
            </a:r>
            <a:r>
              <a:rPr kumimoji="0" lang="fr-FR" sz="12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 vont chercher à agir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sur les </a:t>
            </a:r>
            <a:r>
              <a:rPr kumimoji="0" lang="fr-FR" sz="1200" b="1" i="0" u="none" strike="noStrike" kern="1200" cap="none" spc="0" normalizeH="0" baseline="0" noProof="0" dirty="0" smtClean="0">
                <a:ln>
                  <a:noFill/>
                </a:ln>
                <a:solidFill>
                  <a:srgbClr val="A5B592"/>
                </a:solidFill>
                <a:effectLst/>
                <a:uLnTx/>
                <a:uFillTx/>
                <a:latin typeface="+mn-lt"/>
                <a:ea typeface="+mn-ea"/>
                <a:cs typeface="+mn-cs"/>
                <a:sym typeface="Wingdings" panose="05000000000000000000" pitchFamily="2" charset="2"/>
              </a:rPr>
              <a:t>FACTEURS DE RISQUE</a:t>
            </a:r>
            <a:r>
              <a:rPr kumimoji="0" lang="fr-FR" sz="1200" b="0" i="0" u="none" strike="noStrike" kern="1200" cap="none" spc="0" normalizeH="0" baseline="0" noProof="0" dirty="0" smtClean="0">
                <a:ln>
                  <a:noFill/>
                </a:ln>
                <a:solidFill>
                  <a:srgbClr val="42BA97"/>
                </a:solidFill>
                <a:effectLst/>
                <a:uLnTx/>
                <a:uFillTx/>
                <a:latin typeface="+mn-lt"/>
                <a:ea typeface="+mn-ea"/>
                <a:cs typeface="+mn-cs"/>
                <a:sym typeface="Wingdings" panose="05000000000000000000" pitchFamily="2" charset="2"/>
              </a:rPr>
              <a:t>.</a:t>
            </a:r>
          </a:p>
          <a:p>
            <a:pPr marL="273050" indent="-273050" algn="ctr">
              <a:lnSpc>
                <a:spcPct val="80000"/>
              </a:lnSpc>
              <a:buNone/>
            </a:pPr>
            <a:endParaRPr lang="fr-FR" sz="1800" dirty="0" smtClean="0">
              <a:latin typeface="Calibri" pitchFamily="34" charset="0"/>
            </a:endParaRPr>
          </a:p>
          <a:p>
            <a:pPr marL="273050" indent="-273050" algn="ctr">
              <a:lnSpc>
                <a:spcPct val="80000"/>
              </a:lnSpc>
            </a:pPr>
            <a:r>
              <a:rPr kumimoji="0" lang="fr-CA" sz="1200" b="0" i="0" u="none" strike="noStrike" kern="1200" cap="none" spc="0" normalizeH="0" baseline="0" noProof="0" dirty="0" smtClean="0">
                <a:ln>
                  <a:noFill/>
                </a:ln>
                <a:solidFill>
                  <a:prstClr val="black"/>
                </a:solidFill>
                <a:effectLst/>
                <a:uLnTx/>
                <a:uFillTx/>
                <a:latin typeface="+mn-lt"/>
                <a:ea typeface="+mn-ea"/>
                <a:cs typeface="Arial" charset="0"/>
              </a:rPr>
              <a:t>Les interventions de </a:t>
            </a:r>
            <a:r>
              <a:rPr kumimoji="0" lang="fr-CA" sz="1200" b="1" i="0" u="none" strike="noStrike" kern="1200" cap="none" spc="0" normalizeH="0" baseline="0" noProof="0" dirty="0" smtClean="0">
                <a:ln>
                  <a:noFill/>
                </a:ln>
                <a:solidFill>
                  <a:prstClr val="black"/>
                </a:solidFill>
                <a:effectLst/>
                <a:uLnTx/>
                <a:uFillTx/>
                <a:latin typeface="+mn-lt"/>
                <a:ea typeface="+mn-ea"/>
                <a:cs typeface="Arial" charset="0"/>
              </a:rPr>
              <a:t>promotion de la santé </a:t>
            </a:r>
            <a:r>
              <a:rPr kumimoji="0" lang="fr-CA" sz="1200" b="0" i="0" u="none" strike="noStrike" kern="1200" cap="none" spc="0" normalizeH="0" baseline="0" noProof="0" dirty="0" smtClean="0">
                <a:ln>
                  <a:noFill/>
                </a:ln>
                <a:solidFill>
                  <a:prstClr val="black"/>
                </a:solidFill>
                <a:effectLst/>
                <a:uLnTx/>
                <a:uFillTx/>
                <a:latin typeface="+mn-lt"/>
                <a:ea typeface="+mn-ea"/>
                <a:cs typeface="Arial" charset="0"/>
              </a:rPr>
              <a:t>vont se centrer sur les </a:t>
            </a:r>
            <a:r>
              <a:rPr kumimoji="0" lang="fr-CA" sz="1200" b="1" i="0" u="none" strike="noStrike" kern="1200" cap="none" spc="0" normalizeH="0" baseline="0" noProof="0" dirty="0" smtClean="0">
                <a:ln>
                  <a:noFill/>
                </a:ln>
                <a:solidFill>
                  <a:srgbClr val="A5B592"/>
                </a:solidFill>
                <a:effectLst/>
                <a:uLnTx/>
                <a:uFillTx/>
                <a:latin typeface="+mn-lt"/>
                <a:ea typeface="+mn-ea"/>
                <a:cs typeface="Arial" charset="0"/>
              </a:rPr>
              <a:t>FACTEURS DE PROTECTION</a:t>
            </a:r>
          </a:p>
          <a:p>
            <a:pPr marL="273050" indent="-273050" algn="ctr">
              <a:lnSpc>
                <a:spcPct val="80000"/>
              </a:lnSpc>
            </a:pPr>
            <a:r>
              <a:rPr kumimoji="0" lang="fr-CA" sz="1200" b="0" i="0" u="none" strike="noStrike" kern="1200" cap="none" spc="0" normalizeH="0" baseline="0" noProof="0" dirty="0" smtClean="0">
                <a:ln>
                  <a:noFill/>
                </a:ln>
                <a:solidFill>
                  <a:prstClr val="black"/>
                </a:solidFill>
                <a:effectLst/>
                <a:uLnTx/>
                <a:uFillTx/>
                <a:latin typeface="+mn-lt"/>
                <a:ea typeface="+mn-ea"/>
                <a:cs typeface="Arial" charset="0"/>
              </a:rPr>
              <a:t>afin de favoriser et/ou renforcer le bien-être et la qualité de vie de la population.</a:t>
            </a:r>
          </a:p>
          <a:p>
            <a:pPr marL="0" marR="0" indent="0" algn="l" defTabSz="914400" rtl="0" eaLnBrk="1" fontAlgn="base" latinLnBrk="0" hangingPunct="1">
              <a:lnSpc>
                <a:spcPct val="80000"/>
              </a:lnSpc>
              <a:spcBef>
                <a:spcPct val="0"/>
              </a:spcBef>
              <a:spcAft>
                <a:spcPct val="0"/>
              </a:spcAft>
              <a:buClrTx/>
              <a:buSzTx/>
              <a:buFontTx/>
              <a:buNone/>
              <a:tabLst/>
              <a:defRPr/>
            </a:pPr>
            <a:endParaRPr lang="fr-FR" dirty="0" smtClean="0"/>
          </a:p>
        </p:txBody>
      </p:sp>
    </p:spTree>
    <p:extLst>
      <p:ext uri="{BB962C8B-B14F-4D97-AF65-F5344CB8AC3E}">
        <p14:creationId xmlns:p14="http://schemas.microsoft.com/office/powerpoint/2010/main" val="1803292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308">
              <a:defRPr/>
            </a:pPr>
            <a:fld id="{893FC6F6-5F37-431F-BD46-D288F262A9AE}" type="slidenum">
              <a:rPr lang="fr-FR">
                <a:solidFill>
                  <a:prstClr val="black"/>
                </a:solidFill>
                <a:latin typeface="Calibri"/>
              </a:rPr>
              <a:pPr defTabSz="914308">
                <a:defRPr/>
              </a:pPr>
              <a:t>25</a:t>
            </a:fld>
            <a:endParaRPr lang="fr-FR">
              <a:solidFill>
                <a:prstClr val="black"/>
              </a:solidFill>
              <a:latin typeface="Calibri"/>
            </a:endParaRPr>
          </a:p>
        </p:txBody>
      </p:sp>
      <p:sp>
        <p:nvSpPr>
          <p:cNvPr id="67586" name="Rectangle 2"/>
          <p:cNvSpPr>
            <a:spLocks noGrp="1" noRot="1" noChangeAspect="1" noChangeArrowheads="1" noTextEdit="1"/>
          </p:cNvSpPr>
          <p:nvPr>
            <p:ph type="sldImg"/>
          </p:nvPr>
        </p:nvSpPr>
        <p:spPr bwMode="auto">
          <a:xfrm>
            <a:off x="917575" y="773113"/>
            <a:ext cx="4967288" cy="3725862"/>
          </a:xfrm>
          <a:noFill/>
          <a:ln>
            <a:solidFill>
              <a:srgbClr val="000000"/>
            </a:solidFill>
            <a:miter lim="800000"/>
            <a:headEnd/>
            <a:tailEnd/>
          </a:ln>
        </p:spPr>
      </p:sp>
      <p:sp>
        <p:nvSpPr>
          <p:cNvPr id="67587" name="Rectangle 3"/>
          <p:cNvSpPr>
            <a:spLocks noGrp="1" noChangeArrowheads="1"/>
          </p:cNvSpPr>
          <p:nvPr>
            <p:ph type="body" idx="1"/>
          </p:nvPr>
        </p:nvSpPr>
        <p:spPr bwMode="auto">
          <a:xfrm>
            <a:off x="906358" y="4730664"/>
            <a:ext cx="4988109" cy="4423902"/>
          </a:xfrm>
          <a:noFill/>
        </p:spPr>
        <p:txBody>
          <a:bodyPr wrap="square" numCol="1" anchor="t" anchorCtr="0" compatLnSpc="1">
            <a:prstTxWarp prst="textNoShape">
              <a:avLst/>
            </a:prstTxWarp>
          </a:bodyPr>
          <a:lstStyle/>
          <a:p>
            <a:pPr defTabSz="914308">
              <a:spcBef>
                <a:spcPct val="0"/>
              </a:spcBef>
              <a:defRPr/>
            </a:pPr>
            <a:r>
              <a:rPr lang="fr-FR" b="1" dirty="0">
                <a:latin typeface="+mn-lt"/>
              </a:rPr>
              <a:t>IPCDC : Initiative sur le Partage des Connaissances et le Développement des Compétences</a:t>
            </a:r>
          </a:p>
          <a:p>
            <a:pPr eaLnBrk="1" hangingPunct="1">
              <a:spcBef>
                <a:spcPct val="0"/>
              </a:spcBef>
            </a:pPr>
            <a:endParaRPr lang="fr-FR" dirty="0" smtClean="0"/>
          </a:p>
        </p:txBody>
      </p:sp>
    </p:spTree>
    <p:extLst>
      <p:ext uri="{BB962C8B-B14F-4D97-AF65-F5344CB8AC3E}">
        <p14:creationId xmlns:p14="http://schemas.microsoft.com/office/powerpoint/2010/main" val="846473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13851">
              <a:defRPr/>
            </a:pPr>
            <a:fld id="{7ACCA5A9-7927-4908-BFD7-00C63067A815}" type="slidenum">
              <a:rPr lang="fr-FR">
                <a:solidFill>
                  <a:prstClr val="black"/>
                </a:solidFill>
                <a:latin typeface="Calibri"/>
              </a:rPr>
              <a:pPr defTabSz="913851">
                <a:defRPr/>
              </a:pPr>
              <a:t>26</a:t>
            </a:fld>
            <a:endParaRPr lang="fr-FR">
              <a:solidFill>
                <a:prstClr val="black"/>
              </a:solidFill>
              <a:latin typeface="Calibri"/>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spcBef>
                <a:spcPct val="0"/>
              </a:spcBef>
            </a:pPr>
            <a:r>
              <a:rPr lang="fr-FR" dirty="0"/>
              <a:t>Les objectifs de la promotion de la santé= aider les gens à acquérir un pouvoir accru sur leur propre santé et sur les déterminants de celle-ci.</a:t>
            </a:r>
          </a:p>
          <a:p>
            <a:pPr eaLnBrk="1" hangingPunct="1">
              <a:spcBef>
                <a:spcPct val="0"/>
              </a:spcBef>
            </a:pPr>
            <a:r>
              <a:rPr lang="fr-FR" dirty="0"/>
              <a:t>Cela implique donc d’agir à plusieurs niveaux.</a:t>
            </a:r>
          </a:p>
          <a:p>
            <a:pPr eaLnBrk="1" hangingPunct="1">
              <a:spcBef>
                <a:spcPct val="0"/>
              </a:spcBef>
            </a:pPr>
            <a:r>
              <a:rPr lang="fr-FR" dirty="0"/>
              <a:t>En fait, plus qu’un état, la santé est une ressource et un processus dynamique et global qui doit permettre à chaque individu « d’identifier et de réaliser ses ambitions, satisfaire ses besoins et évoluer avec </a:t>
            </a:r>
          </a:p>
          <a:p>
            <a:pPr eaLnBrk="1" hangingPunct="1">
              <a:spcBef>
                <a:spcPct val="0"/>
              </a:spcBef>
            </a:pPr>
            <a:r>
              <a:rPr lang="fr-FR" dirty="0" smtClean="0"/>
              <a:t>son milieu ou s’y adapter. La santé est donc perçue comme une </a:t>
            </a:r>
            <a:r>
              <a:rPr lang="fr-FR" dirty="0"/>
              <a:t>ressource de la vie quotidienne, et non comme le but de la vie</a:t>
            </a:r>
          </a:p>
          <a:p>
            <a:pPr eaLnBrk="1" hangingPunct="1">
              <a:spcBef>
                <a:spcPct val="0"/>
              </a:spcBef>
            </a:pPr>
            <a:r>
              <a:rPr lang="fr-FR" dirty="0" smtClean="0"/>
              <a:t>• Une approche « positive » de la </a:t>
            </a:r>
            <a:r>
              <a:rPr lang="fr-FR" dirty="0"/>
              <a:t>santé, c’est-à-dire qui ne se focalise </a:t>
            </a:r>
            <a:r>
              <a:rPr lang="fr-FR" dirty="0" smtClean="0"/>
              <a:t>pas uniquement sur la réduction des risques ou sur l’occurrence de pathologies mais accorde une importance majeure à la promotion </a:t>
            </a:r>
            <a:r>
              <a:rPr lang="fr-FR" dirty="0"/>
              <a:t>de la santé,</a:t>
            </a:r>
          </a:p>
          <a:p>
            <a:pPr eaLnBrk="1" hangingPunct="1">
              <a:spcBef>
                <a:spcPct val="0"/>
              </a:spcBef>
            </a:pPr>
            <a:r>
              <a:rPr lang="fr-FR" dirty="0" smtClean="0"/>
              <a:t>• Une approche globale de la santé</a:t>
            </a:r>
            <a:r>
              <a:rPr lang="fr-FR" dirty="0"/>
              <a:t>, qui prend en compte l’ensemble des </a:t>
            </a:r>
            <a:r>
              <a:rPr lang="fr-FR" dirty="0" smtClean="0"/>
              <a:t>déterminants environnementaux</a:t>
            </a:r>
            <a:r>
              <a:rPr lang="fr-FR" dirty="0"/>
              <a:t>, sociaux </a:t>
            </a:r>
            <a:r>
              <a:rPr lang="fr-FR" dirty="0" smtClean="0"/>
              <a:t>et économiques et pas seulement les déterminants individuels (biologiques et </a:t>
            </a:r>
            <a:r>
              <a:rPr lang="fr-FR" dirty="0"/>
              <a:t>comportementaux) de la santé</a:t>
            </a:r>
            <a:endParaRPr lang="fr-FR" dirty="0">
              <a:latin typeface="Arial" charset="0"/>
            </a:endParaRPr>
          </a:p>
          <a:p>
            <a:endParaRPr lang="fr-FR" dirty="0">
              <a:latin typeface="Arial" charset="0"/>
            </a:endParaRPr>
          </a:p>
          <a:p>
            <a:r>
              <a:rPr lang="fr-FR" dirty="0">
                <a:latin typeface="Arial" charset="0"/>
              </a:rPr>
              <a:t>La promotion de la santé s’appuie donc sur une conception positive et globale de la santé, comme un état de bien-être physique, psychologique et social . Elle utilise des méthodes d’intervention fondées sur la participation des personnes et des groupes, sur l’implication des communautés, et sur la mobilisation des ressources présentes dans chaque territoire .</a:t>
            </a:r>
          </a:p>
          <a:p>
            <a:endParaRPr lang="fr-FR" dirty="0">
              <a:latin typeface="Arial" charset="0"/>
            </a:endParaRPr>
          </a:p>
          <a:p>
            <a:r>
              <a:rPr lang="fr-FR" i="1" dirty="0">
                <a:latin typeface="Arial" charset="0"/>
              </a:rPr>
              <a:t>La promotion de la santé appuie le développement individuel et social grâce à l'information, à l'éducation pour la santé et au perfectionnement des aptitudes indispensables à la vie. Ce faisant, elle donne aux gens davantage de possibilités de contrôle de leur propre santé et de leur environnement et les rend mieux aptes à faire des choix judicieux. Il est crucial de permettre aux gens de faire face à tous les stades de leur vie et à se préparer à affronter les traumatismes et les maladies chroniques. Ce travail doit être facilité dans le cadre scolaire, familial, professionnel et communautaire et une action doit être menée par l'intermédiaire des organismes éducatifs, professionnels, commerciaux et bénévoles et dans les institutions elles-mêmes. »</a:t>
            </a:r>
            <a:endParaRPr lang="fr-FR" dirty="0">
              <a:latin typeface="Arial" charset="0"/>
            </a:endParaRPr>
          </a:p>
        </p:txBody>
      </p:sp>
    </p:spTree>
    <p:extLst>
      <p:ext uri="{BB962C8B-B14F-4D97-AF65-F5344CB8AC3E}">
        <p14:creationId xmlns:p14="http://schemas.microsoft.com/office/powerpoint/2010/main" val="3935283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defTabSz="913851" fontAlgn="base">
              <a:spcBef>
                <a:spcPct val="0"/>
              </a:spcBef>
              <a:spcAft>
                <a:spcPct val="0"/>
              </a:spcAft>
              <a:defRPr/>
            </a:pPr>
            <a:fld id="{EAF0505E-FE05-4C21-8F17-FF2679D9AC2B}" type="slidenum">
              <a:rPr lang="fr-FR">
                <a:solidFill>
                  <a:srgbClr val="000000"/>
                </a:solidFill>
                <a:latin typeface="Arial" charset="0"/>
              </a:rPr>
              <a:pPr defTabSz="913851" fontAlgn="base">
                <a:spcBef>
                  <a:spcPct val="0"/>
                </a:spcBef>
                <a:spcAft>
                  <a:spcPct val="0"/>
                </a:spcAft>
                <a:defRPr/>
              </a:pPr>
              <a:t>27</a:t>
            </a:fld>
            <a:endParaRPr lang="fr-FR">
              <a:solidFill>
                <a:srgbClr val="000000"/>
              </a:solidFill>
              <a:latin typeface="Arial" charset="0"/>
            </a:endParaRPr>
          </a:p>
        </p:txBody>
      </p:sp>
    </p:spTree>
    <p:extLst>
      <p:ext uri="{BB962C8B-B14F-4D97-AF65-F5344CB8AC3E}">
        <p14:creationId xmlns:p14="http://schemas.microsoft.com/office/powerpoint/2010/main" val="2439455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defTabSz="913851" fontAlgn="base">
              <a:spcBef>
                <a:spcPct val="0"/>
              </a:spcBef>
              <a:spcAft>
                <a:spcPct val="0"/>
              </a:spcAft>
              <a:defRPr/>
            </a:pPr>
            <a:fld id="{EAF0505E-FE05-4C21-8F17-FF2679D9AC2B}" type="slidenum">
              <a:rPr lang="fr-FR">
                <a:solidFill>
                  <a:srgbClr val="000000"/>
                </a:solidFill>
                <a:latin typeface="Arial" charset="0"/>
              </a:rPr>
              <a:pPr defTabSz="913851" fontAlgn="base">
                <a:spcBef>
                  <a:spcPct val="0"/>
                </a:spcBef>
                <a:spcAft>
                  <a:spcPct val="0"/>
                </a:spcAft>
                <a:defRPr/>
              </a:pPr>
              <a:t>28</a:t>
            </a:fld>
            <a:endParaRPr lang="fr-FR">
              <a:solidFill>
                <a:srgbClr val="000000"/>
              </a:solidFill>
              <a:latin typeface="Arial" charset="0"/>
            </a:endParaRPr>
          </a:p>
        </p:txBody>
      </p:sp>
    </p:spTree>
    <p:extLst>
      <p:ext uri="{BB962C8B-B14F-4D97-AF65-F5344CB8AC3E}">
        <p14:creationId xmlns:p14="http://schemas.microsoft.com/office/powerpoint/2010/main" val="2416276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defTabSz="913851" fontAlgn="base">
              <a:spcBef>
                <a:spcPct val="0"/>
              </a:spcBef>
              <a:spcAft>
                <a:spcPct val="0"/>
              </a:spcAft>
              <a:defRPr/>
            </a:pPr>
            <a:fld id="{EAF0505E-FE05-4C21-8F17-FF2679D9AC2B}" type="slidenum">
              <a:rPr lang="fr-FR">
                <a:solidFill>
                  <a:srgbClr val="000000"/>
                </a:solidFill>
                <a:latin typeface="Arial" charset="0"/>
              </a:rPr>
              <a:pPr defTabSz="913851" fontAlgn="base">
                <a:spcBef>
                  <a:spcPct val="0"/>
                </a:spcBef>
                <a:spcAft>
                  <a:spcPct val="0"/>
                </a:spcAft>
                <a:defRPr/>
              </a:pPr>
              <a:t>29</a:t>
            </a:fld>
            <a:endParaRPr lang="fr-FR">
              <a:solidFill>
                <a:srgbClr val="000000"/>
              </a:solidFill>
              <a:latin typeface="Arial" charset="0"/>
            </a:endParaRPr>
          </a:p>
        </p:txBody>
      </p:sp>
    </p:spTree>
    <p:extLst>
      <p:ext uri="{BB962C8B-B14F-4D97-AF65-F5344CB8AC3E}">
        <p14:creationId xmlns:p14="http://schemas.microsoft.com/office/powerpoint/2010/main" val="263285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ChangeArrowheads="1" noTextEdit="1"/>
          </p:cNvSpPr>
          <p:nvPr>
            <p:ph type="sldImg"/>
          </p:nvPr>
        </p:nvSpPr>
        <p:spPr>
          <a:xfrm>
            <a:off x="917575" y="744538"/>
            <a:ext cx="4965700" cy="3725862"/>
          </a:xfrm>
          <a:ln/>
        </p:spPr>
      </p:sp>
      <p:sp>
        <p:nvSpPr>
          <p:cNvPr id="2867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867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BA406C-8756-4BD8-81F7-6A220DFE5AF8}"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6244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defTabSz="913851" fontAlgn="base">
              <a:spcBef>
                <a:spcPct val="0"/>
              </a:spcBef>
              <a:spcAft>
                <a:spcPct val="0"/>
              </a:spcAft>
              <a:defRPr/>
            </a:pPr>
            <a:fld id="{5981534C-64EE-4ED0-8BCD-6BF3F5EE68D9}" type="slidenum">
              <a:rPr lang="fr-FR" altLang="fr-FR">
                <a:solidFill>
                  <a:srgbClr val="000000"/>
                </a:solidFill>
              </a:rPr>
              <a:pPr defTabSz="913851" fontAlgn="base">
                <a:spcBef>
                  <a:spcPct val="0"/>
                </a:spcBef>
                <a:spcAft>
                  <a:spcPct val="0"/>
                </a:spcAft>
                <a:defRPr/>
              </a:pPr>
              <a:t>30</a:t>
            </a:fld>
            <a:endParaRPr lang="fr-FR" altLang="fr-FR">
              <a:solidFill>
                <a:srgbClr val="000000"/>
              </a:solidFill>
            </a:endParaRPr>
          </a:p>
        </p:txBody>
      </p:sp>
      <p:sp>
        <p:nvSpPr>
          <p:cNvPr id="82947" name="Rectangle 2"/>
          <p:cNvSpPr>
            <a:spLocks noGrp="1" noRot="1" noChangeAspect="1" noChangeArrowheads="1" noTextEdit="1"/>
          </p:cNvSpPr>
          <p:nvPr>
            <p:ph type="sldImg"/>
          </p:nvPr>
        </p:nvSpPr>
        <p:spPr>
          <a:xfrm>
            <a:off x="917575" y="744538"/>
            <a:ext cx="4959350" cy="3719512"/>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287937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defTabSz="913851" fontAlgn="base">
              <a:spcBef>
                <a:spcPct val="0"/>
              </a:spcBef>
              <a:spcAft>
                <a:spcPct val="0"/>
              </a:spcAft>
              <a:defRPr/>
            </a:pPr>
            <a:fld id="{1403B413-13A8-4C18-B747-F6CCE4C8B80C}" type="slidenum">
              <a:rPr lang="fr-FR" altLang="fr-FR">
                <a:solidFill>
                  <a:srgbClr val="000000"/>
                </a:solidFill>
              </a:rPr>
              <a:pPr defTabSz="913851" fontAlgn="base">
                <a:spcBef>
                  <a:spcPct val="0"/>
                </a:spcBef>
                <a:spcAft>
                  <a:spcPct val="0"/>
                </a:spcAft>
                <a:defRPr/>
              </a:pPr>
              <a:t>31</a:t>
            </a:fld>
            <a:endParaRPr lang="fr-FR" altLang="fr-FR">
              <a:solidFill>
                <a:srgbClr val="000000"/>
              </a:solidFill>
            </a:endParaRPr>
          </a:p>
        </p:txBody>
      </p:sp>
      <p:sp>
        <p:nvSpPr>
          <p:cNvPr id="87043" name="Rectangle 2"/>
          <p:cNvSpPr>
            <a:spLocks noGrp="1" noRot="1" noChangeAspect="1" noChangeArrowheads="1" noTextEdit="1"/>
          </p:cNvSpPr>
          <p:nvPr>
            <p:ph type="sldImg"/>
          </p:nvPr>
        </p:nvSpPr>
        <p:spPr>
          <a:xfrm>
            <a:off x="917575" y="744538"/>
            <a:ext cx="4959350" cy="3719512"/>
          </a:xfrm>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574583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defTabSz="913851" fontAlgn="base">
              <a:spcBef>
                <a:spcPct val="0"/>
              </a:spcBef>
              <a:spcAft>
                <a:spcPct val="0"/>
              </a:spcAft>
              <a:defRPr/>
            </a:pPr>
            <a:fld id="{94000311-E37F-4F07-83D3-39610A73E366}" type="slidenum">
              <a:rPr lang="fr-FR" altLang="fr-FR">
                <a:solidFill>
                  <a:srgbClr val="000000"/>
                </a:solidFill>
              </a:rPr>
              <a:pPr defTabSz="913851" fontAlgn="base">
                <a:spcBef>
                  <a:spcPct val="0"/>
                </a:spcBef>
                <a:spcAft>
                  <a:spcPct val="0"/>
                </a:spcAft>
                <a:defRPr/>
              </a:pPr>
              <a:t>32</a:t>
            </a:fld>
            <a:endParaRPr lang="fr-FR" altLang="fr-FR">
              <a:solidFill>
                <a:srgbClr val="000000"/>
              </a:solidFill>
            </a:endParaRPr>
          </a:p>
        </p:txBody>
      </p:sp>
      <p:sp>
        <p:nvSpPr>
          <p:cNvPr id="89091" name="Rectangle 2"/>
          <p:cNvSpPr>
            <a:spLocks noGrp="1" noRot="1" noChangeAspect="1" noChangeArrowheads="1" noTextEdit="1"/>
          </p:cNvSpPr>
          <p:nvPr>
            <p:ph type="sldImg"/>
          </p:nvPr>
        </p:nvSpPr>
        <p:spPr>
          <a:xfrm>
            <a:off x="917575" y="744538"/>
            <a:ext cx="4959350" cy="3719512"/>
          </a:xfrm>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552554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defTabSz="913851" fontAlgn="base">
              <a:spcBef>
                <a:spcPct val="0"/>
              </a:spcBef>
              <a:spcAft>
                <a:spcPct val="0"/>
              </a:spcAft>
              <a:defRPr/>
            </a:pPr>
            <a:fld id="{6BEDEE5B-8C37-48EB-847F-B90020BB7787}" type="slidenum">
              <a:rPr lang="fr-FR" altLang="fr-FR">
                <a:solidFill>
                  <a:srgbClr val="000000"/>
                </a:solidFill>
              </a:rPr>
              <a:pPr defTabSz="913851" fontAlgn="base">
                <a:spcBef>
                  <a:spcPct val="0"/>
                </a:spcBef>
                <a:spcAft>
                  <a:spcPct val="0"/>
                </a:spcAft>
                <a:defRPr/>
              </a:pPr>
              <a:t>33</a:t>
            </a:fld>
            <a:endParaRPr lang="fr-FR" altLang="fr-FR">
              <a:solidFill>
                <a:srgbClr val="000000"/>
              </a:solidFill>
            </a:endParaRPr>
          </a:p>
        </p:txBody>
      </p:sp>
      <p:sp>
        <p:nvSpPr>
          <p:cNvPr id="91139" name="Rectangle 2"/>
          <p:cNvSpPr>
            <a:spLocks noGrp="1" noRot="1" noChangeAspect="1" noChangeArrowheads="1" noTextEdit="1"/>
          </p:cNvSpPr>
          <p:nvPr>
            <p:ph type="sldImg"/>
          </p:nvPr>
        </p:nvSpPr>
        <p:spPr>
          <a:xfrm>
            <a:off x="917575" y="744538"/>
            <a:ext cx="4959350" cy="3719512"/>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156258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defTabSz="913851" fontAlgn="base">
              <a:spcBef>
                <a:spcPct val="0"/>
              </a:spcBef>
              <a:spcAft>
                <a:spcPct val="0"/>
              </a:spcAft>
              <a:defRPr/>
            </a:pPr>
            <a:fld id="{4461666B-B457-4699-8C31-71E3C6E2E76A}" type="slidenum">
              <a:rPr lang="fr-FR" altLang="fr-FR">
                <a:solidFill>
                  <a:srgbClr val="000000"/>
                </a:solidFill>
              </a:rPr>
              <a:pPr defTabSz="913851" fontAlgn="base">
                <a:spcBef>
                  <a:spcPct val="0"/>
                </a:spcBef>
                <a:spcAft>
                  <a:spcPct val="0"/>
                </a:spcAft>
                <a:defRPr/>
              </a:pPr>
              <a:t>34</a:t>
            </a:fld>
            <a:endParaRPr lang="fr-FR" altLang="fr-FR">
              <a:solidFill>
                <a:srgbClr val="000000"/>
              </a:solidFill>
            </a:endParaRPr>
          </a:p>
        </p:txBody>
      </p:sp>
      <p:sp>
        <p:nvSpPr>
          <p:cNvPr id="93187" name="Rectangle 2"/>
          <p:cNvSpPr>
            <a:spLocks noGrp="1" noRot="1" noChangeAspect="1" noChangeArrowheads="1" noTextEdit="1"/>
          </p:cNvSpPr>
          <p:nvPr>
            <p:ph type="sldImg"/>
          </p:nvPr>
        </p:nvSpPr>
        <p:spPr>
          <a:xfrm>
            <a:off x="917575" y="744538"/>
            <a:ext cx="4959350" cy="3719512"/>
          </a:xfrm>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386143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defTabSz="913851" fontAlgn="base">
              <a:spcBef>
                <a:spcPct val="0"/>
              </a:spcBef>
              <a:spcAft>
                <a:spcPct val="0"/>
              </a:spcAft>
              <a:defRPr/>
            </a:pPr>
            <a:fld id="{1D739FBB-9FA8-4E09-97B4-4A7D3F0C45F5}" type="slidenum">
              <a:rPr lang="fr-FR" altLang="fr-FR">
                <a:solidFill>
                  <a:srgbClr val="000000"/>
                </a:solidFill>
              </a:rPr>
              <a:pPr defTabSz="913851" fontAlgn="base">
                <a:spcBef>
                  <a:spcPct val="0"/>
                </a:spcBef>
                <a:spcAft>
                  <a:spcPct val="0"/>
                </a:spcAft>
                <a:defRPr/>
              </a:pPr>
              <a:t>35</a:t>
            </a:fld>
            <a:endParaRPr lang="fr-FR" altLang="fr-FR">
              <a:solidFill>
                <a:srgbClr val="000000"/>
              </a:solidFill>
            </a:endParaRPr>
          </a:p>
        </p:txBody>
      </p:sp>
      <p:sp>
        <p:nvSpPr>
          <p:cNvPr id="95235" name="Rectangle 2"/>
          <p:cNvSpPr>
            <a:spLocks noGrp="1" noRot="1" noChangeAspect="1" noChangeArrowheads="1" noTextEdit="1"/>
          </p:cNvSpPr>
          <p:nvPr>
            <p:ph type="sldImg"/>
          </p:nvPr>
        </p:nvSpPr>
        <p:spPr>
          <a:xfrm>
            <a:off x="917575" y="744538"/>
            <a:ext cx="4959350" cy="3719512"/>
          </a:xfrm>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538715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3851">
              <a:defRPr/>
            </a:pPr>
            <a:fld id="{19FA1719-66DB-4B4F-9EB1-11D5904D413F}" type="slidenum">
              <a:rPr lang="fr-FR">
                <a:solidFill>
                  <a:prstClr val="black"/>
                </a:solidFill>
                <a:latin typeface="Calibri"/>
              </a:rPr>
              <a:pPr defTabSz="913851">
                <a:defRPr/>
              </a:pPr>
              <a:t>36</a:t>
            </a:fld>
            <a:endParaRPr lang="fr-FR">
              <a:solidFill>
                <a:prstClr val="black"/>
              </a:solidFill>
              <a:latin typeface="Calibri"/>
            </a:endParaRPr>
          </a:p>
        </p:txBody>
      </p:sp>
      <p:sp>
        <p:nvSpPr>
          <p:cNvPr id="90114" name="Rectangle 2"/>
          <p:cNvSpPr>
            <a:spLocks noGrp="1" noRot="1" noChangeAspect="1" noChangeArrowheads="1" noTextEdit="1"/>
          </p:cNvSpPr>
          <p:nvPr>
            <p:ph type="sldImg"/>
          </p:nvPr>
        </p:nvSpPr>
        <p:spPr bwMode="auto">
          <a:xfrm>
            <a:off x="674688" y="839788"/>
            <a:ext cx="5392737" cy="4044950"/>
          </a:xfrm>
          <a:noFill/>
          <a:ln>
            <a:solidFill>
              <a:srgbClr val="000000"/>
            </a:solidFill>
            <a:miter lim="800000"/>
            <a:headEnd/>
            <a:tailEnd/>
          </a:ln>
        </p:spPr>
      </p:sp>
      <p:sp>
        <p:nvSpPr>
          <p:cNvPr id="90115" name="Rectangle 3"/>
          <p:cNvSpPr>
            <a:spLocks noGrp="1" noChangeArrowheads="1"/>
          </p:cNvSpPr>
          <p:nvPr>
            <p:ph type="body" idx="1"/>
          </p:nvPr>
        </p:nvSpPr>
        <p:spPr bwMode="auto">
          <a:xfrm>
            <a:off x="898386" y="5135563"/>
            <a:ext cx="4944232" cy="4802545"/>
          </a:xfrm>
          <a:noFill/>
        </p:spPr>
        <p:txBody>
          <a:bodyPr wrap="square" numCol="1" anchor="t" anchorCtr="0" compatLnSpc="1">
            <a:prstTxWarp prst="textNoShape">
              <a:avLst/>
            </a:prstTxWarp>
          </a:bodyPr>
          <a:lstStyle/>
          <a:p>
            <a:pPr eaLnBrk="1" hangingPunct="1">
              <a:spcBef>
                <a:spcPct val="0"/>
              </a:spcBef>
            </a:pPr>
            <a:r>
              <a:rPr lang="fr-FR" dirty="0" smtClean="0"/>
              <a:t>Éthique. Il est essentiel de respecter les choix et libertés individuelles, de porter sur les personnes et les groupes un regard et un accueil exempt de critique ou de jugement. Ceci suppose de ne pas utiliser certains leviers d’action tels que la stigmatisation, l’injonction, la culpabilisation, l’infantilisation ou la menace. </a:t>
            </a:r>
          </a:p>
          <a:p>
            <a:pPr eaLnBrk="1" hangingPunct="1">
              <a:spcBef>
                <a:spcPct val="0"/>
              </a:spcBef>
            </a:pPr>
            <a:r>
              <a:rPr lang="fr-FR" dirty="0" smtClean="0"/>
              <a:t> </a:t>
            </a:r>
          </a:p>
          <a:p>
            <a:pPr eaLnBrk="1" hangingPunct="1">
              <a:spcBef>
                <a:spcPct val="0"/>
              </a:spcBef>
            </a:pPr>
            <a:r>
              <a:rPr lang="fr-FR" dirty="0" smtClean="0"/>
              <a:t>Équité. Il est nécessaire de choisir des interventions ou des stratégies qui ont été conçues pour contribuer à la réduction des inégalités sociales de santé. Il s’agit en général d’adapter la quantité et l’intensité des interventions en fonction des besoins ou des difficultés des différentes populations. Michael Marmot a proposé les termes d’universalisme proportionné (36), c’est-à-dire qu’il existe une offre de prévention pour tous mais qu’elle est proportionnée aux besoins des populations. Sur ce dernier point, la littérature sur les solutions existantes est encore émergente, mais cela doit être néanmoins une préoccupation de premier plan. Les effets sur la réduction des inégalités de</a:t>
            </a:r>
            <a:r>
              <a:rPr lang="fr-FR" baseline="0" dirty="0" smtClean="0"/>
              <a:t> </a:t>
            </a:r>
            <a:r>
              <a:rPr lang="fr-FR" dirty="0" smtClean="0"/>
              <a:t>différentes interventions de lutte contre le tabagisme ont fait l’objet de nombreux travaux (36-43), mais c’est l’un des rares domaines. </a:t>
            </a:r>
          </a:p>
          <a:p>
            <a:pPr eaLnBrk="1" hangingPunct="1">
              <a:spcBef>
                <a:spcPct val="0"/>
              </a:spcBef>
            </a:pPr>
            <a:r>
              <a:rPr lang="fr-FR" dirty="0" smtClean="0"/>
              <a:t> </a:t>
            </a:r>
          </a:p>
          <a:p>
            <a:pPr eaLnBrk="1" hangingPunct="1">
              <a:spcBef>
                <a:spcPct val="0"/>
              </a:spcBef>
            </a:pPr>
            <a:r>
              <a:rPr lang="fr-FR" dirty="0" smtClean="0"/>
              <a:t>Efficacité. Il est nécessaire de prendre la prévention dans le domaine de la santé aussi sérieusement que les soins, pour des raisons éthiques et économiques. La littérature scientifique a montré qu’une proportion</a:t>
            </a:r>
            <a:r>
              <a:rPr lang="fr-FR" baseline="0" dirty="0" smtClean="0"/>
              <a:t> </a:t>
            </a:r>
            <a:r>
              <a:rPr lang="fr-FR" dirty="0" smtClean="0"/>
              <a:t>importante d’interventions de prévention et de promotion de la santé n’avait pas d’efficacité et qu’une minorité avait des effets inverses à ceux espérés, ou des effets secondaires indésirables (44-46). Il est donc indispensable de s’appuyer sur des approches robustes. Il n’est pas non plus souhaitable d’utiliser l’argent public pour conduire des actions de prévention sans effet. Il est donc nécessaire de s’appuyer sur les données probantes et sur le patrimoine de près de cinquante ans de travaux de recherche dans l’évaluation des interventions en prévention et en promotion de la santé, publiés dans des revues scientifiques. Le nombre de travaux d’évaluation est considérable. Par exemple, il y a eu 134 essais de prévention du tabagisme en milieu scolaire conduits en quarante ans et impliquant en tout près de 430 000 élèves (46). Il est</a:t>
            </a:r>
            <a:r>
              <a:rPr lang="fr-FR" baseline="0" dirty="0" smtClean="0"/>
              <a:t> </a:t>
            </a:r>
            <a:r>
              <a:rPr lang="fr-FR" dirty="0" smtClean="0"/>
              <a:t>donc important de partir des résultats des recherches déjà menées, certaines sur une très longue durée (47-49), pour utiliser le savoir accumulé, éviter de repartir de zéro et ainsi gagner en temps et en qualité. </a:t>
            </a:r>
          </a:p>
          <a:p>
            <a:pPr eaLnBrk="1" hangingPunct="1">
              <a:spcBef>
                <a:spcPct val="0"/>
              </a:spcBef>
            </a:pPr>
            <a:r>
              <a:rPr lang="fr-FR" dirty="0" smtClean="0"/>
              <a:t> </a:t>
            </a:r>
          </a:p>
          <a:p>
            <a:pPr eaLnBrk="1" hangingPunct="1">
              <a:spcBef>
                <a:spcPct val="0"/>
              </a:spcBef>
            </a:pPr>
            <a:r>
              <a:rPr lang="fr-FR" dirty="0" smtClean="0"/>
              <a:t>Efficience. La recherche de l’efficience consiste à choisir les interventions efficaces qui sont les moins coûteuses par rapport aux résultats attendus comparativement à d’autres</a:t>
            </a:r>
            <a:r>
              <a:rPr lang="fr-FR" baseline="0" dirty="0" smtClean="0"/>
              <a:t> </a:t>
            </a:r>
            <a:r>
              <a:rPr lang="fr-FR" dirty="0" smtClean="0"/>
              <a:t>interventions poursuivant le même objectif (efficience). Des sites étrangers ont commencé à comparer l’efficience de différentes interventions. </a:t>
            </a:r>
          </a:p>
        </p:txBody>
      </p:sp>
    </p:spTree>
    <p:extLst>
      <p:ext uri="{BB962C8B-B14F-4D97-AF65-F5344CB8AC3E}">
        <p14:creationId xmlns:p14="http://schemas.microsoft.com/office/powerpoint/2010/main" val="1105590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L’OMS propose une </a:t>
            </a:r>
            <a:r>
              <a:rPr lang="fr-FR" sz="1200" kern="1200" dirty="0" err="1" smtClean="0">
                <a:solidFill>
                  <a:schemeClr val="tx1"/>
                </a:solidFill>
                <a:latin typeface="Arial" charset="0"/>
                <a:ea typeface="+mn-ea"/>
                <a:cs typeface="+mn-cs"/>
              </a:rPr>
              <a:t>déﬁnition</a:t>
            </a:r>
            <a:r>
              <a:rPr lang="fr-FR" sz="1200" kern="1200" dirty="0" smtClean="0">
                <a:solidFill>
                  <a:schemeClr val="tx1"/>
                </a:solidFill>
                <a:latin typeface="Arial" charset="0"/>
                <a:ea typeface="+mn-ea"/>
                <a:cs typeface="+mn-cs"/>
              </a:rPr>
              <a:t> en 1993 : « les compétences psychosociales sont la capacité d'une personne à répondre avec </a:t>
            </a:r>
            <a:r>
              <a:rPr lang="fr-FR" sz="1200" kern="1200" dirty="0" err="1" smtClean="0">
                <a:solidFill>
                  <a:schemeClr val="tx1"/>
                </a:solidFill>
                <a:latin typeface="Arial" charset="0"/>
                <a:ea typeface="+mn-ea"/>
                <a:cs typeface="+mn-cs"/>
              </a:rPr>
              <a:t>efﬁcacité</a:t>
            </a:r>
            <a:r>
              <a:rPr lang="fr-FR" sz="1200" kern="1200" dirty="0" smtClean="0">
                <a:solidFill>
                  <a:schemeClr val="tx1"/>
                </a:solidFill>
                <a:latin typeface="Arial" charset="0"/>
                <a:ea typeface="+mn-ea"/>
                <a:cs typeface="+mn-cs"/>
              </a:rPr>
              <a:t> aux exigences et aux épreuves de la vie quotidienne. C'est l'aptitude d'une personne à maintenir un état de bien-être mental, en adoptant un comportement approprié et positif à l'occasion des relations entretenues avec les autres, sa propre culture et son environnement. »</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Selon la HAS (Haute Autorité de Santé), les compétences psychosociales sont </a:t>
            </a:r>
            <a:r>
              <a:rPr lang="fr-FR" sz="1200" kern="1200" dirty="0" err="1" smtClean="0">
                <a:solidFill>
                  <a:schemeClr val="tx1"/>
                </a:solidFill>
                <a:latin typeface="Arial" charset="0"/>
                <a:ea typeface="+mn-ea"/>
                <a:cs typeface="+mn-cs"/>
              </a:rPr>
              <a:t>déﬁnies</a:t>
            </a:r>
            <a:r>
              <a:rPr lang="fr-FR" sz="1200" kern="1200" dirty="0" smtClean="0">
                <a:solidFill>
                  <a:schemeClr val="tx1"/>
                </a:solidFill>
                <a:latin typeface="Arial" charset="0"/>
                <a:ea typeface="+mn-ea"/>
                <a:cs typeface="+mn-cs"/>
              </a:rPr>
              <a:t> « comme les capacités qu’une personne mobilise pour répondre aux exigences et aux épreuves de la vie. Ce sont les aptitudes d’une personne à maintenir un bien-être mental, en adoptant un comportement « approprié » et « positif » à l’occasion des relations entretenues avec les autres, sa propre culture et son environnement ».</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Les compétences psychosociales se construisent à travers l’expérimentation (de soi), l’observation (d’autrui), la communication (interaction entre soi et autrui). Elles sont le résultat d’expériences auxquelles chacun se confronte et pour lesquelles il doit élaborer des stratégies d’adaptation.</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 Développement des facteurs de protection. </a:t>
            </a:r>
          </a:p>
          <a:p>
            <a:r>
              <a:rPr lang="fr-FR" sz="1200" kern="1200" dirty="0" smtClean="0">
                <a:solidFill>
                  <a:schemeClr val="tx1"/>
                </a:solidFill>
                <a:latin typeface="Arial" charset="0"/>
                <a:ea typeface="+mn-ea"/>
                <a:cs typeface="+mn-cs"/>
              </a:rPr>
              <a:t>10 compétences psychosociales</a:t>
            </a:r>
          </a:p>
          <a:p>
            <a:r>
              <a:rPr lang="fr-FR" sz="1200" kern="1200" dirty="0" smtClean="0">
                <a:solidFill>
                  <a:schemeClr val="tx1"/>
                </a:solidFill>
                <a:latin typeface="Arial" charset="0"/>
                <a:ea typeface="+mn-ea"/>
                <a:cs typeface="+mn-cs"/>
              </a:rPr>
              <a:t>Mises en situation où par exemple les jeunes apprennent à communiquer avec les autres à travers le thème de la sécurité routière</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 Méta analyses : </a:t>
            </a:r>
          </a:p>
          <a:p>
            <a:r>
              <a:rPr lang="fr-FR" sz="1200" kern="1200" dirty="0" smtClean="0">
                <a:solidFill>
                  <a:schemeClr val="tx1"/>
                </a:solidFill>
                <a:latin typeface="Arial" charset="0"/>
                <a:ea typeface="+mn-ea"/>
                <a:cs typeface="+mn-cs"/>
              </a:rPr>
              <a:t>L’acquisition de connaissances et sur le développement de l’estime de soi ou l’aptitude à prendre des décisions ou encore celles qui se focalisent sur la capacité à reconnaître les pressions sociales sont efficaces (entraînement à dire non)</a:t>
            </a: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699532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857"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a:t>L’OMS propose une </a:t>
            </a:r>
            <a:r>
              <a:rPr lang="fr-FR" dirty="0" err="1"/>
              <a:t>déﬁnition</a:t>
            </a:r>
            <a:r>
              <a:rPr lang="fr-FR" dirty="0"/>
              <a:t> en 1993 : « les compétences psychosociales sont la capacité d'une personne à répondre avec </a:t>
            </a:r>
            <a:r>
              <a:rPr lang="fr-FR" dirty="0" err="1"/>
              <a:t>efﬁcacité</a:t>
            </a:r>
            <a:r>
              <a:rPr lang="fr-FR" dirty="0"/>
              <a:t> aux exigences et aux épreuves de la vie quotidienne. C'est l'aptitude d'une personne à maintenir un état de bien-être mental, en adoptant un comportement approprié et positif à l'occasion des relations entretenues avec les autres, sa propre culture et son environnement. »</a:t>
            </a:r>
          </a:p>
          <a:p>
            <a:endParaRPr lang="fr-FR" dirty="0"/>
          </a:p>
          <a:p>
            <a:r>
              <a:rPr lang="fr-FR" dirty="0"/>
              <a:t>Selon la HAS (Haute Autorité de Santé), les compétences psychosociales sont </a:t>
            </a:r>
            <a:r>
              <a:rPr lang="fr-FR" dirty="0" err="1"/>
              <a:t>déﬁnies</a:t>
            </a:r>
            <a:r>
              <a:rPr lang="fr-FR" dirty="0"/>
              <a:t> « comme les capacités qu’une personne mobilise pour répondre aux exigences et aux épreuves de la vie. Ce sont les aptitudes d’une personne à maintenir un bien-être mental, en adoptant un comportement « approprié » et « positif » à l’occasion des relations entretenues avec les autres, sa propre culture et son environnement ».</a:t>
            </a:r>
          </a:p>
          <a:p>
            <a:endParaRPr lang="fr-FR" dirty="0"/>
          </a:p>
          <a:p>
            <a:r>
              <a:rPr lang="fr-FR" dirty="0"/>
              <a:t>Les compétences psychosociales se construisent à travers l’expérimentation (de soi), l’observation (d’autrui), la communication (interaction entre soi et autrui). Elles sont le résultat d’expériences auxquelles chacun se confronte et pour lesquelles il doit élaborer des stratégies d’adaptation.</a:t>
            </a:r>
          </a:p>
          <a:p>
            <a:endParaRPr lang="fr-FR" dirty="0"/>
          </a:p>
          <a:p>
            <a:r>
              <a:rPr lang="fr-FR" dirty="0"/>
              <a:t>- Développement des facteurs de protection. </a:t>
            </a:r>
          </a:p>
          <a:p>
            <a:r>
              <a:rPr lang="fr-FR" dirty="0"/>
              <a:t>10 compétences psychosociales</a:t>
            </a:r>
          </a:p>
          <a:p>
            <a:r>
              <a:rPr lang="fr-FR" dirty="0"/>
              <a:t>Mises en situation où par exemple les jeunes apprennent à communiquer avec les autres à travers le thème de la sécurité routière</a:t>
            </a:r>
          </a:p>
          <a:p>
            <a:endParaRPr lang="fr-FR" dirty="0"/>
          </a:p>
          <a:p>
            <a:r>
              <a:rPr lang="fr-FR" dirty="0"/>
              <a:t> Méta analyses : </a:t>
            </a:r>
          </a:p>
          <a:p>
            <a:r>
              <a:rPr lang="fr-FR" dirty="0"/>
              <a:t>L’acquisition de connaissances et sur le développement de l’estime de soi ou l’aptitude à prendre des décisions ou encore celles qui se focalisent sur la capacité à reconnaître les pressions sociales sont efficaces (entraînement à dire non)</a:t>
            </a:r>
          </a:p>
          <a:p>
            <a:endParaRPr lang="fr-FR" dirty="0"/>
          </a:p>
        </p:txBody>
      </p:sp>
    </p:spTree>
    <p:extLst>
      <p:ext uri="{BB962C8B-B14F-4D97-AF65-F5344CB8AC3E}">
        <p14:creationId xmlns:p14="http://schemas.microsoft.com/office/powerpoint/2010/main" val="1968738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En 2001, la classification est redéfinie par l'OMS, avec un regroupement en 3 grandes catégories : compétences sociales, cognitives et émotionnelles. Les deux classifications sont utilisées encore aujourd'hui dans les pratiques professionnelles.</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Compétences sociales : </a:t>
            </a:r>
          </a:p>
          <a:p>
            <a:r>
              <a:rPr lang="fr-FR" sz="1200" b="1" i="0" u="none" strike="noStrike" kern="1200" dirty="0" smtClean="0">
                <a:solidFill>
                  <a:schemeClr val="tx1"/>
                </a:solidFill>
                <a:effectLst/>
                <a:latin typeface="Arial" charset="0"/>
                <a:ea typeface="+mn-ea"/>
                <a:cs typeface="+mn-cs"/>
              </a:rPr>
              <a:t>Compétences de communication verbale et non verbale</a:t>
            </a:r>
            <a:r>
              <a:rPr lang="fr-FR" sz="1200" b="0" i="0" u="none" strike="noStrike" kern="1200" dirty="0" smtClean="0">
                <a:solidFill>
                  <a:schemeClr val="tx1"/>
                </a:solidFill>
                <a:effectLst/>
                <a:latin typeface="Arial" charset="0"/>
                <a:ea typeface="+mn-ea"/>
                <a:cs typeface="+mn-cs"/>
              </a:rPr>
              <a:t> : écoute active, expression des émotions, capacité à donner et recevoir des remontées d'information et des réactions (feedback).</a:t>
            </a:r>
          </a:p>
          <a:p>
            <a:r>
              <a:rPr lang="fr-FR" sz="1200" b="1" i="0" u="none" strike="noStrike" kern="1200" dirty="0" smtClean="0">
                <a:solidFill>
                  <a:schemeClr val="tx1"/>
                </a:solidFill>
                <a:effectLst/>
                <a:latin typeface="Arial" charset="0"/>
                <a:ea typeface="+mn-ea"/>
                <a:cs typeface="+mn-cs"/>
              </a:rPr>
              <a:t>Empathie</a:t>
            </a:r>
            <a:r>
              <a:rPr lang="fr-FR" sz="1200" b="0" i="0" u="none" strike="noStrike" kern="1200" dirty="0" smtClean="0">
                <a:solidFill>
                  <a:schemeClr val="tx1"/>
                </a:solidFill>
                <a:effectLst/>
                <a:latin typeface="Arial" charset="0"/>
                <a:ea typeface="+mn-ea"/>
                <a:cs typeface="+mn-cs"/>
              </a:rPr>
              <a:t> : capacité à écouter et comprendre les besoins et le point de vue d’autrui et à exprimer cette compréhension. </a:t>
            </a:r>
          </a:p>
          <a:p>
            <a:r>
              <a:rPr lang="fr-FR" sz="1200" b="1" i="0" u="none" strike="noStrike" kern="1200" dirty="0" smtClean="0">
                <a:solidFill>
                  <a:schemeClr val="tx1"/>
                </a:solidFill>
                <a:effectLst/>
                <a:latin typeface="Arial" charset="0"/>
                <a:ea typeface="+mn-ea"/>
                <a:cs typeface="+mn-cs"/>
              </a:rPr>
              <a:t>Capacités de résistance et de négociation</a:t>
            </a:r>
            <a:r>
              <a:rPr lang="fr-FR" sz="1200" b="0" i="0" u="none" strike="noStrike" kern="1200" dirty="0" smtClean="0">
                <a:solidFill>
                  <a:schemeClr val="tx1"/>
                </a:solidFill>
                <a:effectLst/>
                <a:latin typeface="Arial" charset="0"/>
                <a:ea typeface="+mn-ea"/>
                <a:cs typeface="+mn-cs"/>
              </a:rPr>
              <a:t> : gestion des conflits, capacité d’affirmation, résistance à la pression d’autrui.</a:t>
            </a:r>
          </a:p>
          <a:p>
            <a:r>
              <a:rPr lang="fr-FR" sz="1200" b="1" i="0" u="none" strike="noStrike" kern="1200" dirty="0" smtClean="0">
                <a:solidFill>
                  <a:schemeClr val="tx1"/>
                </a:solidFill>
                <a:effectLst/>
                <a:latin typeface="Arial" charset="0"/>
                <a:ea typeface="+mn-ea"/>
                <a:cs typeface="+mn-cs"/>
              </a:rPr>
              <a:t>Compétences de coopération </a:t>
            </a:r>
            <a:r>
              <a:rPr lang="fr-FR" sz="1200" b="0" i="0" u="none" strike="noStrike" kern="1200" dirty="0" smtClean="0">
                <a:solidFill>
                  <a:schemeClr val="tx1"/>
                </a:solidFill>
                <a:effectLst/>
                <a:latin typeface="Arial" charset="0"/>
                <a:ea typeface="+mn-ea"/>
                <a:cs typeface="+mn-cs"/>
              </a:rPr>
              <a:t>et de collaboration en groupe. </a:t>
            </a:r>
          </a:p>
          <a:p>
            <a:r>
              <a:rPr lang="fr-FR" sz="1200" b="1" i="0" u="none" strike="noStrike" kern="1200" dirty="0" smtClean="0">
                <a:solidFill>
                  <a:schemeClr val="tx1"/>
                </a:solidFill>
                <a:effectLst/>
                <a:latin typeface="Arial" charset="0"/>
                <a:ea typeface="+mn-ea"/>
                <a:cs typeface="+mn-cs"/>
              </a:rPr>
              <a:t>Compétences de plaidoyer</a:t>
            </a:r>
            <a:r>
              <a:rPr lang="fr-FR" sz="1200" b="0" i="0" u="none" strike="noStrike" kern="1200" dirty="0" smtClean="0">
                <a:solidFill>
                  <a:schemeClr val="tx1"/>
                </a:solidFill>
                <a:effectLst/>
                <a:latin typeface="Arial" charset="0"/>
                <a:ea typeface="+mn-ea"/>
                <a:cs typeface="+mn-cs"/>
              </a:rPr>
              <a:t> qui s’appuient sur des compétences de persuasion et d’influence.</a:t>
            </a:r>
          </a:p>
          <a:p>
            <a:endParaRPr lang="fr-FR" sz="1200" b="0" i="0" u="none" strike="noStrike" kern="1200" dirty="0" smtClean="0">
              <a:solidFill>
                <a:schemeClr val="tx1"/>
              </a:solidFill>
              <a:effectLst/>
              <a:latin typeface="Arial" charset="0"/>
              <a:ea typeface="+mn-ea"/>
              <a:cs typeface="+mn-cs"/>
            </a:endParaRPr>
          </a:p>
          <a:p>
            <a:r>
              <a:rPr lang="fr-FR" sz="1200" b="0" i="0" u="none" strike="noStrike" kern="1200" dirty="0" smtClean="0">
                <a:solidFill>
                  <a:schemeClr val="tx1"/>
                </a:solidFill>
                <a:effectLst/>
                <a:latin typeface="Arial" charset="0"/>
                <a:ea typeface="+mn-ea"/>
                <a:cs typeface="+mn-cs"/>
              </a:rPr>
              <a:t>Compétences cognitives :</a:t>
            </a:r>
          </a:p>
          <a:p>
            <a:r>
              <a:rPr lang="fr-FR" sz="1200" b="1" i="0" u="none" strike="noStrike" kern="1200" dirty="0" smtClean="0">
                <a:solidFill>
                  <a:schemeClr val="tx1"/>
                </a:solidFill>
                <a:effectLst/>
                <a:latin typeface="Arial" charset="0"/>
                <a:ea typeface="+mn-ea"/>
                <a:cs typeface="+mn-cs"/>
              </a:rPr>
              <a:t>Compétences de prise de décision </a:t>
            </a:r>
            <a:r>
              <a:rPr lang="fr-FR" sz="1200" b="0" i="0" u="none" strike="noStrike" kern="1200" dirty="0" smtClean="0">
                <a:solidFill>
                  <a:schemeClr val="tx1"/>
                </a:solidFill>
                <a:effectLst/>
                <a:latin typeface="Arial" charset="0"/>
                <a:ea typeface="+mn-ea"/>
                <a:cs typeface="+mn-cs"/>
              </a:rPr>
              <a:t>et de résolution de problème.</a:t>
            </a:r>
          </a:p>
          <a:p>
            <a:r>
              <a:rPr lang="fr-FR" sz="1200" b="1" i="0" u="none" strike="noStrike" kern="1200" dirty="0" smtClean="0">
                <a:solidFill>
                  <a:schemeClr val="tx1"/>
                </a:solidFill>
                <a:effectLst/>
                <a:latin typeface="Arial" charset="0"/>
                <a:ea typeface="+mn-ea"/>
                <a:cs typeface="+mn-cs"/>
              </a:rPr>
              <a:t>Pensée critique et auto-évaluation</a:t>
            </a:r>
            <a:r>
              <a:rPr lang="fr-FR" sz="1200" b="0" i="0" u="none" strike="noStrike" kern="1200" dirty="0" smtClean="0">
                <a:solidFill>
                  <a:schemeClr val="tx1"/>
                </a:solidFill>
                <a:effectLst/>
                <a:latin typeface="Arial" charset="0"/>
                <a:ea typeface="+mn-ea"/>
                <a:cs typeface="+mn-cs"/>
              </a:rPr>
              <a:t> qui impliquent de pouvoir analyser l’influence des médias et des pairs, d’avoir conscience des valeurs, attitudes, normes, croyances et facteurs qui nous affectent, de pouvoir identifier les (sources d’) informations pertinentes. </a:t>
            </a:r>
          </a:p>
          <a:p>
            <a:endParaRPr lang="fr-FR" sz="1200" b="0" i="0" u="none" strike="noStrike" kern="1200" dirty="0" smtClean="0">
              <a:solidFill>
                <a:schemeClr val="tx1"/>
              </a:solidFill>
              <a:effectLst/>
              <a:latin typeface="Arial" charset="0"/>
              <a:ea typeface="+mn-ea"/>
              <a:cs typeface="+mn-cs"/>
            </a:endParaRPr>
          </a:p>
          <a:p>
            <a:r>
              <a:rPr lang="fr-FR" sz="1200" b="0" i="0" u="none" strike="noStrike" kern="1200" dirty="0" smtClean="0">
                <a:solidFill>
                  <a:schemeClr val="tx1"/>
                </a:solidFill>
                <a:effectLst/>
                <a:latin typeface="Arial" charset="0"/>
                <a:ea typeface="+mn-ea"/>
                <a:cs typeface="+mn-cs"/>
              </a:rPr>
              <a:t>Compétences émotionnelles :</a:t>
            </a:r>
          </a:p>
          <a:p>
            <a:r>
              <a:rPr lang="fr-FR" sz="1200" b="1" i="0" u="none" strike="noStrike" kern="1200" dirty="0" smtClean="0">
                <a:solidFill>
                  <a:schemeClr val="tx1"/>
                </a:solidFill>
                <a:effectLst/>
                <a:latin typeface="Arial" charset="0"/>
                <a:ea typeface="+mn-ea"/>
                <a:cs typeface="+mn-cs"/>
              </a:rPr>
              <a:t>Compétences de régulation émotionnelle</a:t>
            </a:r>
            <a:r>
              <a:rPr lang="fr-FR" sz="1200" b="0" i="0" u="none" strike="noStrike" kern="1200" dirty="0" smtClean="0">
                <a:solidFill>
                  <a:schemeClr val="tx1"/>
                </a:solidFill>
                <a:effectLst/>
                <a:latin typeface="Arial" charset="0"/>
                <a:ea typeface="+mn-ea"/>
                <a:cs typeface="+mn-cs"/>
              </a:rPr>
              <a:t> : gestion de la colère et de l’anxiété, capacité à faire face à la perte, à l’abus et aux traumatismes.</a:t>
            </a:r>
          </a:p>
          <a:p>
            <a:r>
              <a:rPr lang="fr-FR" sz="1200" b="1" i="0" u="none" strike="noStrike" kern="1200" dirty="0" smtClean="0">
                <a:solidFill>
                  <a:schemeClr val="tx1"/>
                </a:solidFill>
                <a:effectLst/>
                <a:latin typeface="Arial" charset="0"/>
                <a:ea typeface="+mn-ea"/>
                <a:cs typeface="+mn-cs"/>
              </a:rPr>
              <a:t>Compétences de gestion du stress</a:t>
            </a:r>
            <a:r>
              <a:rPr lang="fr-FR" sz="1200" b="0" i="0" u="none" strike="noStrike" kern="1200" dirty="0" smtClean="0">
                <a:solidFill>
                  <a:schemeClr val="tx1"/>
                </a:solidFill>
                <a:effectLst/>
                <a:latin typeface="Arial" charset="0"/>
                <a:ea typeface="+mn-ea"/>
                <a:cs typeface="+mn-cs"/>
              </a:rPr>
              <a:t> qui impliquent la gestion du temps, la pensée positive et la maîtrise des techniques de relaxation. </a:t>
            </a:r>
          </a:p>
          <a:p>
            <a:r>
              <a:rPr lang="fr-FR" sz="1200" b="1" i="0" u="none" strike="noStrike" kern="1200" dirty="0" smtClean="0">
                <a:solidFill>
                  <a:schemeClr val="tx1"/>
                </a:solidFill>
                <a:effectLst/>
                <a:latin typeface="Arial" charset="0"/>
                <a:ea typeface="+mn-ea"/>
                <a:cs typeface="+mn-cs"/>
              </a:rPr>
              <a:t>Compétences d’auto-évaluation et d’</a:t>
            </a:r>
            <a:r>
              <a:rPr lang="fr-FR" sz="1200" b="1" i="0" u="none" strike="noStrike" kern="1200" dirty="0" err="1" smtClean="0">
                <a:solidFill>
                  <a:schemeClr val="tx1"/>
                </a:solidFill>
                <a:effectLst/>
                <a:latin typeface="Arial" charset="0"/>
                <a:ea typeface="+mn-ea"/>
                <a:cs typeface="+mn-cs"/>
              </a:rPr>
              <a:t>auto-régulation</a:t>
            </a:r>
            <a:r>
              <a:rPr lang="fr-FR" sz="1200" b="0" i="0" u="none" strike="noStrike" kern="1200" dirty="0" smtClean="0">
                <a:solidFill>
                  <a:schemeClr val="tx1"/>
                </a:solidFill>
                <a:effectLst/>
                <a:latin typeface="Arial" charset="0"/>
                <a:ea typeface="+mn-ea"/>
                <a:cs typeface="+mn-cs"/>
              </a:rPr>
              <a:t> qui favorisent la confiance et l’estime de soi. </a:t>
            </a:r>
          </a:p>
          <a:p>
            <a:endParaRPr lang="fr-FR" sz="1200" b="0" i="0" u="none" strike="noStrike" kern="1200" dirty="0" smtClean="0">
              <a:solidFill>
                <a:schemeClr val="tx1"/>
              </a:solidFill>
              <a:effectLst/>
              <a:latin typeface="Arial" charset="0"/>
              <a:ea typeface="+mn-ea"/>
              <a:cs typeface="+mn-cs"/>
            </a:endParaRP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59350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ChangeArrowheads="1" noTextEdit="1"/>
          </p:cNvSpPr>
          <p:nvPr>
            <p:ph type="sldImg"/>
          </p:nvPr>
        </p:nvSpPr>
        <p:spPr>
          <a:xfrm>
            <a:off x="917575" y="744538"/>
            <a:ext cx="4965700" cy="3725862"/>
          </a:xfrm>
          <a:ln/>
        </p:spPr>
      </p:sp>
      <p:sp>
        <p:nvSpPr>
          <p:cNvPr id="3072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3072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5254EE-5589-4CA2-8CBE-9C31C81B3758}"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33573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857"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a:t>Le développement des CPS dès le plus jeune âge permet de prévenir efficacement les problèmes liés à la consommation de substances psychoactives ou encore les comportements violents, les comportements sexuels à risques ou les problèmes de santé mentale.</a:t>
            </a:r>
          </a:p>
          <a:p>
            <a:r>
              <a:rPr lang="fr-FR" dirty="0"/>
              <a:t>Il s’agit d’accroître des compétences ‘à agir pour’ et non ‘à lutter contre’ !</a:t>
            </a:r>
          </a:p>
        </p:txBody>
      </p:sp>
    </p:spTree>
    <p:extLst>
      <p:ext uri="{BB962C8B-B14F-4D97-AF65-F5344CB8AC3E}">
        <p14:creationId xmlns:p14="http://schemas.microsoft.com/office/powerpoint/2010/main" val="3818255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b="0" i="0" u="none" strike="noStrike" kern="1200" dirty="0" smtClean="0">
              <a:solidFill>
                <a:schemeClr val="tx1"/>
              </a:solidFill>
              <a:effectLst/>
              <a:latin typeface="Arial" charset="0"/>
              <a:ea typeface="+mn-ea"/>
              <a:cs typeface="+mn-cs"/>
            </a:endParaRP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982533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912311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866721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393632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527468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995414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321539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863536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425033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B765E-E6F7-4AB5-9868-92025DD2B4D1}"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2771"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952E2-FFAA-438D-8B06-13D657DBDF77}"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2" name="Rectangle 2"/>
          <p:cNvSpPr>
            <a:spLocks noGrp="1" noRot="1" noChangeAspect="1" noChangeArrowheads="1" noTextEdit="1"/>
          </p:cNvSpPr>
          <p:nvPr>
            <p:ph type="sldImg"/>
          </p:nvPr>
        </p:nvSpPr>
        <p:spPr>
          <a:xfrm>
            <a:off x="917575" y="744538"/>
            <a:ext cx="4965700" cy="3725862"/>
          </a:xfrm>
          <a:ln/>
        </p:spPr>
      </p:sp>
      <p:sp>
        <p:nvSpPr>
          <p:cNvPr id="3277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637965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9421458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958344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35244355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11916629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71346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208369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1625914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33168036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4066207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111200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ChangeArrowheads="1" noTextEdit="1"/>
          </p:cNvSpPr>
          <p:nvPr>
            <p:ph type="sldImg"/>
          </p:nvPr>
        </p:nvSpPr>
        <p:spPr>
          <a:xfrm>
            <a:off x="917575" y="744538"/>
            <a:ext cx="4965700" cy="3725862"/>
          </a:xfrm>
          <a:ln/>
        </p:spPr>
      </p:sp>
      <p:sp>
        <p:nvSpPr>
          <p:cNvPr id="3481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348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FDDC01-6199-430B-BE5F-E7A4BB6D7DA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52526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18611548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148113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637335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4065174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4270817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fr-FR" sz="1200" b="1" dirty="0" smtClean="0">
                <a:latin typeface="Calibri" panose="020F0502020204030204" pitchFamily="34" charset="0"/>
                <a:ea typeface="Calibri" panose="020F0502020204030204" pitchFamily="34" charset="0"/>
                <a:cs typeface="Calibri" panose="020F0502020204030204" pitchFamily="34" charset="0"/>
              </a:rPr>
              <a:t>Source : « Les méthodes actives dans la pédagogie des adultes » est un ouvrage du psycho-sociologue et psychopédagogue français Roger </a:t>
            </a:r>
            <a:r>
              <a:rPr lang="fr-FR" sz="1200" b="1" dirty="0" err="1" smtClean="0">
                <a:latin typeface="Calibri" panose="020F0502020204030204" pitchFamily="34" charset="0"/>
                <a:ea typeface="Calibri" panose="020F0502020204030204" pitchFamily="34" charset="0"/>
                <a:cs typeface="Calibri" panose="020F0502020204030204" pitchFamily="34" charset="0"/>
              </a:rPr>
              <a:t>Mucchielli</a:t>
            </a:r>
            <a:endParaRPr lang="fr-FR" sz="1200" b="1" dirty="0" smtClean="0">
              <a:latin typeface="Calibri" panose="020F0502020204030204" pitchFamily="34" charset="0"/>
              <a:ea typeface="Calibri" panose="020F0502020204030204" pitchFamily="34" charset="0"/>
              <a:cs typeface="Calibri" panose="020F0502020204030204" pitchFamily="34" charset="0"/>
            </a:endParaRP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3308202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1667747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fr-FR" sz="1200" dirty="0" smtClean="0"/>
              <a:t>Age, sexe, lieu d’habitation, composition familiale, niveau socio économique, handicap, barrière de la langue, ses représentations, ses attentes, ses besoins…</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4681059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200" dirty="0" err="1" smtClean="0"/>
              <a:t>Teach</a:t>
            </a:r>
            <a:r>
              <a:rPr lang="fr-FR" sz="1200" dirty="0" smtClean="0"/>
              <a:t> Back : </a:t>
            </a:r>
          </a:p>
          <a:p>
            <a:r>
              <a:rPr lang="fr-FR" sz="1200" dirty="0" smtClean="0"/>
              <a:t>Consiste à demander au groupe de reformuler l’information « Pouvez-vous me réexpliquer avec vos mots ce que je viens de vous dire pour voir si je me suis bien exprimé ? ». </a:t>
            </a:r>
          </a:p>
          <a:p>
            <a:r>
              <a:rPr lang="fr-FR" sz="1200" dirty="0" smtClean="0"/>
              <a:t>Cette technique est souvent utilisée en relation individuelle mais elle peut être adaptée au contexte de groupe. </a:t>
            </a:r>
          </a:p>
          <a:p>
            <a:r>
              <a:rPr lang="fr-FR" sz="1200" dirty="0" smtClean="0"/>
              <a:t>En fin d’animation, vous pouvez aussi demander aux participants de choisir une information qui les a marqués et de la réexpliquer au groupe.</a:t>
            </a:r>
          </a:p>
          <a:p>
            <a:endParaRPr lang="fr-FR" sz="1200" dirty="0" smtClean="0"/>
          </a:p>
          <a:p>
            <a:r>
              <a:rPr lang="fr-FR" sz="1200" dirty="0" smtClean="0"/>
              <a:t>Littératie</a:t>
            </a:r>
            <a:r>
              <a:rPr lang="fr-FR" sz="1200" baseline="0" dirty="0" smtClean="0"/>
              <a:t> : </a:t>
            </a:r>
          </a:p>
          <a:p>
            <a:r>
              <a:rPr lang="fr-FR" sz="1200" b="0" i="0" kern="1200" dirty="0" smtClean="0">
                <a:solidFill>
                  <a:schemeClr val="tx1"/>
                </a:solidFill>
                <a:effectLst/>
                <a:latin typeface="+mn-lt"/>
                <a:ea typeface="+mn-ea"/>
                <a:cs typeface="+mn-cs"/>
              </a:rPr>
              <a:t>La motivation et les compétences des individus à accéder, comprendre, évaluer et utiliser l'information en vue de prendre des décisions concernant leur santé. </a:t>
            </a:r>
          </a:p>
          <a:p>
            <a:endParaRPr lang="fr-FR" sz="1200" b="0" i="0" kern="1200" dirty="0" smtClean="0">
              <a:solidFill>
                <a:schemeClr val="tx1"/>
              </a:solidFill>
              <a:effectLst/>
              <a:latin typeface="+mn-lt"/>
              <a:ea typeface="+mn-ea"/>
              <a:cs typeface="+mn-cs"/>
            </a:endParaRPr>
          </a:p>
          <a:p>
            <a:r>
              <a:rPr lang="fr-FR" sz="1200" dirty="0" smtClean="0"/>
              <a:t>https://www.promosante-idf.fr/dossier/litteratie</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16882064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altLang="fr-FR" sz="800" dirty="0" smtClean="0">
                <a:solidFill>
                  <a:srgbClr val="1A1A1A"/>
                </a:solidFill>
                <a:latin typeface="FrutigerLTStd-Light"/>
              </a:rPr>
              <a:t>Deux types d’efficacités sont envisagés :</a:t>
            </a:r>
          </a:p>
          <a:p>
            <a:endParaRPr lang="fr-FR" altLang="fr-FR" sz="800" dirty="0" smtClean="0">
              <a:solidFill>
                <a:srgbClr val="1A1A1A"/>
              </a:solidFill>
              <a:latin typeface="FrutigerLTStd-Light"/>
            </a:endParaRPr>
          </a:p>
          <a:p>
            <a:r>
              <a:rPr lang="fr-FR" altLang="fr-FR" sz="800" dirty="0" smtClean="0">
                <a:solidFill>
                  <a:srgbClr val="1A1A1A"/>
                </a:solidFill>
                <a:latin typeface="FrutigerLTStd-Light"/>
              </a:rPr>
              <a:t>L’efficacité de la réponse : les individus ont besoin de croire que les changements de comportement prônés par les campagnes</a:t>
            </a:r>
          </a:p>
          <a:p>
            <a:r>
              <a:rPr lang="fr-FR" altLang="fr-FR" sz="800" dirty="0" smtClean="0">
                <a:solidFill>
                  <a:srgbClr val="1A1A1A"/>
                </a:solidFill>
                <a:latin typeface="FrutigerLTStd-Light"/>
              </a:rPr>
              <a:t>ou politiques publiques permettent vraiment d’atteindre les résultats annoncés au niveau collectif ou individuel ;</a:t>
            </a:r>
          </a:p>
          <a:p>
            <a:endParaRPr lang="fr-FR" altLang="fr-FR" sz="800" dirty="0" smtClean="0">
              <a:solidFill>
                <a:srgbClr val="1A1A1A"/>
              </a:solidFill>
              <a:latin typeface="Wingdings-Regular"/>
            </a:endParaRPr>
          </a:p>
          <a:p>
            <a:r>
              <a:rPr lang="fr-FR" altLang="fr-FR" sz="800" dirty="0" smtClean="0">
                <a:solidFill>
                  <a:srgbClr val="1A1A1A"/>
                </a:solidFill>
                <a:latin typeface="FrutigerLTStd-Light"/>
              </a:rPr>
              <a:t>Auto-efficacité : chacun a aussi besoin de croire qu’il est personnellement capable d’adopter un comportement donné</a:t>
            </a:r>
          </a:p>
          <a:p>
            <a:r>
              <a:rPr lang="fr-FR" altLang="fr-FR" sz="800" dirty="0" smtClean="0">
                <a:solidFill>
                  <a:srgbClr val="1A1A1A"/>
                </a:solidFill>
                <a:latin typeface="FrutigerLTStd-Light"/>
              </a:rPr>
              <a:t>(entreprendre un programme d’exercice physique, arrêter de fumer, etc.).</a:t>
            </a:r>
          </a:p>
          <a:p>
            <a:endParaRPr lang="fr-FR" altLang="fr-FR" sz="800" dirty="0" smtClean="0">
              <a:solidFill>
                <a:srgbClr val="1A1A1A"/>
              </a:solidFill>
              <a:latin typeface="FrutigerLTStd-Light"/>
            </a:endParaRPr>
          </a:p>
          <a:p>
            <a:r>
              <a:rPr lang="fr-FR" altLang="fr-FR" sz="800" dirty="0" smtClean="0"/>
              <a:t>https://ireps-ors-paysdelaloire.centredoc.fr/index.php?lvl=notice_display&amp;id=22932 </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305942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1F2EC0-4B3D-484C-A89A-4A1B553FCA96}"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686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77A221-ECD8-40C6-A496-7F9A86F64080}"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8" name="Rectangle 2"/>
          <p:cNvSpPr>
            <a:spLocks noGrp="1" noRot="1" noChangeAspect="1" noChangeArrowheads="1" noTextEdit="1"/>
          </p:cNvSpPr>
          <p:nvPr>
            <p:ph type="sldImg"/>
          </p:nvPr>
        </p:nvSpPr>
        <p:spPr>
          <a:xfrm>
            <a:off x="917575" y="744538"/>
            <a:ext cx="4965700" cy="3725862"/>
          </a:xfrm>
          <a:ln/>
        </p:spPr>
      </p:sp>
      <p:sp>
        <p:nvSpPr>
          <p:cNvPr id="3686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2751428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altLang="fr-FR" sz="800" dirty="0" smtClean="0">
                <a:solidFill>
                  <a:srgbClr val="1A1A1A"/>
                </a:solidFill>
                <a:latin typeface="FrutigerLTStd-Light"/>
              </a:rPr>
              <a:t>Deux types d’efficacités sont envisagés :</a:t>
            </a:r>
          </a:p>
          <a:p>
            <a:endParaRPr lang="fr-FR" altLang="fr-FR" sz="800" dirty="0" smtClean="0">
              <a:solidFill>
                <a:srgbClr val="1A1A1A"/>
              </a:solidFill>
              <a:latin typeface="FrutigerLTStd-Light"/>
            </a:endParaRPr>
          </a:p>
          <a:p>
            <a:r>
              <a:rPr lang="fr-FR" altLang="fr-FR" sz="800" dirty="0" smtClean="0">
                <a:solidFill>
                  <a:srgbClr val="1A1A1A"/>
                </a:solidFill>
                <a:latin typeface="FrutigerLTStd-Light"/>
              </a:rPr>
              <a:t>L’efficacité de la réponse : les individus ont besoin de croire que les changements de comportement prônés par les campagnes</a:t>
            </a:r>
          </a:p>
          <a:p>
            <a:r>
              <a:rPr lang="fr-FR" altLang="fr-FR" sz="800" dirty="0" smtClean="0">
                <a:solidFill>
                  <a:srgbClr val="1A1A1A"/>
                </a:solidFill>
                <a:latin typeface="FrutigerLTStd-Light"/>
              </a:rPr>
              <a:t>ou politiques publiques permettent vraiment d’atteindre les résultats annoncés au niveau collectif ou individuel ;</a:t>
            </a:r>
          </a:p>
          <a:p>
            <a:endParaRPr lang="fr-FR" altLang="fr-FR" sz="800" dirty="0" smtClean="0">
              <a:solidFill>
                <a:srgbClr val="1A1A1A"/>
              </a:solidFill>
              <a:latin typeface="Wingdings-Regular"/>
            </a:endParaRPr>
          </a:p>
          <a:p>
            <a:r>
              <a:rPr lang="fr-FR" altLang="fr-FR" sz="800" dirty="0" smtClean="0">
                <a:solidFill>
                  <a:srgbClr val="1A1A1A"/>
                </a:solidFill>
                <a:latin typeface="FrutigerLTStd-Light"/>
              </a:rPr>
              <a:t>Auto-efficacité : chacun a aussi besoin de croire qu’il est personnellement capable d’adopter un comportement donné</a:t>
            </a:r>
          </a:p>
          <a:p>
            <a:r>
              <a:rPr lang="fr-FR" altLang="fr-FR" sz="800" dirty="0" smtClean="0">
                <a:solidFill>
                  <a:srgbClr val="1A1A1A"/>
                </a:solidFill>
                <a:latin typeface="FrutigerLTStd-Light"/>
              </a:rPr>
              <a:t>(entreprendre un programme d’exercice physique, arrêter de fumer, etc.).</a:t>
            </a:r>
          </a:p>
          <a:p>
            <a:endParaRPr lang="fr-FR" altLang="fr-FR" sz="800" dirty="0" smtClean="0">
              <a:solidFill>
                <a:srgbClr val="1A1A1A"/>
              </a:solidFill>
              <a:latin typeface="FrutigerLTStd-Light"/>
            </a:endParaRPr>
          </a:p>
          <a:p>
            <a:r>
              <a:rPr lang="fr-FR" altLang="fr-FR" sz="800" dirty="0" smtClean="0"/>
              <a:t>https://ireps-ors-paysdelaloire.centredoc.fr/index.php?lvl=notice_display&amp;id=22932 </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58064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0FAD20EC-1240-44DF-A091-9DCCB3F31D2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37922792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6DD1CF3-69E5-46ED-AAF4-24326634B222}"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0701179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6DD1CF3-69E5-46ED-AAF4-24326634B222}"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7775149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1F0A8A0-6307-41D3-93A8-999FF66AB31F}"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smtClean="0"/>
              <a:t>L’objectif général précise le changement de situation attendu à long terme d’un action et le délai fixé pour l’atteindre , il se centre sur le problème retenu prioritaire</a:t>
            </a:r>
          </a:p>
          <a:p>
            <a:r>
              <a:rPr lang="fr-FR" sz="1400" smtClean="0"/>
              <a:t>Il se centre sur le problème retenu prioritaire</a:t>
            </a:r>
            <a:r>
              <a:rPr lang="fr-FR" smtClean="0"/>
              <a:t> </a:t>
            </a:r>
          </a:p>
          <a:p>
            <a:r>
              <a:rPr lang="fr-FR" sz="1400" smtClean="0"/>
              <a:t>Il vise le moyen ou long terme</a:t>
            </a:r>
          </a:p>
          <a:p>
            <a:pPr eaLnBrk="1" hangingPunct="1">
              <a:spcAft>
                <a:spcPts val="600"/>
              </a:spcAft>
            </a:pPr>
            <a:r>
              <a:rPr lang="fr-FR" sz="1400" smtClean="0"/>
              <a:t>Il n’y a qu’</a:t>
            </a:r>
            <a:r>
              <a:rPr lang="fr-FR" sz="1400" b="1" smtClean="0"/>
              <a:t>un</a:t>
            </a:r>
            <a:r>
              <a:rPr lang="fr-FR" sz="1400" smtClean="0"/>
              <a:t> objectif général par projet</a:t>
            </a:r>
          </a:p>
          <a:p>
            <a:pPr eaLnBrk="1" hangingPunct="1"/>
            <a:r>
              <a:rPr lang="fr-FR" sz="1400" smtClean="0"/>
              <a:t>Il est commun à tous les intervenants engagés dans cette action en direction d’un public cible défini </a:t>
            </a:r>
          </a:p>
          <a:p>
            <a:pPr eaLnBrk="1" hangingPunct="1">
              <a:spcAft>
                <a:spcPts val="600"/>
              </a:spcAft>
            </a:pPr>
            <a:endParaRPr lang="fr-FR" sz="1400" smtClean="0"/>
          </a:p>
          <a:p>
            <a:endParaRPr lang="fr-FR" smtClean="0"/>
          </a:p>
          <a:p>
            <a:endParaRPr lang="fr-FR" smtClean="0"/>
          </a:p>
          <a:p>
            <a:pPr eaLnBrk="1" hangingPunct="1">
              <a:spcBef>
                <a:spcPct val="0"/>
              </a:spcBef>
            </a:pPr>
            <a:endParaRPr lang="fr-FR" smtClean="0"/>
          </a:p>
        </p:txBody>
      </p:sp>
    </p:spTree>
    <p:extLst>
      <p:ext uri="{BB962C8B-B14F-4D97-AF65-F5344CB8AC3E}">
        <p14:creationId xmlns:p14="http://schemas.microsoft.com/office/powerpoint/2010/main" val="68244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B517025-D440-4490-834D-11112EE8BA21}"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smtClean="0"/>
              <a:t>Concrètement l’objectif général va être atteint grâce à un ensemble d’initiatives et de dispositions qui vont permettre un changement dans la situation actuelle </a:t>
            </a:r>
          </a:p>
          <a:p>
            <a:r>
              <a:rPr lang="fr-FR" smtClean="0"/>
              <a:t>Pour atteindre le but fixé il y a plusieurs objectifs intermédiaires</a:t>
            </a:r>
          </a:p>
          <a:p>
            <a:pPr eaLnBrk="1" hangingPunct="1">
              <a:spcBef>
                <a:spcPct val="0"/>
              </a:spcBef>
            </a:pPr>
            <a:endParaRPr lang="fr-FR" smtClean="0"/>
          </a:p>
        </p:txBody>
      </p:sp>
    </p:spTree>
    <p:extLst>
      <p:ext uri="{BB962C8B-B14F-4D97-AF65-F5344CB8AC3E}">
        <p14:creationId xmlns:p14="http://schemas.microsoft.com/office/powerpoint/2010/main" val="16936207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73A7930-287C-43CF-A56D-D19D06B1865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smtClean="0"/>
              <a:t>Beaucoup plus détaillé, les objectifs opérationnels précisent comment les actions vont se réaliser </a:t>
            </a:r>
          </a:p>
          <a:p>
            <a:pPr eaLnBrk="1" hangingPunct="1">
              <a:spcBef>
                <a:spcPct val="0"/>
              </a:spcBef>
            </a:pPr>
            <a:endParaRPr lang="fr-FR" smtClean="0"/>
          </a:p>
        </p:txBody>
      </p:sp>
    </p:spTree>
    <p:extLst>
      <p:ext uri="{BB962C8B-B14F-4D97-AF65-F5344CB8AC3E}">
        <p14:creationId xmlns:p14="http://schemas.microsoft.com/office/powerpoint/2010/main" val="7924318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73A7930-287C-43CF-A56D-D19D06B1865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Tree>
    <p:extLst>
      <p:ext uri="{BB962C8B-B14F-4D97-AF65-F5344CB8AC3E}">
        <p14:creationId xmlns:p14="http://schemas.microsoft.com/office/powerpoint/2010/main" val="10382281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73A7930-287C-43CF-A56D-D19D06B1865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Tree>
    <p:extLst>
      <p:ext uri="{BB962C8B-B14F-4D97-AF65-F5344CB8AC3E}">
        <p14:creationId xmlns:p14="http://schemas.microsoft.com/office/powerpoint/2010/main" val="22432674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0FAD20EC-1240-44DF-A091-9DCCB3F31D2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42651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ChangeArrowheads="1" noTextEdit="1"/>
          </p:cNvSpPr>
          <p:nvPr>
            <p:ph type="sldImg"/>
          </p:nvPr>
        </p:nvSpPr>
        <p:spPr>
          <a:xfrm>
            <a:off x="917575" y="744538"/>
            <a:ext cx="4965700" cy="3725862"/>
          </a:xfrm>
          <a:ln/>
        </p:spPr>
      </p:sp>
      <p:sp>
        <p:nvSpPr>
          <p:cNvPr id="3891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3891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48A5E-8F98-4829-B080-EDBC59D4635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002489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a:r>
              <a:rPr lang="fr-FR" sz="1200" dirty="0" smtClean="0"/>
              <a:t>Après le retour en plénière</a:t>
            </a:r>
          </a:p>
          <a:p>
            <a:pPr algn="just"/>
            <a:r>
              <a:rPr lang="fr-FR" sz="1200" dirty="0" smtClean="0"/>
              <a:t>Faire référence à la fiche activité vierge (n°8)</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6044854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a:r>
              <a:rPr lang="fr-FR" sz="1200" dirty="0" smtClean="0"/>
              <a:t>Après le retour en plénière</a:t>
            </a:r>
          </a:p>
          <a:p>
            <a:pPr algn="just"/>
            <a:r>
              <a:rPr lang="fr-FR" sz="1200" dirty="0" smtClean="0"/>
              <a:t>Faire référence à la fiche activité vierge (n°8)</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15874537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a:r>
              <a:rPr lang="fr-FR" sz="1200" dirty="0" smtClean="0"/>
              <a:t>Après le retour en plénière</a:t>
            </a:r>
          </a:p>
          <a:p>
            <a:pPr algn="just"/>
            <a:r>
              <a:rPr lang="fr-FR" sz="1200" dirty="0" smtClean="0"/>
              <a:t>Faire référence à la fiche activité vierge (n°8)</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8861406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a:r>
              <a:rPr lang="fr-FR" sz="1200" dirty="0" smtClean="0"/>
              <a:t>Après le retour en plénière</a:t>
            </a:r>
          </a:p>
          <a:p>
            <a:pPr algn="just"/>
            <a:r>
              <a:rPr lang="fr-FR" sz="1200" dirty="0" smtClean="0"/>
              <a:t>Faire référence à la fiche activité vierge (n°8)</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8364119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a:r>
              <a:rPr lang="fr-FR" sz="1200" dirty="0" smtClean="0"/>
              <a:t>Après le retour en plénière</a:t>
            </a:r>
          </a:p>
          <a:p>
            <a:pPr algn="just"/>
            <a:r>
              <a:rPr lang="fr-FR" sz="1200" dirty="0" smtClean="0"/>
              <a:t>Faire référence à la fiche activité vierge (n°8)</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4181289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a:r>
              <a:rPr lang="fr-FR" sz="1200" dirty="0" smtClean="0"/>
              <a:t>Après le retour en plénière</a:t>
            </a:r>
          </a:p>
          <a:p>
            <a:pPr algn="just"/>
            <a:r>
              <a:rPr lang="fr-FR" sz="1200" dirty="0" smtClean="0"/>
              <a:t>Faire référence à la fiche activité vierge (n°8)</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41999537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a:r>
              <a:rPr lang="fr-FR" sz="1200" dirty="0" smtClean="0"/>
              <a:t>Après le retour en plénière</a:t>
            </a:r>
          </a:p>
          <a:p>
            <a:pPr algn="just"/>
            <a:r>
              <a:rPr lang="fr-FR" sz="1200" dirty="0" smtClean="0"/>
              <a:t>Faire référence à la fiche activité vierge (n°8)</a:t>
            </a:r>
          </a:p>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2443263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0982602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3382663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buFontTx/>
              <a:buNone/>
              <a:defRPr/>
            </a:pPr>
            <a:endParaRPr lang="fr-FR" sz="1200" dirty="0" smtClean="0">
              <a:latin typeface="Calibri" panose="020F0502020204030204" pitchFamily="34" charset="0"/>
            </a:endParaRPr>
          </a:p>
        </p:txBody>
      </p:sp>
    </p:spTree>
    <p:extLst>
      <p:ext uri="{BB962C8B-B14F-4D97-AF65-F5344CB8AC3E}">
        <p14:creationId xmlns:p14="http://schemas.microsoft.com/office/powerpoint/2010/main" val="295078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ChangeArrowheads="1" noTextEdit="1"/>
          </p:cNvSpPr>
          <p:nvPr>
            <p:ph type="sldImg"/>
          </p:nvPr>
        </p:nvSpPr>
        <p:spPr>
          <a:xfrm>
            <a:off x="917575" y="744538"/>
            <a:ext cx="4965700" cy="3725862"/>
          </a:xfrm>
          <a:ln/>
        </p:spPr>
      </p:sp>
      <p:sp>
        <p:nvSpPr>
          <p:cNvPr id="3" name="Espace réservé des commentaires 2">
            <a:extLst>
              <a:ext uri="{FF2B5EF4-FFF2-40B4-BE49-F238E27FC236}">
                <a16:creationId xmlns:a16="http://schemas.microsoft.com/office/drawing/2014/main" id="{FB899E33-5C2C-47E1-8F22-C78A445EF461}"/>
              </a:ext>
            </a:extLst>
          </p:cNvPr>
          <p:cNvSpPr>
            <a:spLocks noGrp="1"/>
          </p:cNvSpPr>
          <p:nvPr>
            <p:ph type="body" idx="1"/>
          </p:nvPr>
        </p:nvSpPr>
        <p:spPr/>
        <p:txBody>
          <a:bodyPr>
            <a:normAutofit/>
          </a:bodyPr>
          <a:lstStyle/>
          <a:p>
            <a:pPr>
              <a:defRPr/>
            </a:pPr>
            <a:endParaRPr lang="fr-FR" dirty="0">
              <a:latin typeface="+mn-lt"/>
            </a:endParaRPr>
          </a:p>
        </p:txBody>
      </p:sp>
      <p:sp>
        <p:nvSpPr>
          <p:cNvPr id="4096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4EEB4D-E181-422F-819D-D342326B5CC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705744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F01180BB-DD23-47A3-98F5-C7A593A17AC4}"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36122732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03DFB9C4-A64F-420D-8C03-90FECBEA6427}"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4201744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F01180BB-DD23-47A3-98F5-C7A593A17AC4}"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32493123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4F4569-FB13-4686-921C-961E063C3E3C}"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40586358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37A009E-8E7C-439D-8F92-BEAC880EA3F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40104139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37A009E-8E7C-439D-8F92-BEAC880EA3F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8250805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37A009E-8E7C-439D-8F92-BEAC880EA3F8}"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1726911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A25654-7F68-46CB-AACA-AE068B6C8830}"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rPr>
              <a:t> Sur quel aspect va porter notre évaluation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rPr>
              <a:t> Quelle référence, repère va-t-on comparer avant / après l’action ?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rPr>
              <a:t> Qu’est-ce que je vais observer comme amélioration concrète ?</a:t>
            </a:r>
            <a:endParaRPr lang="fr-FR" dirty="0" smtClean="0"/>
          </a:p>
        </p:txBody>
      </p:sp>
    </p:spTree>
    <p:extLst>
      <p:ext uri="{BB962C8B-B14F-4D97-AF65-F5344CB8AC3E}">
        <p14:creationId xmlns:p14="http://schemas.microsoft.com/office/powerpoint/2010/main" val="84221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A25654-7F68-46CB-AACA-AE068B6C8830}"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Va-t-on pouvoir recueillir les données facilement (en termes </a:t>
            </a:r>
            <a:r>
              <a:rPr kumimoji="0" lang="fr-FR" altLang="fr-FR" sz="1200" b="0" i="1"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de compétences </a:t>
            </a:r>
            <a:r>
              <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pour faire ce recueil, </a:t>
            </a:r>
            <a:r>
              <a:rPr kumimoji="0" lang="fr-FR" altLang="fr-FR" sz="1200" b="0" i="1"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de temps disponible, de moyens financiers</a:t>
            </a:r>
            <a:r>
              <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 …) ?</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Est-ce que recueillir cette information pourrait gêner les personnes ? (acceptable, souhaitable)</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Pour un même critère, il est possible de retenir plusieurs indicateurs cela permet de réellement dire que le phénomène (critère) s’est réalisé, ce qui contribue à l’atteinte des objectifs.</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Nombre, part, %, évolution… un point de référence</a:t>
            </a:r>
          </a:p>
          <a:p>
            <a:pPr eaLnBrk="1" hangingPunct="1">
              <a:spcBef>
                <a:spcPct val="0"/>
              </a:spcBef>
            </a:pPr>
            <a:endParaRPr lang="fr-FR" dirty="0" smtClean="0"/>
          </a:p>
        </p:txBody>
      </p:sp>
    </p:spTree>
    <p:extLst>
      <p:ext uri="{BB962C8B-B14F-4D97-AF65-F5344CB8AC3E}">
        <p14:creationId xmlns:p14="http://schemas.microsoft.com/office/powerpoint/2010/main" val="4707268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97124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a:defRPr/>
            </a:pPr>
            <a:fld id="{72FD3A1E-1EB7-4F1F-9FFB-498705D8B88D}" type="datetime1">
              <a:rPr lang="fr-FR" smtClean="0"/>
              <a:t>05/06/2025</a:t>
            </a:fld>
            <a:endParaRPr lang="fr-F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a:defRPr/>
            </a:pPr>
            <a:endParaRPr lang="fr-F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a:defRPr/>
            </a:pPr>
            <a:fld id="{EFA343E6-55E6-419A-A0F1-E9D53960D1AB}" type="slidenum">
              <a:rPr lang="fr-FR"/>
              <a:pPr>
                <a:defRPr/>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00ECF2E2-4947-4E21-B31E-EBEF16C83D42}" type="datetime1">
              <a:rPr lang="fr-FR" smtClean="0"/>
              <a:t>05/06/2025</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23881D23-B47E-4D5E-8845-76F5934EAAA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a:defRPr/>
            </a:pPr>
            <a:fld id="{5A33ABD5-4860-4B6C-A5FC-9E56E3C7ECA2}" type="datetime1">
              <a:rPr lang="fr-FR" smtClean="0">
                <a:solidFill>
                  <a:srgbClr val="065218"/>
                </a:solidFill>
              </a:rPr>
              <a:pPr>
                <a:defRPr/>
              </a:pPr>
              <a:t>05/06/2025</a:t>
            </a:fld>
            <a:endParaRPr lang="fr-FR">
              <a:solidFill>
                <a:srgbClr val="065218"/>
              </a:solidFill>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a:defRPr/>
            </a:pPr>
            <a:endParaRPr lang="fr-FR">
              <a:solidFill>
                <a:srgbClr val="065218"/>
              </a:solidFill>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a:defRPr/>
            </a:pPr>
            <a:fld id="{EFA343E6-55E6-419A-A0F1-E9D53960D1AB}" type="slidenum">
              <a:rPr lang="fr-FR"/>
              <a:pPr>
                <a:defRPr/>
              </a:pPr>
              <a:t>‹N°›</a:t>
            </a:fld>
            <a:endParaRPr lang="fr-FR"/>
          </a:p>
        </p:txBody>
      </p:sp>
    </p:spTree>
    <p:extLst>
      <p:ext uri="{BB962C8B-B14F-4D97-AF65-F5344CB8AC3E}">
        <p14:creationId xmlns:p14="http://schemas.microsoft.com/office/powerpoint/2010/main" val="295617424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a:defRPr/>
            </a:pPr>
            <a:fld id="{FA872747-7571-44CC-BFF9-8610D2AEB986}" type="datetime1">
              <a:rPr lang="fr-FR" smtClean="0">
                <a:solidFill>
                  <a:srgbClr val="065218"/>
                </a:solidFill>
              </a:rPr>
              <a:pPr>
                <a:defRPr/>
              </a:pPr>
              <a:t>05/06/2025</a:t>
            </a:fld>
            <a:endParaRPr lang="fr-FR">
              <a:solidFill>
                <a:srgbClr val="065218"/>
              </a:solidFill>
            </a:endParaRPr>
          </a:p>
        </p:txBody>
      </p:sp>
      <p:sp>
        <p:nvSpPr>
          <p:cNvPr id="5" name="Espace réservé du numéro de diapositive 8"/>
          <p:cNvSpPr>
            <a:spLocks noGrp="1"/>
          </p:cNvSpPr>
          <p:nvPr>
            <p:ph type="sldNum" sz="quarter" idx="11"/>
          </p:nvPr>
        </p:nvSpPr>
        <p:spPr/>
        <p:txBody>
          <a:bodyPr rtlCol="0"/>
          <a:lstStyle>
            <a:lvl1pPr>
              <a:defRPr/>
            </a:lvl1pPr>
          </a:lstStyle>
          <a:p>
            <a:pPr>
              <a:defRPr/>
            </a:pPr>
            <a:fld id="{3C037D74-6CB4-495A-A80D-50A605D92923}" type="slidenum">
              <a:rPr lang="fr-FR"/>
              <a:pPr>
                <a:defRPr/>
              </a:pPr>
              <a:t>‹N°›</a:t>
            </a:fld>
            <a:endParaRPr lang="fr-FR"/>
          </a:p>
        </p:txBody>
      </p:sp>
      <p:sp>
        <p:nvSpPr>
          <p:cNvPr id="6" name="Espace réservé du pied de page 9"/>
          <p:cNvSpPr>
            <a:spLocks noGrp="1"/>
          </p:cNvSpPr>
          <p:nvPr>
            <p:ph type="ftr" sz="quarter" idx="12"/>
          </p:nvPr>
        </p:nvSpPr>
        <p:spPr/>
        <p:txBody>
          <a:bodyPr rtlCol="0"/>
          <a:lstStyle>
            <a:lvl1pPr>
              <a:defRPr/>
            </a:lvl1pPr>
          </a:lstStyle>
          <a:p>
            <a:pPr>
              <a:defRPr/>
            </a:pPr>
            <a:endParaRPr lang="fr-FR">
              <a:solidFill>
                <a:srgbClr val="065218"/>
              </a:solidFill>
            </a:endParaRPr>
          </a:p>
        </p:txBody>
      </p:sp>
    </p:spTree>
    <p:extLst>
      <p:ext uri="{BB962C8B-B14F-4D97-AF65-F5344CB8AC3E}">
        <p14:creationId xmlns:p14="http://schemas.microsoft.com/office/powerpoint/2010/main" val="1606336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a:defRPr/>
            </a:pPr>
            <a:fld id="{5B06DFAF-0D6C-4B03-9E86-CCE95424AD51}" type="datetime1">
              <a:rPr lang="fr-FR" smtClean="0">
                <a:solidFill>
                  <a:srgbClr val="EDF3AE"/>
                </a:solidFill>
              </a:rPr>
              <a:pPr>
                <a:defRPr/>
              </a:pPr>
              <a:t>05/06/2025</a:t>
            </a:fld>
            <a:endParaRPr lang="fr-FR">
              <a:solidFill>
                <a:srgbClr val="EDF3AE"/>
              </a:solidFill>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a:defRPr/>
            </a:pPr>
            <a:endParaRPr lang="fr-FR">
              <a:solidFill>
                <a:srgbClr val="EDF3AE"/>
              </a:solidFill>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a:defRPr/>
            </a:pPr>
            <a:fld id="{0069D693-71C1-48E2-A876-E6553C16B317}" type="slidenum">
              <a:rPr lang="fr-FR"/>
              <a:pPr>
                <a:defRPr/>
              </a:pPr>
              <a:t>‹N°›</a:t>
            </a:fld>
            <a:endParaRPr lang="fr-FR"/>
          </a:p>
        </p:txBody>
      </p:sp>
    </p:spTree>
    <p:extLst>
      <p:ext uri="{BB962C8B-B14F-4D97-AF65-F5344CB8AC3E}">
        <p14:creationId xmlns:p14="http://schemas.microsoft.com/office/powerpoint/2010/main" val="381500715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A7CDA971-7C6D-4AB8-B7B5-1CFF6D352AF6}" type="datetime1">
              <a:rPr lang="fr-FR" smtClean="0">
                <a:solidFill>
                  <a:srgbClr val="065218"/>
                </a:solidFill>
              </a:rPr>
              <a:pPr>
                <a:defRPr/>
              </a:pPr>
              <a:t>05/06/2025</a:t>
            </a:fld>
            <a:endParaRPr lang="fr-FR">
              <a:solidFill>
                <a:srgbClr val="065218"/>
              </a:solidFill>
            </a:endParaRPr>
          </a:p>
        </p:txBody>
      </p:sp>
      <p:sp>
        <p:nvSpPr>
          <p:cNvPr id="6" name="Espace réservé du pied de page 2"/>
          <p:cNvSpPr>
            <a:spLocks noGrp="1"/>
          </p:cNvSpPr>
          <p:nvPr>
            <p:ph type="ftr" sz="quarter" idx="11"/>
          </p:nvPr>
        </p:nvSpPr>
        <p:spPr/>
        <p:txBody>
          <a:bodyPr/>
          <a:lstStyle>
            <a:lvl1pPr>
              <a:defRPr/>
            </a:lvl1pPr>
          </a:lstStyle>
          <a:p>
            <a:pPr>
              <a:defRPr/>
            </a:pPr>
            <a:endParaRPr lang="fr-FR">
              <a:solidFill>
                <a:srgbClr val="065218"/>
              </a:solidFill>
            </a:endParaRPr>
          </a:p>
        </p:txBody>
      </p:sp>
      <p:sp>
        <p:nvSpPr>
          <p:cNvPr id="7" name="Espace réservé du numéro de diapositive 22"/>
          <p:cNvSpPr>
            <a:spLocks noGrp="1"/>
          </p:cNvSpPr>
          <p:nvPr>
            <p:ph type="sldNum" sz="quarter" idx="12"/>
          </p:nvPr>
        </p:nvSpPr>
        <p:spPr/>
        <p:txBody>
          <a:bodyPr/>
          <a:lstStyle>
            <a:lvl1pPr>
              <a:defRPr/>
            </a:lvl1pPr>
          </a:lstStyle>
          <a:p>
            <a:pPr>
              <a:defRPr/>
            </a:pPr>
            <a:fld id="{675115EA-CD7C-4C4D-9E8F-9A6CB548B626}" type="slidenum">
              <a:rPr lang="fr-FR"/>
              <a:pPr>
                <a:defRPr/>
              </a:pPr>
              <a:t>‹N°›</a:t>
            </a:fld>
            <a:endParaRPr lang="fr-FR"/>
          </a:p>
        </p:txBody>
      </p:sp>
    </p:spTree>
    <p:extLst>
      <p:ext uri="{BB962C8B-B14F-4D97-AF65-F5344CB8AC3E}">
        <p14:creationId xmlns:p14="http://schemas.microsoft.com/office/powerpoint/2010/main" val="1045722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a:defRPr/>
            </a:pPr>
            <a:fld id="{2C96E517-18B0-42A9-9B1C-4C05182764DE}" type="datetime1">
              <a:rPr lang="fr-FR" smtClean="0">
                <a:solidFill>
                  <a:srgbClr val="065218"/>
                </a:solidFill>
              </a:rPr>
              <a:pPr>
                <a:defRPr/>
              </a:pPr>
              <a:t>05/06/2025</a:t>
            </a:fld>
            <a:endParaRPr lang="fr-FR">
              <a:solidFill>
                <a:srgbClr val="065218"/>
              </a:solidFill>
            </a:endParaRPr>
          </a:p>
        </p:txBody>
      </p:sp>
      <p:sp>
        <p:nvSpPr>
          <p:cNvPr id="8" name="Espace réservé du pied de page 2"/>
          <p:cNvSpPr>
            <a:spLocks noGrp="1"/>
          </p:cNvSpPr>
          <p:nvPr>
            <p:ph type="ftr" sz="quarter" idx="11"/>
          </p:nvPr>
        </p:nvSpPr>
        <p:spPr/>
        <p:txBody>
          <a:bodyPr/>
          <a:lstStyle>
            <a:lvl1pPr>
              <a:defRPr/>
            </a:lvl1pPr>
          </a:lstStyle>
          <a:p>
            <a:pPr>
              <a:defRPr/>
            </a:pPr>
            <a:endParaRPr lang="fr-FR">
              <a:solidFill>
                <a:srgbClr val="065218"/>
              </a:solidFill>
            </a:endParaRPr>
          </a:p>
        </p:txBody>
      </p:sp>
      <p:sp>
        <p:nvSpPr>
          <p:cNvPr id="9" name="Espace réservé du numéro de diapositive 22"/>
          <p:cNvSpPr>
            <a:spLocks noGrp="1"/>
          </p:cNvSpPr>
          <p:nvPr>
            <p:ph type="sldNum" sz="quarter" idx="12"/>
          </p:nvPr>
        </p:nvSpPr>
        <p:spPr/>
        <p:txBody>
          <a:bodyPr/>
          <a:lstStyle>
            <a:lvl1pPr>
              <a:defRPr/>
            </a:lvl1pPr>
          </a:lstStyle>
          <a:p>
            <a:pPr>
              <a:defRPr/>
            </a:pPr>
            <a:fld id="{511B2BAD-FB24-455D-B4B5-9814CCE915A4}" type="slidenum">
              <a:rPr lang="fr-FR"/>
              <a:pPr>
                <a:defRPr/>
              </a:pPr>
              <a:t>‹N°›</a:t>
            </a:fld>
            <a:endParaRPr lang="fr-FR"/>
          </a:p>
        </p:txBody>
      </p:sp>
    </p:spTree>
    <p:extLst>
      <p:ext uri="{BB962C8B-B14F-4D97-AF65-F5344CB8AC3E}">
        <p14:creationId xmlns:p14="http://schemas.microsoft.com/office/powerpoint/2010/main" val="4020509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475B8C90-8973-46F4-81FF-9D5932772AC8}" type="datetime1">
              <a:rPr lang="fr-FR" smtClean="0">
                <a:solidFill>
                  <a:srgbClr val="065218"/>
                </a:solidFill>
              </a:rPr>
              <a:pPr>
                <a:defRPr/>
              </a:pPr>
              <a:t>05/06/2025</a:t>
            </a:fld>
            <a:endParaRPr lang="fr-FR">
              <a:solidFill>
                <a:srgbClr val="065218"/>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fr-FR">
              <a:solidFill>
                <a:srgbClr val="065218"/>
              </a:solidFill>
            </a:endParaRPr>
          </a:p>
        </p:txBody>
      </p:sp>
      <p:sp>
        <p:nvSpPr>
          <p:cNvPr id="4" name="Espace réservé du numéro de diapositive 22"/>
          <p:cNvSpPr>
            <a:spLocks noGrp="1"/>
          </p:cNvSpPr>
          <p:nvPr>
            <p:ph type="sldNum" sz="quarter" idx="12"/>
          </p:nvPr>
        </p:nvSpPr>
        <p:spPr/>
        <p:txBody>
          <a:bodyPr/>
          <a:lstStyle>
            <a:lvl1pPr>
              <a:defRPr/>
            </a:lvl1pPr>
          </a:lstStyle>
          <a:p>
            <a:pPr>
              <a:defRPr/>
            </a:pPr>
            <a:fld id="{DB984F8C-6B2F-4A9A-A43E-8F0D83C117A8}" type="slidenum">
              <a:rPr lang="fr-FR"/>
              <a:pPr>
                <a:defRPr/>
              </a:pPr>
              <a:t>‹N°›</a:t>
            </a:fld>
            <a:endParaRPr lang="fr-FR"/>
          </a:p>
        </p:txBody>
      </p:sp>
    </p:spTree>
    <p:extLst>
      <p:ext uri="{BB962C8B-B14F-4D97-AF65-F5344CB8AC3E}">
        <p14:creationId xmlns:p14="http://schemas.microsoft.com/office/powerpoint/2010/main" val="2963357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entury Schoolbook"/>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entury Schoolbook"/>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entury Schoolbook"/>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a:defRPr/>
            </a:pPr>
            <a:fld id="{84098FEA-0D27-4D1A-A7F1-45615635B450}" type="datetime1">
              <a:rPr lang="fr-FR" smtClean="0">
                <a:solidFill>
                  <a:srgbClr val="065218"/>
                </a:solidFill>
              </a:rPr>
              <a:pPr>
                <a:defRPr/>
              </a:pPr>
              <a:t>05/06/2025</a:t>
            </a:fld>
            <a:endParaRPr lang="fr-FR">
              <a:solidFill>
                <a:srgbClr val="065218"/>
              </a:solidFill>
            </a:endParaRPr>
          </a:p>
        </p:txBody>
      </p:sp>
      <p:sp>
        <p:nvSpPr>
          <p:cNvPr id="13" name="Espace réservé du numéro de diapositive 21"/>
          <p:cNvSpPr>
            <a:spLocks noGrp="1"/>
          </p:cNvSpPr>
          <p:nvPr>
            <p:ph type="sldNum" sz="quarter" idx="11"/>
          </p:nvPr>
        </p:nvSpPr>
        <p:spPr/>
        <p:txBody>
          <a:bodyPr rtlCol="0"/>
          <a:lstStyle>
            <a:lvl1pPr>
              <a:defRPr/>
            </a:lvl1pPr>
          </a:lstStyle>
          <a:p>
            <a:pPr>
              <a:defRPr/>
            </a:pPr>
            <a:fld id="{9B2F37DE-ED34-48F1-A5C8-8F370E3D8956}" type="slidenum">
              <a:rPr lang="fr-FR"/>
              <a:pPr>
                <a:defRPr/>
              </a:pPr>
              <a:t>‹N°›</a:t>
            </a:fld>
            <a:endParaRPr lang="fr-FR"/>
          </a:p>
        </p:txBody>
      </p:sp>
      <p:sp>
        <p:nvSpPr>
          <p:cNvPr id="14" name="Espace réservé du pied de page 22"/>
          <p:cNvSpPr>
            <a:spLocks noGrp="1"/>
          </p:cNvSpPr>
          <p:nvPr>
            <p:ph type="ftr" sz="quarter" idx="12"/>
          </p:nvPr>
        </p:nvSpPr>
        <p:spPr/>
        <p:txBody>
          <a:bodyPr rtlCol="0"/>
          <a:lstStyle>
            <a:lvl1pPr>
              <a:defRPr/>
            </a:lvl1pPr>
          </a:lstStyle>
          <a:p>
            <a:pPr>
              <a:defRPr/>
            </a:pPr>
            <a:endParaRPr lang="fr-FR">
              <a:solidFill>
                <a:srgbClr val="065218"/>
              </a:solidFill>
            </a:endParaRPr>
          </a:p>
        </p:txBody>
      </p:sp>
    </p:spTree>
    <p:extLst>
      <p:ext uri="{BB962C8B-B14F-4D97-AF65-F5344CB8AC3E}">
        <p14:creationId xmlns:p14="http://schemas.microsoft.com/office/powerpoint/2010/main" val="228277050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entury Schoolbook"/>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entury Schoolbook"/>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a:defRPr/>
            </a:pPr>
            <a:fld id="{3B1BF0AA-B03E-45D0-AF39-86609609F523}" type="datetime1">
              <a:rPr lang="fr-FR" smtClean="0">
                <a:solidFill>
                  <a:srgbClr val="065218"/>
                </a:solidFill>
              </a:rPr>
              <a:pPr>
                <a:defRPr/>
              </a:pPr>
              <a:t>05/06/2025</a:t>
            </a:fld>
            <a:endParaRPr lang="fr-FR">
              <a:solidFill>
                <a:srgbClr val="065218"/>
              </a:solidFill>
            </a:endParaRPr>
          </a:p>
        </p:txBody>
      </p:sp>
      <p:sp>
        <p:nvSpPr>
          <p:cNvPr id="13" name="Espace réservé du numéro de diapositive 17"/>
          <p:cNvSpPr>
            <a:spLocks noGrp="1"/>
          </p:cNvSpPr>
          <p:nvPr>
            <p:ph type="sldNum" sz="quarter" idx="11"/>
          </p:nvPr>
        </p:nvSpPr>
        <p:spPr/>
        <p:txBody>
          <a:bodyPr rtlCol="0"/>
          <a:lstStyle>
            <a:lvl1pPr>
              <a:defRPr/>
            </a:lvl1pPr>
          </a:lstStyle>
          <a:p>
            <a:pPr>
              <a:defRPr/>
            </a:pPr>
            <a:fld id="{7A0CFDEB-A48F-4017-BDD5-70230D77473C}" type="slidenum">
              <a:rPr lang="fr-FR"/>
              <a:pPr>
                <a:defRPr/>
              </a:pPr>
              <a:t>‹N°›</a:t>
            </a:fld>
            <a:endParaRPr lang="fr-FR"/>
          </a:p>
        </p:txBody>
      </p:sp>
      <p:sp>
        <p:nvSpPr>
          <p:cNvPr id="14" name="Espace réservé du pied de page 20"/>
          <p:cNvSpPr>
            <a:spLocks noGrp="1"/>
          </p:cNvSpPr>
          <p:nvPr>
            <p:ph type="ftr" sz="quarter" idx="12"/>
          </p:nvPr>
        </p:nvSpPr>
        <p:spPr/>
        <p:txBody>
          <a:bodyPr rtlCol="0"/>
          <a:lstStyle>
            <a:lvl1pPr>
              <a:defRPr/>
            </a:lvl1pPr>
          </a:lstStyle>
          <a:p>
            <a:pPr>
              <a:defRPr/>
            </a:pPr>
            <a:endParaRPr lang="fr-FR">
              <a:solidFill>
                <a:srgbClr val="065218"/>
              </a:solidFill>
            </a:endParaRPr>
          </a:p>
        </p:txBody>
      </p:sp>
    </p:spTree>
    <p:extLst>
      <p:ext uri="{BB962C8B-B14F-4D97-AF65-F5344CB8AC3E}">
        <p14:creationId xmlns:p14="http://schemas.microsoft.com/office/powerpoint/2010/main" val="97680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AB0C16F1-67D5-4CB1-8397-8184FCD98282}" type="datetime1">
              <a:rPr lang="fr-FR" smtClean="0">
                <a:solidFill>
                  <a:srgbClr val="065218"/>
                </a:solidFill>
              </a:rPr>
              <a:pPr>
                <a:defRPr/>
              </a:pPr>
              <a:t>05/06/2025</a:t>
            </a:fld>
            <a:endParaRPr lang="fr-FR">
              <a:solidFill>
                <a:srgbClr val="065218"/>
              </a:solidFill>
            </a:endParaRPr>
          </a:p>
        </p:txBody>
      </p:sp>
      <p:sp>
        <p:nvSpPr>
          <p:cNvPr id="5" name="Espace réservé du pied de page 2"/>
          <p:cNvSpPr>
            <a:spLocks noGrp="1"/>
          </p:cNvSpPr>
          <p:nvPr>
            <p:ph type="ftr" sz="quarter" idx="11"/>
          </p:nvPr>
        </p:nvSpPr>
        <p:spPr/>
        <p:txBody>
          <a:bodyPr/>
          <a:lstStyle>
            <a:lvl1pPr>
              <a:defRPr/>
            </a:lvl1pPr>
          </a:lstStyle>
          <a:p>
            <a:pPr>
              <a:defRPr/>
            </a:pPr>
            <a:endParaRPr lang="fr-FR">
              <a:solidFill>
                <a:srgbClr val="065218"/>
              </a:solidFill>
            </a:endParaRPr>
          </a:p>
        </p:txBody>
      </p:sp>
      <p:sp>
        <p:nvSpPr>
          <p:cNvPr id="6" name="Espace réservé du numéro de diapositive 22"/>
          <p:cNvSpPr>
            <a:spLocks noGrp="1"/>
          </p:cNvSpPr>
          <p:nvPr>
            <p:ph type="sldNum" sz="quarter" idx="12"/>
          </p:nvPr>
        </p:nvSpPr>
        <p:spPr/>
        <p:txBody>
          <a:bodyPr/>
          <a:lstStyle>
            <a:lvl1pPr>
              <a:defRPr/>
            </a:lvl1pPr>
          </a:lstStyle>
          <a:p>
            <a:pPr>
              <a:defRPr/>
            </a:pPr>
            <a:fld id="{BB22FE5B-AFBB-41B4-A902-71DC756F3194}" type="slidenum">
              <a:rPr lang="fr-FR"/>
              <a:pPr>
                <a:defRPr/>
              </a:pPr>
              <a:t>‹N°›</a:t>
            </a:fld>
            <a:endParaRPr lang="fr-FR"/>
          </a:p>
        </p:txBody>
      </p:sp>
    </p:spTree>
    <p:extLst>
      <p:ext uri="{BB962C8B-B14F-4D97-AF65-F5344CB8AC3E}">
        <p14:creationId xmlns:p14="http://schemas.microsoft.com/office/powerpoint/2010/main" val="70841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a:defRPr/>
            </a:pPr>
            <a:fld id="{EECF7A29-EDD4-40FC-9463-FF1CA3374116}" type="datetime1">
              <a:rPr lang="fr-FR" smtClean="0"/>
              <a:t>05/06/2025</a:t>
            </a:fld>
            <a:endParaRPr lang="fr-FR"/>
          </a:p>
        </p:txBody>
      </p:sp>
      <p:sp>
        <p:nvSpPr>
          <p:cNvPr id="5" name="Espace réservé du numéro de diapositive 8"/>
          <p:cNvSpPr>
            <a:spLocks noGrp="1"/>
          </p:cNvSpPr>
          <p:nvPr>
            <p:ph type="sldNum" sz="quarter" idx="11"/>
          </p:nvPr>
        </p:nvSpPr>
        <p:spPr/>
        <p:txBody>
          <a:bodyPr rtlCol="0"/>
          <a:lstStyle>
            <a:lvl1pPr>
              <a:defRPr/>
            </a:lvl1pPr>
          </a:lstStyle>
          <a:p>
            <a:pPr>
              <a:defRPr/>
            </a:pPr>
            <a:fld id="{3C037D74-6CB4-495A-A80D-50A605D92923}" type="slidenum">
              <a:rPr lang="fr-FR"/>
              <a:pPr>
                <a:defRPr/>
              </a:pPr>
              <a:t>‹N°›</a:t>
            </a:fld>
            <a:endParaRPr lang="fr-FR"/>
          </a:p>
        </p:txBody>
      </p:sp>
      <p:sp>
        <p:nvSpPr>
          <p:cNvPr id="6" name="Espace réservé du pied de page 9"/>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64EFC6DD-B379-48C1-BFB2-FD208AAB733D}" type="datetime1">
              <a:rPr lang="fr-FR" smtClean="0">
                <a:solidFill>
                  <a:srgbClr val="065218"/>
                </a:solidFill>
              </a:rPr>
              <a:pPr>
                <a:defRPr/>
              </a:pPr>
              <a:t>05/06/2025</a:t>
            </a:fld>
            <a:endParaRPr lang="fr-FR">
              <a:solidFill>
                <a:srgbClr val="065218"/>
              </a:solidFill>
            </a:endParaRPr>
          </a:p>
        </p:txBody>
      </p:sp>
      <p:sp>
        <p:nvSpPr>
          <p:cNvPr id="5" name="Espace réservé du pied de page 2"/>
          <p:cNvSpPr>
            <a:spLocks noGrp="1"/>
          </p:cNvSpPr>
          <p:nvPr>
            <p:ph type="ftr" sz="quarter" idx="11"/>
          </p:nvPr>
        </p:nvSpPr>
        <p:spPr/>
        <p:txBody>
          <a:bodyPr/>
          <a:lstStyle>
            <a:lvl1pPr>
              <a:defRPr/>
            </a:lvl1pPr>
          </a:lstStyle>
          <a:p>
            <a:pPr>
              <a:defRPr/>
            </a:pPr>
            <a:endParaRPr lang="fr-FR">
              <a:solidFill>
                <a:srgbClr val="065218"/>
              </a:solidFill>
            </a:endParaRPr>
          </a:p>
        </p:txBody>
      </p:sp>
      <p:sp>
        <p:nvSpPr>
          <p:cNvPr id="6" name="Espace réservé du numéro de diapositive 22"/>
          <p:cNvSpPr>
            <a:spLocks noGrp="1"/>
          </p:cNvSpPr>
          <p:nvPr>
            <p:ph type="sldNum" sz="quarter" idx="12"/>
          </p:nvPr>
        </p:nvSpPr>
        <p:spPr/>
        <p:txBody>
          <a:bodyPr/>
          <a:lstStyle>
            <a:lvl1pPr>
              <a:defRPr/>
            </a:lvl1pPr>
          </a:lstStyle>
          <a:p>
            <a:pPr>
              <a:defRPr/>
            </a:pPr>
            <a:fld id="{23881D23-B47E-4D5E-8845-76F5934EAAAE}" type="slidenum">
              <a:rPr lang="fr-FR"/>
              <a:pPr>
                <a:defRPr/>
              </a:pPr>
              <a:t>‹N°›</a:t>
            </a:fld>
            <a:endParaRPr lang="fr-FR"/>
          </a:p>
        </p:txBody>
      </p:sp>
    </p:spTree>
    <p:extLst>
      <p:ext uri="{BB962C8B-B14F-4D97-AF65-F5344CB8AC3E}">
        <p14:creationId xmlns:p14="http://schemas.microsoft.com/office/powerpoint/2010/main" val="3736145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3ABD5-4860-4B6C-A5FC-9E56E3C7ECA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A343E6-55E6-419A-A0F1-E9D53960D1A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36641968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872747-7571-44CC-BFF9-8610D2AEB98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129430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6DFAF-0D6C-4B03-9E86-CCE95424AD51}" type="datetime1">
              <a:rPr kumimoji="0" lang="fr-FR" sz="1200" b="0" i="0" u="none" strike="noStrike" kern="1200" cap="none" spc="0" normalizeH="0" baseline="0" noProof="0" smtClean="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69D693-71C1-48E2-A876-E6553C16B317}"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07835882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DA971-7C6D-4AB8-B7B5-1CFF6D352AF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75115EA-CD7C-4C4D-9E8F-9A6CB548B62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706899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6E517-18B0-42A9-9B1C-4C05182764DE}"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11B2BAD-FB24-455D-B4B5-9814CCE915A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369769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B8C90-8973-46F4-81FF-9D5932772AC8}"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601072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8FEA-0D27-4D1A-A7F1-45615635B450}"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2F37DE-ED34-48F1-A5C8-8F370E3D895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49392577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BF0AA-B03E-45D0-AF39-86609609F523}"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A0CFDEB-A48F-4017-BDD5-70230D77473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6986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0C16F1-67D5-4CB1-8397-8184FCD9828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B22FE5B-AFBB-41B4-A902-71DC756F319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703721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a:defRPr/>
            </a:pPr>
            <a:fld id="{653E061E-831A-4332-93B4-96D898AF94F4}" type="datetime1">
              <a:rPr lang="fr-FR" smtClean="0"/>
              <a:t>05/06/2025</a:t>
            </a:fld>
            <a:endParaRPr lang="fr-F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a:defRPr/>
            </a:pPr>
            <a:endParaRPr lang="fr-F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a:defRPr/>
            </a:pPr>
            <a:fld id="{0069D693-71C1-48E2-A876-E6553C16B317}"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EFC6DD-B379-48C1-BFB2-FD208AAB733D}"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3881D23-B47E-4D5E-8845-76F5934EAAA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889433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6F31DC-2CC5-4EF7-B685-3C1F51444073}"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A7BF804-1121-4002-88C4-B6CC8E16B74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18565561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EDF677-FEB6-41F8-AC9D-B9713F89021D}"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29640F0-E29E-4A3E-B265-BA7376924DC9}"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752976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739C47-5E1A-4A46-A171-E03A9103D20B}" type="datetimeFigureOut">
              <a:rPr kumimoji="0" lang="fr-FR" sz="1200" b="0" i="0" u="none" strike="noStrike" kern="1200" cap="none" spc="0" normalizeH="0" baseline="0" noProof="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91DFFEE-8F02-401A-B738-7DCB3FA119D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68756193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4F0D57-0770-46F3-B099-FD6B17E157B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79C6242-225A-450D-B398-1E7A6839ECC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531865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57A19-20B9-4BD2-B473-5760481A6555}"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B25313E-7440-4D66-84C8-6FA312DEB27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034064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3AF711-7A5D-4052-B8FB-ED2C8345FA20}"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FD98C4C-79AD-454E-8E82-8ADED1B04D9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13154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06C020-3BCE-4E3E-BB47-954D6B31CA7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DFD3C70-C2CA-4899-AF09-0725113A6D35}"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97531556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6319F3-C0AE-4FFA-8E83-A489978FD8DF}"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D19CB63-02D2-4470-84D5-328A5FBD23B1}"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967392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EF7EBD-5D18-46AB-ADD7-CF8019E300F2}"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D3E8C8C-7491-4487-A249-FDB478D705D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411319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980276D2-5DD1-4330-878A-D1497A5A1B78}" type="datetime1">
              <a:rPr lang="fr-FR" smtClean="0"/>
              <a:t>05/06/2025</a:t>
            </a:fld>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675115EA-CD7C-4C4D-9E8F-9A6CB548B626}" type="slidenum">
              <a:rPr lang="fr-FR"/>
              <a:pPr>
                <a:defRPr/>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D7D0E-27EC-4337-A864-E867D26F675A}"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FCF9BF9-7ACB-4124-8A25-F1EDF34FF16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797403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6F31DC-2CC5-4EF7-B685-3C1F51444073}"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A7BF804-1121-4002-88C4-B6CC8E16B74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04927206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EDF677-FEB6-41F8-AC9D-B9713F89021D}"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29640F0-E29E-4A3E-B265-BA7376924DC9}"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192665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739C47-5E1A-4A46-A171-E03A9103D20B}" type="datetimeFigureOut">
              <a:rPr kumimoji="0" lang="fr-FR" sz="1200" b="0" i="0" u="none" strike="noStrike" kern="1200" cap="none" spc="0" normalizeH="0" baseline="0" noProof="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91DFFEE-8F02-401A-B738-7DCB3FA119D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62991825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4F0D57-0770-46F3-B099-FD6B17E157B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79C6242-225A-450D-B398-1E7A6839ECC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874131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57A19-20B9-4BD2-B473-5760481A6555}"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B25313E-7440-4D66-84C8-6FA312DEB27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162746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3AF711-7A5D-4052-B8FB-ED2C8345FA20}"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FD98C4C-79AD-454E-8E82-8ADED1B04D9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760397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06C020-3BCE-4E3E-BB47-954D6B31CA7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DFD3C70-C2CA-4899-AF09-0725113A6D35}"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429113375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6319F3-C0AE-4FFA-8E83-A489978FD8DF}"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D19CB63-02D2-4470-84D5-328A5FBD23B1}"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2647621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EF7EBD-5D18-46AB-ADD7-CF8019E300F2}"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D3E8C8C-7491-4487-A249-FDB478D705D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26187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a:defRPr/>
            </a:pPr>
            <a:fld id="{6DDE04E2-4BDE-41F8-BF48-CDA97AF76F61}" type="datetime1">
              <a:rPr lang="fr-FR" smtClean="0"/>
              <a:t>05/06/2025</a:t>
            </a:fld>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511B2BAD-FB24-455D-B4B5-9814CCE915A4}" type="slidenum">
              <a:rPr lang="fr-FR"/>
              <a:pPr>
                <a:defRPr/>
              </a:pPr>
              <a:t>‹N°›</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D7D0E-27EC-4337-A864-E867D26F675A}"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FCF9BF9-7ACB-4124-8A25-F1EDF34FF16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039178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6F31DC-2CC5-4EF7-B685-3C1F51444073}"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A7BF804-1121-4002-88C4-B6CC8E16B74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19218473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EDF677-FEB6-41F8-AC9D-B9713F89021D}"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29640F0-E29E-4A3E-B265-BA7376924DC9}"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249434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739C47-5E1A-4A46-A171-E03A9103D20B}" type="datetimeFigureOut">
              <a:rPr kumimoji="0" lang="fr-FR" sz="1200" b="0" i="0" u="none" strike="noStrike" kern="1200" cap="none" spc="0" normalizeH="0" baseline="0" noProof="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91DFFEE-8F02-401A-B738-7DCB3FA119D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857073279"/>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4F0D57-0770-46F3-B099-FD6B17E157B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79C6242-225A-450D-B398-1E7A6839ECC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021737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57A19-20B9-4BD2-B473-5760481A6555}"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B25313E-7440-4D66-84C8-6FA312DEB27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6725051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3AF711-7A5D-4052-B8FB-ED2C8345FA20}"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FD98C4C-79AD-454E-8E82-8ADED1B04D9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875844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06C020-3BCE-4E3E-BB47-954D6B31CA7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DFD3C70-C2CA-4899-AF09-0725113A6D35}"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8038057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6319F3-C0AE-4FFA-8E83-A489978FD8DF}"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D19CB63-02D2-4470-84D5-328A5FBD23B1}"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595191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EF7EBD-5D18-46AB-ADD7-CF8019E300F2}"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D3E8C8C-7491-4487-A249-FDB478D705D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50852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26420FC8-6AEA-43BA-9BBB-0D03DA6F4D1F}" type="datetime1">
              <a:rPr lang="fr-FR" smtClean="0"/>
              <a:t>05/06/2025</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DB984F8C-6B2F-4A9A-A43E-8F0D83C117A8}" type="slidenum">
              <a:rPr lang="fr-FR"/>
              <a:pPr>
                <a:defRPr/>
              </a:pPr>
              <a:t>‹N°›</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D7D0E-27EC-4337-A864-E867D26F675A}"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FCF9BF9-7ACB-4124-8A25-F1EDF34FF16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9488356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0131653-5B85-40F9-91C3-EA92F3BF7EF6}"/>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886B21B7-09B6-4782-A868-ED90C343BF4A}"/>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9B6FF9-2463-4766-BDF4-81E2780277C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69F16FFC-FCF4-438F-9E4F-15B85817A9AD}"/>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C027D7D5-F819-45DC-A8C2-94899CE26D8D}"/>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Connecteur droit 10">
            <a:extLst>
              <a:ext uri="{FF2B5EF4-FFF2-40B4-BE49-F238E27FC236}">
                <a16:creationId xmlns:a16="http://schemas.microsoft.com/office/drawing/2014/main" id="{41BD10E6-C0B5-4846-A006-16D7151C979C}"/>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3A09B2CE-6D45-415C-B457-73FE880536A2}"/>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25508611-BE4F-4F7B-846C-FC06ED4287CB}"/>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233A441-0F0B-404D-BEC5-49957FF63504}"/>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8" name="Titr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fr-FR"/>
              <a:t>Modifiez le style du titre</a:t>
            </a:r>
            <a:endParaRPr lang="en-US"/>
          </a:p>
        </p:txBody>
      </p:sp>
      <p:sp>
        <p:nvSpPr>
          <p:cNvPr id="15" name="Espace réservé de la date 27">
            <a:extLst>
              <a:ext uri="{FF2B5EF4-FFF2-40B4-BE49-F238E27FC236}">
                <a16:creationId xmlns:a16="http://schemas.microsoft.com/office/drawing/2014/main" id="{30D8BE30-7359-484D-B794-1D3BF1616696}"/>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ACDF59-2191-48F9-933A-C6D24239AA5D}"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u pied de page 16">
            <a:extLst>
              <a:ext uri="{FF2B5EF4-FFF2-40B4-BE49-F238E27FC236}">
                <a16:creationId xmlns:a16="http://schemas.microsoft.com/office/drawing/2014/main" id="{CCC7F878-0458-497F-AA38-4841BBD55260}"/>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28">
            <a:extLst>
              <a:ext uri="{FF2B5EF4-FFF2-40B4-BE49-F238E27FC236}">
                <a16:creationId xmlns:a16="http://schemas.microsoft.com/office/drawing/2014/main" id="{DBE8E3D2-ACF0-4EF8-A4B1-95E572FAED00}"/>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322EDB4-2DF6-40FC-BA9B-62C06C3B1465}"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951219754"/>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lang="fr-FR"/>
              <a:t>Modifiez le style du titre</a:t>
            </a:r>
            <a:endParaRPr lang="en-US"/>
          </a:p>
        </p:txBody>
      </p:sp>
      <p:sp>
        <p:nvSpPr>
          <p:cNvPr id="8" name="Espace réservé du contenu 7"/>
          <p:cNvSpPr>
            <a:spLocks noGrp="1"/>
          </p:cNvSpPr>
          <p:nvPr>
            <p:ph sz="quarter" idx="1"/>
          </p:nvPr>
        </p:nvSpPr>
        <p:spPr>
          <a:xfrm>
            <a:off x="301752" y="1527048"/>
            <a:ext cx="850392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5738B80-72A2-47A7-A36B-D6F33D9FBD9F}"/>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4DF0DD-BDE4-42BD-9D1A-F0B10FD02DCE}"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1CA4F711-A53B-406B-848C-C43AE8C3AE1C}"/>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6CA51995-9DC2-434A-9DA8-F52620A6FC5D}"/>
              </a:ext>
            </a:extLst>
          </p:cNvPr>
          <p:cNvSpPr>
            <a:spLocks noGrp="1"/>
          </p:cNvSpPr>
          <p:nvPr>
            <p:ph type="sldNum" sz="quarter" idx="12"/>
          </p:nvPr>
        </p:nvSpPr>
        <p:spPr>
          <a:xfrm>
            <a:off x="4362450" y="1027113"/>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25B6E7E-68F1-46B6-B486-8996F5EE58B8}"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299776177"/>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E5B9FD3-12D6-424E-A59A-F523C0DD68A5}"/>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188114B8-4911-4142-AFC9-E1575567879C}"/>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F553AE5F-3259-4841-A9BF-466FED2636EB}"/>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B0E455EC-58EB-4684-A2F8-C8E9E0B7D82B}"/>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5">
            <a:extLst>
              <a:ext uri="{FF2B5EF4-FFF2-40B4-BE49-F238E27FC236}">
                <a16:creationId xmlns:a16="http://schemas.microsoft.com/office/drawing/2014/main" id="{EB0A2023-4D46-4A85-9EF1-7165557D0A46}"/>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6">
            <a:extLst>
              <a:ext uri="{FF2B5EF4-FFF2-40B4-BE49-F238E27FC236}">
                <a16:creationId xmlns:a16="http://schemas.microsoft.com/office/drawing/2014/main" id="{6B87D8A2-88F5-41BE-BBD7-1F3B965BEFF4}"/>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8638BFF0-372A-4A2D-A1AE-19F4FB388459}"/>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3750908-6D47-4EF7-9EBB-B0CD7C42C14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2A086DC8-0ACF-4EBD-8A60-5210371CDDBE}"/>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EC990691-EA65-4EBA-909D-CE20065FFD39}"/>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12DB7CCD-C07F-4CCB-B220-1A99C673E7D5}"/>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 name="Titr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fr-FR"/>
              <a:t>Modifiez le style du titre</a:t>
            </a:r>
            <a:endParaRPr lang="en-US"/>
          </a:p>
        </p:txBody>
      </p:sp>
      <p:sp>
        <p:nvSpPr>
          <p:cNvPr id="15" name="Espace réservé du pied de page 4">
            <a:extLst>
              <a:ext uri="{FF2B5EF4-FFF2-40B4-BE49-F238E27FC236}">
                <a16:creationId xmlns:a16="http://schemas.microsoft.com/office/drawing/2014/main" id="{4831C75D-5C95-4B85-869B-455749F85001}"/>
              </a:ext>
            </a:extLst>
          </p:cNvPr>
          <p:cNvSpPr>
            <a:spLocks noGrp="1"/>
          </p:cNvSpPr>
          <p:nvPr>
            <p:ph type="ftr" sz="quarter" idx="10"/>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e la date 3">
            <a:extLst>
              <a:ext uri="{FF2B5EF4-FFF2-40B4-BE49-F238E27FC236}">
                <a16:creationId xmlns:a16="http://schemas.microsoft.com/office/drawing/2014/main" id="{A206751E-C5F6-4B99-B651-3997F7B083D2}"/>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BC6C33-CC6C-4593-9B17-4F0F163DB453}"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5">
            <a:extLst>
              <a:ext uri="{FF2B5EF4-FFF2-40B4-BE49-F238E27FC236}">
                <a16:creationId xmlns:a16="http://schemas.microsoft.com/office/drawing/2014/main" id="{64C4C9D5-5115-4BEB-B08E-25C43820B298}"/>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3C5D0F5-7CEA-47C9-9A34-E43D1350DAB1}"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51185684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bg>
      <p:bgPr>
        <a:solidFill>
          <a:schemeClr val="bg2"/>
        </a:solidFill>
        <a:effectLst/>
      </p:bgPr>
    </p:bg>
    <p:spTree>
      <p:nvGrpSpPr>
        <p:cNvPr id="1" name=""/>
        <p:cNvGrpSpPr/>
        <p:nvPr/>
      </p:nvGrpSpPr>
      <p:grpSpPr>
        <a:xfrm>
          <a:off x="0" y="0"/>
          <a:ext cx="0" cy="0"/>
          <a:chOff x="0" y="0"/>
          <a:chExt cx="0" cy="0"/>
        </a:xfrm>
      </p:grpSpPr>
      <p:sp>
        <p:nvSpPr>
          <p:cNvPr id="5" name="Connecteur droit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 name="Titre 1"/>
          <p:cNvSpPr>
            <a:spLocks noGrp="1"/>
          </p:cNvSpPr>
          <p:nvPr>
            <p:ph type="title"/>
          </p:nvPr>
        </p:nvSpPr>
        <p:spPr>
          <a:xfrm>
            <a:off x="301752" y="228600"/>
            <a:ext cx="8534400" cy="758952"/>
          </a:xfrm>
        </p:spPr>
        <p:txBody>
          <a:bodyPr/>
          <a:lstStyle/>
          <a:p>
            <a:r>
              <a:rPr lang="fr-FR"/>
              <a:t>Modifiez le style du titre</a:t>
            </a:r>
            <a:endParaRPr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e la date 4">
            <a:extLst>
              <a:ext uri="{FF2B5EF4-FFF2-40B4-BE49-F238E27FC236}">
                <a16:creationId xmlns:a16="http://schemas.microsoft.com/office/drawing/2014/main" id="{644E8974-64AA-432A-9CDA-1F1DB48E9F39}"/>
              </a:ext>
            </a:extLst>
          </p:cNvPr>
          <p:cNvSpPr>
            <a:spLocks noGrp="1"/>
          </p:cNvSpPr>
          <p:nvPr>
            <p:ph type="dt" sz="half" idx="10"/>
          </p:nvPr>
        </p:nvSpPr>
        <p:spPr>
          <a:xfrm>
            <a:off x="5791200" y="6410325"/>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33A508-1A67-4033-B705-F7B0227F6523}"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Espace réservé du pied de page 5">
            <a:extLst>
              <a:ext uri="{FF2B5EF4-FFF2-40B4-BE49-F238E27FC236}">
                <a16:creationId xmlns:a16="http://schemas.microsoft.com/office/drawing/2014/main" id="{65CDE970-CA27-4F86-9E40-36CEA7DE2DCE}"/>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Espace réservé du numéro de diapositive 6">
            <a:extLst>
              <a:ext uri="{FF2B5EF4-FFF2-40B4-BE49-F238E27FC236}">
                <a16:creationId xmlns:a16="http://schemas.microsoft.com/office/drawing/2014/main" id="{5941FEE5-A5D0-4C63-B0E6-2A94E929E2CA}"/>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33C9142-9BAF-4EAC-B128-3D9EF78F078D}"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73538104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2"/>
        </a:solidFill>
        <a:effectLst/>
      </p:bgPr>
    </p:bg>
    <p:spTree>
      <p:nvGrpSpPr>
        <p:cNvPr id="1" name=""/>
        <p:cNvGrpSpPr/>
        <p:nvPr/>
      </p:nvGrpSpPr>
      <p:grpSpPr>
        <a:xfrm>
          <a:off x="0" y="0"/>
          <a:ext cx="0" cy="0"/>
          <a:chOff x="0" y="0"/>
          <a:chExt cx="0" cy="0"/>
        </a:xfrm>
      </p:grpSpPr>
      <p:sp>
        <p:nvSpPr>
          <p:cNvPr id="7" name="Connecteur droit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Rectangle 20">
            <a:extLst>
              <a:ext uri="{FF2B5EF4-FFF2-40B4-BE49-F238E27FC236}">
                <a16:creationId xmlns:a16="http://schemas.microsoft.com/office/drawing/2014/main" id="{29C9CFDD-E39A-4770-B816-AB171548E2D7}"/>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3">
            <a:extLst>
              <a:ext uri="{FF2B5EF4-FFF2-40B4-BE49-F238E27FC236}">
                <a16:creationId xmlns:a16="http://schemas.microsoft.com/office/drawing/2014/main" id="{879A5151-B7B0-4590-B362-9AD571CA3425}"/>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24">
            <a:extLst>
              <a:ext uri="{FF2B5EF4-FFF2-40B4-BE49-F238E27FC236}">
                <a16:creationId xmlns:a16="http://schemas.microsoft.com/office/drawing/2014/main" id="{F9D27C6C-0F76-4A04-8296-E9AE5A681E7B}"/>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1" name="Rectangle 25">
            <a:extLst>
              <a:ext uri="{FF2B5EF4-FFF2-40B4-BE49-F238E27FC236}">
                <a16:creationId xmlns:a16="http://schemas.microsoft.com/office/drawing/2014/main" id="{B7F947C2-AAFC-4785-837E-2BE3D92B363B}"/>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2" name="Rectangle 11">
            <a:extLst>
              <a:ext uri="{FF2B5EF4-FFF2-40B4-BE49-F238E27FC236}">
                <a16:creationId xmlns:a16="http://schemas.microsoft.com/office/drawing/2014/main" id="{96F8BDF8-3E58-439A-81E4-0F1F9885F865}"/>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a:extLst>
              <a:ext uri="{FF2B5EF4-FFF2-40B4-BE49-F238E27FC236}">
                <a16:creationId xmlns:a16="http://schemas.microsoft.com/office/drawing/2014/main" id="{2282808B-7B6A-46FB-91B0-F46FC919F5B8}"/>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Connecteur droit 13">
            <a:extLst>
              <a:ext uri="{FF2B5EF4-FFF2-40B4-BE49-F238E27FC236}">
                <a16:creationId xmlns:a16="http://schemas.microsoft.com/office/drawing/2014/main" id="{6C06B3E7-6924-4FDB-B4E3-A711264C9249}"/>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2C54621C-5EE7-4C4E-BD3F-693F16CC768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6" name="Ellipse 15">
            <a:extLst>
              <a:ext uri="{FF2B5EF4-FFF2-40B4-BE49-F238E27FC236}">
                <a16:creationId xmlns:a16="http://schemas.microsoft.com/office/drawing/2014/main" id="{A229F9E5-B68B-4AF3-9142-C8609E6376BE}"/>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Ellipse 16">
            <a:extLst>
              <a:ext uri="{FF2B5EF4-FFF2-40B4-BE49-F238E27FC236}">
                <a16:creationId xmlns:a16="http://schemas.microsoft.com/office/drawing/2014/main" id="{B0425B78-A909-42B9-B060-889401DDB16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4" name="Espace réservé du texte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24" name="Espace réservé du contenu 23"/>
          <p:cNvSpPr>
            <a:spLocks noGrp="1"/>
          </p:cNvSpPr>
          <p:nvPr>
            <p:ph sz="quarter" idx="2"/>
          </p:nvPr>
        </p:nvSpPr>
        <p:spPr>
          <a:xfrm>
            <a:off x="301752" y="2471383"/>
            <a:ext cx="4041648" cy="38184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6" name="Espace réservé du contenu 25"/>
          <p:cNvSpPr>
            <a:spLocks noGrp="1"/>
          </p:cNvSpPr>
          <p:nvPr>
            <p:ph sz="quarter" idx="4"/>
          </p:nvPr>
        </p:nvSpPr>
        <p:spPr>
          <a:xfrm>
            <a:off x="4800600" y="2471383"/>
            <a:ext cx="4038600" cy="382219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3" name="Titre 22"/>
          <p:cNvSpPr>
            <a:spLocks noGrp="1"/>
          </p:cNvSpPr>
          <p:nvPr>
            <p:ph type="title"/>
          </p:nvPr>
        </p:nvSpPr>
        <p:spPr/>
        <p:txBody>
          <a:bodyPr rtlCol="0"/>
          <a:lstStyle/>
          <a:p>
            <a:r>
              <a:rPr lang="fr-FR"/>
              <a:t>Modifiez le style du titre</a:t>
            </a:r>
            <a:endParaRPr lang="en-US"/>
          </a:p>
        </p:txBody>
      </p:sp>
      <p:sp>
        <p:nvSpPr>
          <p:cNvPr id="18" name="Espace réservé de la date 6">
            <a:extLst>
              <a:ext uri="{FF2B5EF4-FFF2-40B4-BE49-F238E27FC236}">
                <a16:creationId xmlns:a16="http://schemas.microsoft.com/office/drawing/2014/main" id="{9236AACE-2C9D-49C9-837D-0EC362EB0F2C}"/>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9A1EB6-AC0E-47C6-A08D-550FEB6ECE37}"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Espace réservé du pied de page 7">
            <a:extLst>
              <a:ext uri="{FF2B5EF4-FFF2-40B4-BE49-F238E27FC236}">
                <a16:creationId xmlns:a16="http://schemas.microsoft.com/office/drawing/2014/main" id="{39DF4F72-1107-4CC9-9779-B58D2C138D7B}"/>
              </a:ext>
            </a:extLst>
          </p:cNvPr>
          <p:cNvSpPr>
            <a:spLocks noGrp="1"/>
          </p:cNvSpPr>
          <p:nvPr>
            <p:ph type="ftr" sz="quarter" idx="11"/>
          </p:nvPr>
        </p:nvSpPr>
        <p:spPr>
          <a:xfrm>
            <a:off x="304800" y="6410325"/>
            <a:ext cx="3581400" cy="365125"/>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0" name="Espace réservé du numéro de diapositive 8">
            <a:extLst>
              <a:ext uri="{FF2B5EF4-FFF2-40B4-BE49-F238E27FC236}">
                <a16:creationId xmlns:a16="http://schemas.microsoft.com/office/drawing/2014/main" id="{3625D4ED-2D23-485C-AD40-D2F9025FEACD}"/>
              </a:ext>
            </a:extLst>
          </p:cNvPr>
          <p:cNvSpPr>
            <a:spLocks noGrp="1"/>
          </p:cNvSpPr>
          <p:nvPr>
            <p:ph type="sldNum" sz="quarter" idx="12"/>
          </p:nvPr>
        </p:nvSpPr>
        <p:spPr>
          <a:xfrm>
            <a:off x="4343400" y="1042988"/>
            <a:ext cx="457200" cy="441325"/>
          </a:xfrm>
        </p:spPr>
        <p:txBody>
          <a:bodyPr/>
          <a:lstStyle>
            <a:lvl1pPr algn="ct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058961C-DC1C-4A08-A501-31C3030A01CC}"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17641331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58137715-29BD-40BE-9F81-67D0190B98CA}"/>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F2D801-ACD7-42BE-AB47-0FCDC87863FD}"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 name="Espace réservé du pied de page 3">
            <a:extLst>
              <a:ext uri="{FF2B5EF4-FFF2-40B4-BE49-F238E27FC236}">
                <a16:creationId xmlns:a16="http://schemas.microsoft.com/office/drawing/2014/main" id="{B0047AC7-A993-472A-A819-B53E322010F4}"/>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numéro de diapositive 4">
            <a:extLst>
              <a:ext uri="{FF2B5EF4-FFF2-40B4-BE49-F238E27FC236}">
                <a16:creationId xmlns:a16="http://schemas.microsoft.com/office/drawing/2014/main" id="{628A05C4-EA88-4943-988B-59F94F6907A1}"/>
              </a:ext>
            </a:extLst>
          </p:cNvPr>
          <p:cNvSpPr>
            <a:spLocks noGrp="1"/>
          </p:cNvSpPr>
          <p:nvPr>
            <p:ph type="sldNum" sz="quarter" idx="12"/>
          </p:nvPr>
        </p:nvSpPr>
        <p:spPr>
          <a:xfrm>
            <a:off x="4343400" y="10366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F773FE3-FA19-440B-B60E-515B7638A444}"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858778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CE7FC0D-EB98-4F5B-AA3C-78BD4175DBD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3" name="Rectangle 20">
            <a:extLst>
              <a:ext uri="{FF2B5EF4-FFF2-40B4-BE49-F238E27FC236}">
                <a16:creationId xmlns:a16="http://schemas.microsoft.com/office/drawing/2014/main" id="{2E7446A6-4525-4AA7-AC88-6D2050930A8A}"/>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4" name="Rectangle 23">
            <a:extLst>
              <a:ext uri="{FF2B5EF4-FFF2-40B4-BE49-F238E27FC236}">
                <a16:creationId xmlns:a16="http://schemas.microsoft.com/office/drawing/2014/main" id="{3653CC91-814F-4ADC-877A-959004D3B57D}"/>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4">
            <a:extLst>
              <a:ext uri="{FF2B5EF4-FFF2-40B4-BE49-F238E27FC236}">
                <a16:creationId xmlns:a16="http://schemas.microsoft.com/office/drawing/2014/main" id="{001AB7E1-E50D-4878-9F2F-0698FAF9F85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5">
            <a:extLst>
              <a:ext uri="{FF2B5EF4-FFF2-40B4-BE49-F238E27FC236}">
                <a16:creationId xmlns:a16="http://schemas.microsoft.com/office/drawing/2014/main" id="{5A2BB392-BF08-4E8C-A2DA-160C32FDD2A0}"/>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7" name="Rectangle 6">
            <a:extLst>
              <a:ext uri="{FF2B5EF4-FFF2-40B4-BE49-F238E27FC236}">
                <a16:creationId xmlns:a16="http://schemas.microsoft.com/office/drawing/2014/main" id="{7704C397-D2A0-4C62-98C0-532B495A17EE}"/>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Espace réservé de la date 1">
            <a:extLst>
              <a:ext uri="{FF2B5EF4-FFF2-40B4-BE49-F238E27FC236}">
                <a16:creationId xmlns:a16="http://schemas.microsoft.com/office/drawing/2014/main" id="{F8F206B3-2C8C-458C-BA22-D1C6642F4DFE}"/>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93AB4A-7040-4680-9F2F-65A94F616540}"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Espace réservé du pied de page 2">
            <a:extLst>
              <a:ext uri="{FF2B5EF4-FFF2-40B4-BE49-F238E27FC236}">
                <a16:creationId xmlns:a16="http://schemas.microsoft.com/office/drawing/2014/main" id="{69E97B8B-FB6C-47CC-93BD-F76660EB210B}"/>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 name="Espace réservé du numéro de diapositive 3">
            <a:extLst>
              <a:ext uri="{FF2B5EF4-FFF2-40B4-BE49-F238E27FC236}">
                <a16:creationId xmlns:a16="http://schemas.microsoft.com/office/drawing/2014/main" id="{E5B04B61-CD78-4C1E-8206-AE04ADFF0EE3}"/>
              </a:ext>
            </a:extLst>
          </p:cNvPr>
          <p:cNvSpPr>
            <a:spLocks noGrp="1"/>
          </p:cNvSpPr>
          <p:nvPr>
            <p:ph type="sldNum" sz="quarter" idx="12"/>
          </p:nvPr>
        </p:nvSpPr>
        <p:spPr>
          <a:xfrm>
            <a:off x="4267200" y="6324600"/>
            <a:ext cx="609600" cy="441325"/>
          </a:xfrm>
        </p:spPr>
        <p:txBody>
          <a:bodyPr/>
          <a:lstStyle>
            <a:lvl1pPr fontAlgn="base">
              <a:spcBef>
                <a:spcPct val="0"/>
              </a:spcBef>
              <a:spcAft>
                <a:spcPct val="0"/>
              </a:spcAft>
              <a:defRPr>
                <a:solidFill>
                  <a:srgbClr val="FFFFFF"/>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6385380-E7B4-4C01-838B-68A74CDCC4EA}" type="slidenum">
              <a:rPr kumimoji="0" lang="fr-BE" sz="16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825602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B5D39-9DC1-4CE9-A7C9-B3BAB026F17F}"/>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1D64CF03-61E7-4FBF-95D1-234EF06C240A}"/>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4FECBF32-027B-468B-8682-D6E9125F45EC}"/>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52B83216-D8A5-4F6C-8FBB-BEFB6EE4E27C}"/>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023D7C53-85EC-4BBF-8640-8BFA966D958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E0B5FBD6-B82C-4434-BFDD-B09743A11C11}"/>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6B8FE07E-CE28-4B59-B516-593BF0DC796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0B2423F0-6708-4859-B3AC-87C8251E9377}"/>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4DE15FBE-3979-4CD0-9060-8790C540D14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7645C12-7F5E-4E59-BB5C-183034C9D8E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0B14C84-774C-4F12-ACA0-B0E9C5DF3944}"/>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fr-FR"/>
              <a:t>Modifiez le style du titre</a:t>
            </a:r>
            <a:endParaRPr lang="en-US"/>
          </a:p>
        </p:txBody>
      </p:sp>
      <p:sp>
        <p:nvSpPr>
          <p:cNvPr id="3" name="Espace réservé du texte 2"/>
          <p:cNvSpPr>
            <a:spLocks noGrp="1"/>
          </p:cNvSpPr>
          <p:nvPr>
            <p:ph type="body" idx="2"/>
          </p:nvPr>
        </p:nvSpPr>
        <p:spPr>
          <a:xfrm>
            <a:off x="381000" y="1981204"/>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20" name="Espace réservé du contenu 19"/>
          <p:cNvSpPr>
            <a:spLocks noGrp="1"/>
          </p:cNvSpPr>
          <p:nvPr>
            <p:ph sz="quarter" idx="1"/>
          </p:nvPr>
        </p:nvSpPr>
        <p:spPr>
          <a:xfrm>
            <a:off x="3124200" y="685800"/>
            <a:ext cx="5638800" cy="5410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numéro de diapositive 6">
            <a:extLst>
              <a:ext uri="{FF2B5EF4-FFF2-40B4-BE49-F238E27FC236}">
                <a16:creationId xmlns:a16="http://schemas.microsoft.com/office/drawing/2014/main" id="{863F029A-69ED-49B9-9F8D-650E34B26848}"/>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5C60937-B495-4852-9A0C-01E723D01209}"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6C360C52-6CE4-4B57-BB80-38F03D9A3B64}"/>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0C4644-9A3F-4C58-8CE6-3AD7E941A5F9}"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BEC540A8-FA4F-4218-858F-D4025204288D}"/>
              </a:ext>
            </a:extLst>
          </p:cNvPr>
          <p:cNvSpPr>
            <a:spLocks noGrp="1"/>
          </p:cNvSpPr>
          <p:nvPr>
            <p:ph type="ftr" sz="quarter" idx="12"/>
          </p:nvPr>
        </p:nvSpPr>
        <p:spPr>
          <a:xfrm>
            <a:off x="301625" y="6410325"/>
            <a:ext cx="3382963"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78213735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4">
            <a:extLst>
              <a:ext uri="{FF2B5EF4-FFF2-40B4-BE49-F238E27FC236}">
                <a16:creationId xmlns:a16="http://schemas.microsoft.com/office/drawing/2014/main" id="{63F3CEDA-FA97-4F2E-A03C-FFB85D7F2F3F}"/>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E67DD589-4162-4ADD-9D5B-F3F39A0B14C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9D5B537A-FDB7-4414-8DD1-7F43CB58E3D6}"/>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FD8386D8-C8A3-45A6-B752-009828B91CDE}"/>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632D99FD-5A79-4FCB-BC5C-04410C8C2B9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5F7C194D-BE41-49DB-B67F-534C64D2400D}"/>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E384E48-D536-4BFF-9460-FD21A610DF80}"/>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719A3E3F-1429-403B-AE36-295C9AC560AF}"/>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BECD9507-BA88-48F4-8712-B08DB96CE5D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56535239-C7D8-49B3-97C6-3526C261BBB0}"/>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1D847C0A-C62E-453F-9D0A-79C513E33187}"/>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fr-FR"/>
              <a:t>Modifiez le style du titre</a:t>
            </a:r>
            <a:endParaRPr lang="en-US"/>
          </a:p>
        </p:txBody>
      </p:sp>
      <p:sp>
        <p:nvSpPr>
          <p:cNvPr id="3" name="Espace réservé pour une image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fr-FR"/>
              <a:t>Modifiez les styles du texte du masque</a:t>
            </a:r>
          </a:p>
        </p:txBody>
      </p:sp>
      <p:sp>
        <p:nvSpPr>
          <p:cNvPr id="16" name="Espace réservé du numéro de diapositive 6">
            <a:extLst>
              <a:ext uri="{FF2B5EF4-FFF2-40B4-BE49-F238E27FC236}">
                <a16:creationId xmlns:a16="http://schemas.microsoft.com/office/drawing/2014/main" id="{3B0BB356-B694-4958-939C-887688DC6835}"/>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2F4DDA8-B808-4D3C-B41A-6FF7DA3C3881}"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4BD89268-B9B7-4F26-96BC-DBB1A80BB9AE}"/>
              </a:ext>
            </a:extLst>
          </p:cNvPr>
          <p:cNvSpPr>
            <a:spLocks noGrp="1"/>
          </p:cNvSpPr>
          <p:nvPr>
            <p:ph type="dt" sz="half" idx="11"/>
          </p:nvPr>
        </p:nvSpPr>
        <p:spPr>
          <a:xfrm>
            <a:off x="5788025" y="6405563"/>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A5EAC7-3CA0-4075-AFD8-745A795A21EB}"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F6EDFF91-B1D2-47B5-9A89-1863182D91AE}"/>
              </a:ext>
            </a:extLst>
          </p:cNvPr>
          <p:cNvSpPr>
            <a:spLocks noGrp="1"/>
          </p:cNvSpPr>
          <p:nvPr>
            <p:ph type="ftr" sz="quarter" idx="12"/>
          </p:nvPr>
        </p:nvSpPr>
        <p:spPr>
          <a:xfrm>
            <a:off x="301625" y="6410325"/>
            <a:ext cx="3584575"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96151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a:defRPr/>
            </a:pPr>
            <a:fld id="{0D53417A-F85F-412F-9223-C49B2E1BBA22}" type="datetime1">
              <a:rPr lang="fr-FR" smtClean="0"/>
              <a:t>05/06/2025</a:t>
            </a:fld>
            <a:endParaRPr lang="fr-FR"/>
          </a:p>
        </p:txBody>
      </p:sp>
      <p:sp>
        <p:nvSpPr>
          <p:cNvPr id="13" name="Espace réservé du numéro de diapositive 21"/>
          <p:cNvSpPr>
            <a:spLocks noGrp="1"/>
          </p:cNvSpPr>
          <p:nvPr>
            <p:ph type="sldNum" sz="quarter" idx="11"/>
          </p:nvPr>
        </p:nvSpPr>
        <p:spPr/>
        <p:txBody>
          <a:bodyPr rtlCol="0"/>
          <a:lstStyle>
            <a:lvl1pPr>
              <a:defRPr/>
            </a:lvl1pPr>
          </a:lstStyle>
          <a:p>
            <a:pPr>
              <a:defRPr/>
            </a:pPr>
            <a:fld id="{9B2F37DE-ED34-48F1-A5C8-8F370E3D8956}" type="slidenum">
              <a:rPr lang="fr-FR"/>
              <a:pPr>
                <a:defRPr/>
              </a:pPr>
              <a:t>‹N°›</a:t>
            </a:fld>
            <a:endParaRPr lang="fr-FR"/>
          </a:p>
        </p:txBody>
      </p:sp>
      <p:sp>
        <p:nvSpPr>
          <p:cNvPr id="14" name="Espace réservé du pied de page 22"/>
          <p:cNvSpPr>
            <a:spLocks noGrp="1"/>
          </p:cNvSpPr>
          <p:nvPr>
            <p:ph type="ftr" sz="quarter" idx="12"/>
          </p:nvPr>
        </p:nvSpPr>
        <p:spPr/>
        <p:txBody>
          <a:bodyPr rtlCol="0"/>
          <a:lstStyle>
            <a:lvl1pPr>
              <a:defRPr/>
            </a:lvl1pPr>
          </a:lstStyle>
          <a:p>
            <a:pPr>
              <a:defRPr/>
            </a:pPr>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08AA05D-396D-44E0-BF55-FA2F8F0EDEB1}"/>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04B884-798C-475A-88B7-89C727D3076C}"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31E3F502-10F7-4CC9-B80B-EBDCFFBD63F9}"/>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C5BA174F-5FE9-4FFC-88C8-753FC3FDFD71}"/>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B441E09-4AC0-4A16-9420-965EFE7C6C87}"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783563606"/>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60B0ECE9-0744-4825-9477-95315EC07D29}"/>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E75E7AD9-4105-4F49-9533-1C8E0691C2D3}"/>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1074A3-CB3D-4ED8-8785-79E469AF2082}"/>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3290C55B-45C9-4A73-84D7-D567E3B4BA7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7">
            <a:extLst>
              <a:ext uri="{FF2B5EF4-FFF2-40B4-BE49-F238E27FC236}">
                <a16:creationId xmlns:a16="http://schemas.microsoft.com/office/drawing/2014/main" id="{1DF28BBA-F8E3-405D-B869-A4364463264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a:extLst>
              <a:ext uri="{FF2B5EF4-FFF2-40B4-BE49-F238E27FC236}">
                <a16:creationId xmlns:a16="http://schemas.microsoft.com/office/drawing/2014/main" id="{B6D547ED-A846-4430-8F65-DF7C669128B6}"/>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75BC9A1A-8F78-4B29-8BD6-396EABF7F266}"/>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Ellipse 10">
            <a:extLst>
              <a:ext uri="{FF2B5EF4-FFF2-40B4-BE49-F238E27FC236}">
                <a16:creationId xmlns:a16="http://schemas.microsoft.com/office/drawing/2014/main" id="{2A392254-AA60-4289-8202-4CF8B2D4E77A}"/>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19A303E4-E821-49A1-827D-B6E2A296FF0A}"/>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re vertical 1"/>
          <p:cNvSpPr>
            <a:spLocks noGrp="1"/>
          </p:cNvSpPr>
          <p:nvPr>
            <p:ph type="title" orient="vert"/>
          </p:nvPr>
        </p:nvSpPr>
        <p:spPr>
          <a:xfrm>
            <a:off x="7391400" y="304805"/>
            <a:ext cx="1447800" cy="5851525"/>
          </a:xfrm>
        </p:spPr>
        <p:txBody>
          <a:bodyPr vert="eaVert"/>
          <a:lstStyle/>
          <a:p>
            <a:r>
              <a:rPr lang="fr-FR"/>
              <a:t>Modifiez le style du titre</a:t>
            </a:r>
            <a:endParaRPr lang="en-US"/>
          </a:p>
        </p:txBody>
      </p:sp>
      <p:sp>
        <p:nvSpPr>
          <p:cNvPr id="13" name="Espace réservé du numéro de diapositive 5">
            <a:extLst>
              <a:ext uri="{FF2B5EF4-FFF2-40B4-BE49-F238E27FC236}">
                <a16:creationId xmlns:a16="http://schemas.microsoft.com/office/drawing/2014/main" id="{6C756CF8-1E06-4597-B38C-098C4E36037D}"/>
              </a:ext>
            </a:extLst>
          </p:cNvPr>
          <p:cNvSpPr>
            <a:spLocks noGrp="1"/>
          </p:cNvSpPr>
          <p:nvPr>
            <p:ph type="sldNum" sz="quarter" idx="10"/>
          </p:nvPr>
        </p:nvSpPr>
        <p:spPr>
          <a:xfrm>
            <a:off x="6915150" y="3009900"/>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D1EB8DA-7D3E-45F0-B529-9490599BA483}"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4" name="Espace réservé de la date 3">
            <a:extLst>
              <a:ext uri="{FF2B5EF4-FFF2-40B4-BE49-F238E27FC236}">
                <a16:creationId xmlns:a16="http://schemas.microsoft.com/office/drawing/2014/main" id="{72902960-1317-4A4E-89D1-CE011B4E574C}"/>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121206-C588-4F5B-AC80-A2E64D67E357}"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5" name="Espace réservé du pied de page 4">
            <a:extLst>
              <a:ext uri="{FF2B5EF4-FFF2-40B4-BE49-F238E27FC236}">
                <a16:creationId xmlns:a16="http://schemas.microsoft.com/office/drawing/2014/main" id="{16D38167-E325-4162-9E67-57CF6C9E1811}"/>
              </a:ext>
            </a:extLst>
          </p:cNvPr>
          <p:cNvSpPr>
            <a:spLocks noGrp="1"/>
          </p:cNvSpPr>
          <p:nvPr>
            <p:ph type="ftr" sz="quarter" idx="12"/>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413181693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a:defRPr/>
            </a:pPr>
            <a:fld id="{1EDA3C84-C6CF-4AD1-80F4-C6592AC01224}" type="datetime1">
              <a:rPr lang="fr-FR" smtClean="0"/>
              <a:t>05/06/2025</a:t>
            </a:fld>
            <a:endParaRPr lang="fr-FR"/>
          </a:p>
        </p:txBody>
      </p:sp>
      <p:sp>
        <p:nvSpPr>
          <p:cNvPr id="13" name="Espace réservé du numéro de diapositive 17"/>
          <p:cNvSpPr>
            <a:spLocks noGrp="1"/>
          </p:cNvSpPr>
          <p:nvPr>
            <p:ph type="sldNum" sz="quarter" idx="11"/>
          </p:nvPr>
        </p:nvSpPr>
        <p:spPr/>
        <p:txBody>
          <a:bodyPr rtlCol="0"/>
          <a:lstStyle>
            <a:lvl1pPr>
              <a:defRPr/>
            </a:lvl1pPr>
          </a:lstStyle>
          <a:p>
            <a:pPr>
              <a:defRPr/>
            </a:pPr>
            <a:fld id="{7A0CFDEB-A48F-4017-BDD5-70230D77473C}" type="slidenum">
              <a:rPr lang="fr-FR"/>
              <a:pPr>
                <a:defRPr/>
              </a:pPr>
              <a:t>‹N°›</a:t>
            </a:fld>
            <a:endParaRPr lang="fr-FR"/>
          </a:p>
        </p:txBody>
      </p:sp>
      <p:sp>
        <p:nvSpPr>
          <p:cNvPr id="14" name="Espace réservé du pied de page 20"/>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C386CCF8-E126-46CF-8B63-0AEB28EC3D9C}" type="datetime1">
              <a:rPr lang="fr-FR" smtClean="0"/>
              <a:t>05/06/2025</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BB22FE5B-AFBB-41B4-A902-71DC756F3194}"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9A4DFFB3-4176-4E02-9822-E7ABB61698E8}" type="datetime1">
              <a:rPr lang="fr-FR" smtClean="0"/>
              <a:t>05/06/2025</a:t>
            </a:fld>
            <a:endParaRPr lang="fr-F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a:defRPr/>
            </a:pPr>
            <a:fld id="{5A7BE8EB-19C7-4361-8B7A-B30CA24508A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73" r:id="rId4"/>
    <p:sldLayoutId id="2147483674" r:id="rId5"/>
    <p:sldLayoutId id="2147483675" r:id="rId6"/>
    <p:sldLayoutId id="2147483692" r:id="rId7"/>
    <p:sldLayoutId id="2147483693" r:id="rId8"/>
    <p:sldLayoutId id="2147483676" r:id="rId9"/>
    <p:sldLayoutId id="2147483677"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entury Schoolbook"/>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4401D57F-3509-41F1-AA64-3290B9865267}" type="datetime1">
              <a:rPr lang="fr-FR" smtClean="0">
                <a:solidFill>
                  <a:srgbClr val="065218"/>
                </a:solidFill>
              </a:rPr>
              <a:pPr>
                <a:defRPr/>
              </a:pPr>
              <a:t>05/06/2025</a:t>
            </a:fld>
            <a:endParaRPr lang="fr-FR">
              <a:solidFill>
                <a:srgbClr val="065218"/>
              </a:solidFill>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fr-FR">
              <a:solidFill>
                <a:srgbClr val="065218"/>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a:defRPr/>
            </a:pPr>
            <a:fld id="{5A7BE8EB-19C7-4361-8B7A-B30CA24508A0}" type="slidenum">
              <a:rPr lang="fr-FR"/>
              <a:pPr>
                <a:defRPr/>
              </a:pPr>
              <a:t>‹N°›</a:t>
            </a:fld>
            <a:endParaRPr lang="fr-FR"/>
          </a:p>
        </p:txBody>
      </p:sp>
    </p:spTree>
    <p:extLst>
      <p:ext uri="{BB962C8B-B14F-4D97-AF65-F5344CB8AC3E}">
        <p14:creationId xmlns:p14="http://schemas.microsoft.com/office/powerpoint/2010/main" val="29423468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01D57F-3509-41F1-AA64-3290B9865267}"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A7BE8EB-19C7-4361-8B7A-B30CA24508A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1706137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B77C03-450F-4771-8E80-6223204C7CE4}"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E2B1288-16E1-4080-85B5-64B07F35C47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83368272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B77C03-450F-4771-8E80-6223204C7CE4}"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E2B1288-16E1-4080-85B5-64B07F35C47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3117451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B77C03-450F-4771-8E80-6223204C7CE4}"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E2B1288-16E1-4080-85B5-64B07F35C47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66758899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10905883-947E-4364-B6CD-2D3A93226E9D}"/>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1" name="Rectangle 15">
            <a:extLst>
              <a:ext uri="{FF2B5EF4-FFF2-40B4-BE49-F238E27FC236}">
                <a16:creationId xmlns:a16="http://schemas.microsoft.com/office/drawing/2014/main" id="{EF98788C-3DFA-498C-9DC7-00C4B3985C37}"/>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2" name="Rectangle 17">
            <a:extLst>
              <a:ext uri="{FF2B5EF4-FFF2-40B4-BE49-F238E27FC236}">
                <a16:creationId xmlns:a16="http://schemas.microsoft.com/office/drawing/2014/main" id="{1F270B79-6AD8-4F37-825C-D36B1F25355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3" name="Rectangle 18">
            <a:extLst>
              <a:ext uri="{FF2B5EF4-FFF2-40B4-BE49-F238E27FC236}">
                <a16:creationId xmlns:a16="http://schemas.microsoft.com/office/drawing/2014/main" id="{B4CA07F0-DDF9-4149-B99B-DBC31E1B7DC2}"/>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060FEF2E-2D8E-4135-97CE-5A5023F3F52B}"/>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Espace réservé de la date 13">
            <a:extLst>
              <a:ext uri="{FF2B5EF4-FFF2-40B4-BE49-F238E27FC236}">
                <a16:creationId xmlns:a16="http://schemas.microsoft.com/office/drawing/2014/main" id="{001BFB38-323E-49DB-96D9-86F47E1DC9DB}"/>
              </a:ext>
            </a:extLst>
          </p:cNvPr>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Georgi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90552E-7819-4C14-946D-4226CF15E209}" type="datetime1">
              <a:rPr kumimoji="0" lang="fr-FR" sz="1400" b="0" i="0" u="none" strike="noStrike" kern="1200" cap="none" spc="0" normalizeH="0" baseline="0" noProof="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05/06/2025</a:t>
            </a:fld>
            <a:endParaRPr kumimoji="0" lang="fr-BE"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Espace réservé du pied de page 2">
            <a:extLst>
              <a:ext uri="{FF2B5EF4-FFF2-40B4-BE49-F238E27FC236}">
                <a16:creationId xmlns:a16="http://schemas.microsoft.com/office/drawing/2014/main" id="{587FCF19-6650-4BEB-B940-63A2E7C7C54C}"/>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a:extLst>
              <a:ext uri="{FF2B5EF4-FFF2-40B4-BE49-F238E27FC236}">
                <a16:creationId xmlns:a16="http://schemas.microsoft.com/office/drawing/2014/main" id="{2338A9AC-E63B-4FEC-8335-9305F4BAE791}"/>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09389FD6-EF76-4C68-950E-E17C285CFEF1}"/>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3A3C6644-6CFC-423C-9E97-150CDA87C740}"/>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Ellipse 14">
            <a:extLst>
              <a:ext uri="{FF2B5EF4-FFF2-40B4-BE49-F238E27FC236}">
                <a16:creationId xmlns:a16="http://schemas.microsoft.com/office/drawing/2014/main" id="{FFA1D5B3-834F-46A0-B0C8-FF8E1AA3062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Espace réservé du numéro de diapositive 22">
            <a:extLst>
              <a:ext uri="{FF2B5EF4-FFF2-40B4-BE49-F238E27FC236}">
                <a16:creationId xmlns:a16="http://schemas.microsoft.com/office/drawing/2014/main" id="{3DEA732C-E50A-4553-B1B7-427080AF73E9}"/>
              </a:ext>
            </a:extLst>
          </p:cNvPr>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rgbClr val="8CADAE">
                    <a:shade val="75000"/>
                  </a:srgbClr>
                </a:solidFill>
                <a:latin typeface="Georgi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53E5959-82EC-4432-9F36-1F24E74EC4BB}" type="slidenum">
              <a:rPr kumimoji="0" lang="fr-BE" sz="1600" b="0" i="0" u="none" strike="noStrike" kern="1200" cap="none" spc="0" normalizeH="0" baseline="0" noProof="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062" name="Espace réservé du titre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smtClean="0"/>
              <a:t>Modifiez le style du titre</a:t>
            </a:r>
            <a:endParaRPr lang="en-US" altLang="fr-FR" smtClean="0"/>
          </a:p>
        </p:txBody>
      </p:sp>
      <p:sp>
        <p:nvSpPr>
          <p:cNvPr id="2063" name="Espace réservé du texte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extLst>
      <p:ext uri="{BB962C8B-B14F-4D97-AF65-F5344CB8AC3E}">
        <p14:creationId xmlns:p14="http://schemas.microsoft.com/office/powerpoint/2010/main" val="161521520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dt="0"/>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anose="02040502050405020303" pitchFamily="18" charset="0"/>
        </a:defRPr>
      </a:lvl2pPr>
      <a:lvl3pPr algn="ctr" rtl="0" eaLnBrk="0" fontAlgn="base" hangingPunct="0">
        <a:spcBef>
          <a:spcPct val="0"/>
        </a:spcBef>
        <a:spcAft>
          <a:spcPct val="0"/>
        </a:spcAft>
        <a:defRPr sz="3300">
          <a:solidFill>
            <a:srgbClr val="7B9899"/>
          </a:solidFill>
          <a:latin typeface="Georgia" panose="02040502050405020303" pitchFamily="18" charset="0"/>
        </a:defRPr>
      </a:lvl3pPr>
      <a:lvl4pPr algn="ctr" rtl="0" eaLnBrk="0" fontAlgn="base" hangingPunct="0">
        <a:spcBef>
          <a:spcPct val="0"/>
        </a:spcBef>
        <a:spcAft>
          <a:spcPct val="0"/>
        </a:spcAft>
        <a:defRPr sz="3300">
          <a:solidFill>
            <a:srgbClr val="7B9899"/>
          </a:solidFill>
          <a:latin typeface="Georgia" panose="02040502050405020303" pitchFamily="18" charset="0"/>
        </a:defRPr>
      </a:lvl4pPr>
      <a:lvl5pPr algn="ctr" rtl="0" eaLnBrk="0" fontAlgn="base" hangingPunct="0">
        <a:spcBef>
          <a:spcPct val="0"/>
        </a:spcBef>
        <a:spcAft>
          <a:spcPct val="0"/>
        </a:spcAft>
        <a:defRPr sz="3300">
          <a:solidFill>
            <a:srgbClr val="7B9899"/>
          </a:solidFill>
          <a:latin typeface="Georgia" panose="02040502050405020303" pitchFamily="18" charset="0"/>
        </a:defRPr>
      </a:lvl5pPr>
      <a:lvl6pPr marL="457200" algn="ctr" rtl="0" fontAlgn="base">
        <a:spcBef>
          <a:spcPct val="0"/>
        </a:spcBef>
        <a:spcAft>
          <a:spcPct val="0"/>
        </a:spcAft>
        <a:defRPr sz="3300">
          <a:solidFill>
            <a:srgbClr val="7B9899"/>
          </a:solidFill>
          <a:latin typeface="Georgia" panose="02040502050405020303" pitchFamily="18" charset="0"/>
        </a:defRPr>
      </a:lvl6pPr>
      <a:lvl7pPr marL="914400" algn="ctr" rtl="0" fontAlgn="base">
        <a:spcBef>
          <a:spcPct val="0"/>
        </a:spcBef>
        <a:spcAft>
          <a:spcPct val="0"/>
        </a:spcAft>
        <a:defRPr sz="3300">
          <a:solidFill>
            <a:srgbClr val="7B9899"/>
          </a:solidFill>
          <a:latin typeface="Georgia" panose="02040502050405020303" pitchFamily="18" charset="0"/>
        </a:defRPr>
      </a:lvl7pPr>
      <a:lvl8pPr marL="1371600" algn="ctr" rtl="0" fontAlgn="base">
        <a:spcBef>
          <a:spcPct val="0"/>
        </a:spcBef>
        <a:spcAft>
          <a:spcPct val="0"/>
        </a:spcAft>
        <a:defRPr sz="3300">
          <a:solidFill>
            <a:srgbClr val="7B9899"/>
          </a:solidFill>
          <a:latin typeface="Georgia" panose="02040502050405020303" pitchFamily="18" charset="0"/>
        </a:defRPr>
      </a:lvl8pPr>
      <a:lvl9pPr marL="1828800" algn="ctr" rtl="0" fontAlgn="base">
        <a:spcBef>
          <a:spcPct val="0"/>
        </a:spcBef>
        <a:spcAft>
          <a:spcPct val="0"/>
        </a:spcAft>
        <a:defRPr sz="3300">
          <a:solidFill>
            <a:srgbClr val="7B9899"/>
          </a:solidFill>
          <a:latin typeface="Georgia" panose="02040502050405020303"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linkedin.com/company/codes-05-comit%c3%a9-d%c3%a9partemental-d-education-%c3%a0-la-sant%c3%a9/" TargetMode="External"/><Relationship Id="rId3" Type="http://schemas.openxmlformats.org/officeDocument/2006/relationships/slideLayout" Target="../slideLayouts/slideLayout67.xml"/><Relationship Id="rId7" Type="http://schemas.openxmlformats.org/officeDocument/2006/relationships/image" Target="../media/image2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www.codes05.org/" TargetMode="External"/><Relationship Id="rId11" Type="http://schemas.openxmlformats.org/officeDocument/2006/relationships/image" Target="../media/image31.png"/><Relationship Id="rId5" Type="http://schemas.openxmlformats.org/officeDocument/2006/relationships/image" Target="../media/image4.png"/><Relationship Id="rId10" Type="http://schemas.openxmlformats.org/officeDocument/2006/relationships/hyperlink" Target="https://www.facebook.com/codes05" TargetMode="External"/><Relationship Id="rId4" Type="http://schemas.openxmlformats.org/officeDocument/2006/relationships/notesSlide" Target="../notesSlides/notesSlide10.xml"/><Relationship Id="rId9"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4.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111.png"/><Relationship Id="rId5" Type="http://schemas.openxmlformats.org/officeDocument/2006/relationships/image" Target="../media/image4.png"/><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112.png"/><Relationship Id="rId5" Type="http://schemas.openxmlformats.org/officeDocument/2006/relationships/image" Target="../media/image4.png"/><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113.png"/><Relationship Id="rId5" Type="http://schemas.openxmlformats.org/officeDocument/2006/relationships/image" Target="../media/image4.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114.png"/><Relationship Id="rId5" Type="http://schemas.openxmlformats.org/officeDocument/2006/relationships/image" Target="../media/image4.pn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115.png"/><Relationship Id="rId5" Type="http://schemas.openxmlformats.org/officeDocument/2006/relationships/image" Target="../media/image4.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116.png"/><Relationship Id="rId5" Type="http://schemas.openxmlformats.org/officeDocument/2006/relationships/image" Target="../media/image4.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117.jpeg"/><Relationship Id="rId5" Type="http://schemas.openxmlformats.org/officeDocument/2006/relationships/image" Target="../media/image4.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118.png"/><Relationship Id="rId5" Type="http://schemas.openxmlformats.org/officeDocument/2006/relationships/image" Target="../media/image4.pn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83.xml"/><Relationship Id="rId6" Type="http://schemas.openxmlformats.org/officeDocument/2006/relationships/image" Target="../media/image119.jpeg"/><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3.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4.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3.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42.xml"/><Relationship Id="rId5" Type="http://schemas.openxmlformats.org/officeDocument/2006/relationships/image" Target="../media/image4.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ags" Target="../tags/tag43.xml"/><Relationship Id="rId5" Type="http://schemas.openxmlformats.org/officeDocument/2006/relationships/image" Target="../media/image4.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44.xml"/><Relationship Id="rId5" Type="http://schemas.openxmlformats.org/officeDocument/2006/relationships/image" Target="../media/image47.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ags" Target="../tags/tag45.xml"/><Relationship Id="rId5" Type="http://schemas.openxmlformats.org/officeDocument/2006/relationships/image" Target="../media/image4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4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58.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59.xml"/><Relationship Id="rId6" Type="http://schemas.openxmlformats.org/officeDocument/2006/relationships/image" Target="../media/image51.png"/><Relationship Id="rId5" Type="http://schemas.openxmlformats.org/officeDocument/2006/relationships/hyperlink" Target="https://www.youtube.com/watch?v=L76E8JEdlAM" TargetMode="Externa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61.xml"/><Relationship Id="rId5" Type="http://schemas.openxmlformats.org/officeDocument/2006/relationships/image" Target="../media/image5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63.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8.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62.xml"/><Relationship Id="rId5" Type="http://schemas.openxmlformats.org/officeDocument/2006/relationships/image" Target="../media/image5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63.xml"/><Relationship Id="rId5" Type="http://schemas.openxmlformats.org/officeDocument/2006/relationships/image" Target="../media/image54.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64.xml"/><Relationship Id="rId5" Type="http://schemas.openxmlformats.org/officeDocument/2006/relationships/image" Target="../media/image5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65.xml"/><Relationship Id="rId5" Type="http://schemas.openxmlformats.org/officeDocument/2006/relationships/image" Target="../media/image56.jpe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66.xml"/><Relationship Id="rId5" Type="http://schemas.openxmlformats.org/officeDocument/2006/relationships/image" Target="../media/image57.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6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68.xml"/><Relationship Id="rId5" Type="http://schemas.openxmlformats.org/officeDocument/2006/relationships/image" Target="../media/image60.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6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70.xml"/><Relationship Id="rId5" Type="http://schemas.openxmlformats.org/officeDocument/2006/relationships/image" Target="../media/image63.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7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7.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hyperlink" Target="https://www.bib-bop.org/"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67.png"/><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69.png"/><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70.png"/><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71.png"/><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72.png"/><Relationship Id="rId5" Type="http://schemas.openxmlformats.org/officeDocument/2006/relationships/image" Target="../media/image4.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73.png"/><Relationship Id="rId5" Type="http://schemas.openxmlformats.org/officeDocument/2006/relationships/image" Target="../media/image4.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4.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6.xml"/><Relationship Id="rId7" Type="http://schemas.openxmlformats.org/officeDocument/2006/relationships/image" Target="../media/image18.jpeg"/><Relationship Id="rId2" Type="http://schemas.openxmlformats.org/officeDocument/2006/relationships/slideLayout" Target="../slideLayouts/slideLayout63.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21.jpeg"/><Relationship Id="rId4" Type="http://schemas.openxmlformats.org/officeDocument/2006/relationships/image" Target="../media/image8.jpe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94.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95.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4.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4.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75.jpg"/><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4.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7.jpe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76.png"/><Relationship Id="rId5" Type="http://schemas.openxmlformats.org/officeDocument/2006/relationships/image" Target="../media/image4.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78.png"/><Relationship Id="rId5" Type="http://schemas.openxmlformats.org/officeDocument/2006/relationships/image" Target="../media/image4.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hyperlink" Target="https://www.codes05.org/documentation/centre-de-diffusion/consulter-le-catalogue-difenligne?arko_default_66f175e0ed59b--ficheFocus=&amp;arko_default_66f175e0ed59b--filtreGroupes%5bmode%5d=simple&amp;arko_default_66f175e0ed59b--filtreGroupes%5bop%5d=AND&amp;arko_default_66f175e0ed59b--filtreGroupes%5bgroupes%5d%5b0%5d%5barko_default_66f17ee91365a%5d%5bop%5d=AND&amp;arko_default_66f175e0ed59b--filtreGroupes%5bgroupes%5d%5b0%5d%5barko_default_66f17ee91365a%5d%5bq%5d%5b%5d=true&amp;arko_default_66f175e0ed59b--filtreGroupes%5bgroupes%5d%5b0%5d%5barko_default_66f17ee91365a%5d%5bextras%5d%5bmode%5d=select&amp;arko_default_66f175e0ed59b--from=0&amp;arko_default_66f175e0ed59b--resultSize=25&amp;arko_default_66f175e0ed59b--contenuIds%5b%5d=206469&amp;arko_default_66f175e0ed59b--modeRestit=arko_default_66f1790550968" TargetMode="Externa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80.jpg"/><Relationship Id="rId5" Type="http://schemas.openxmlformats.org/officeDocument/2006/relationships/image" Target="../media/image4.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81.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82.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83.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87.png"/><Relationship Id="rId5" Type="http://schemas.openxmlformats.org/officeDocument/2006/relationships/image" Target="../media/image4.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88.png"/><Relationship Id="rId5" Type="http://schemas.openxmlformats.org/officeDocument/2006/relationships/image" Target="../media/image4.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22.xml"/><Relationship Id="rId5" Type="http://schemas.openxmlformats.org/officeDocument/2006/relationships/image" Target="../media/image8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3.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8.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4.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90.png"/><Relationship Id="rId5" Type="http://schemas.openxmlformats.org/officeDocument/2006/relationships/image" Target="../media/image4.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91.png"/><Relationship Id="rId5" Type="http://schemas.openxmlformats.org/officeDocument/2006/relationships/image" Target="../media/image4.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92.png"/><Relationship Id="rId5" Type="http://schemas.openxmlformats.org/officeDocument/2006/relationships/image" Target="../media/image4.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93.png"/><Relationship Id="rId5" Type="http://schemas.openxmlformats.org/officeDocument/2006/relationships/image" Target="../media/image4.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94.png"/><Relationship Id="rId5" Type="http://schemas.openxmlformats.org/officeDocument/2006/relationships/image" Target="../media/image4.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95.png"/><Relationship Id="rId5" Type="http://schemas.openxmlformats.org/officeDocument/2006/relationships/image" Target="../media/image4.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slideLayout" Target="../slideLayouts/slideLayout2.xml"/><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4.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notesSlide" Target="../notesSlides/notesSlide87.xml"/><Relationship Id="rId9" Type="http://schemas.openxmlformats.org/officeDocument/2006/relationships/image" Target="../media/image99.png"/><Relationship Id="rId1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4.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106.jpeg"/><Relationship Id="rId5" Type="http://schemas.openxmlformats.org/officeDocument/2006/relationships/image" Target="../media/image4.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8" Type="http://schemas.openxmlformats.org/officeDocument/2006/relationships/hyperlink" Target="https://www.codes05.org/presentation/rapports-dactivites-du-codes-05" TargetMode="External"/><Relationship Id="rId3" Type="http://schemas.openxmlformats.org/officeDocument/2006/relationships/notesSlide" Target="../notesSlides/notesSlide9.xml"/><Relationship Id="rId7" Type="http://schemas.openxmlformats.org/officeDocument/2006/relationships/image" Target="../media/image8.jpeg"/><Relationship Id="rId2" Type="http://schemas.openxmlformats.org/officeDocument/2006/relationships/slideLayout" Target="../slideLayouts/slideLayout63.xml"/><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4.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4.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107.png"/><Relationship Id="rId5" Type="http://schemas.openxmlformats.org/officeDocument/2006/relationships/image" Target="../media/image4.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4.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4.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4.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4.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108.png"/><Relationship Id="rId5" Type="http://schemas.openxmlformats.org/officeDocument/2006/relationships/image" Target="../media/image4.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109.png"/><Relationship Id="rId5" Type="http://schemas.openxmlformats.org/officeDocument/2006/relationships/image" Target="../media/image4.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110.png"/><Relationship Id="rId5" Type="http://schemas.openxmlformats.org/officeDocument/2006/relationships/image" Target="../media/image4.pn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idx="4294967295"/>
            <p:custDataLst>
              <p:tags r:id="rId2"/>
            </p:custDataLst>
          </p:nvPr>
        </p:nvSpPr>
        <p:spPr>
          <a:xfrm>
            <a:off x="0" y="-27384"/>
            <a:ext cx="9144000" cy="5564188"/>
          </a:xfrm>
        </p:spPr>
        <p:txBody>
          <a:bodyPr wrap="square" lIns="91440" tIns="45720" rIns="91440" bIns="45720" numCol="1" anchor="ctr" anchorCtr="0" compatLnSpc="1">
            <a:prstTxWarp prst="textNoShape">
              <a:avLst/>
            </a:prstTxWarp>
            <a:normAutofit/>
          </a:bodyPr>
          <a:lstStyle/>
          <a:p>
            <a:pPr algn="ctr" eaLnBrk="1" hangingPunct="1">
              <a:lnSpc>
                <a:spcPct val="125000"/>
              </a:lnSpc>
              <a:defRPr/>
            </a:pPr>
            <a:r>
              <a:rPr lang="fr-FR" sz="3200" b="1" cap="none" dirty="0" smtClean="0">
                <a:solidFill>
                  <a:schemeClr val="accent1"/>
                </a:solidFill>
                <a:latin typeface="Calibri" pitchFamily="34" charset="0"/>
              </a:rPr>
              <a:t>Formation - </a:t>
            </a:r>
            <a:br>
              <a:rPr lang="fr-FR" sz="3200" b="1" cap="none" dirty="0" smtClean="0">
                <a:solidFill>
                  <a:schemeClr val="accent1"/>
                </a:solidFill>
                <a:latin typeface="Calibri" pitchFamily="34" charset="0"/>
              </a:rPr>
            </a:br>
            <a:r>
              <a:rPr lang="fr-FR" sz="3200" b="1" cap="all" dirty="0" smtClean="0">
                <a:solidFill>
                  <a:schemeClr val="accent1"/>
                </a:solidFill>
                <a:latin typeface="Calibri" pitchFamily="34" charset="0"/>
              </a:rPr>
              <a:t>CONCEVOIR, </a:t>
            </a:r>
            <a:r>
              <a:rPr lang="fr-FR" sz="3200" b="1" cap="all" dirty="0">
                <a:solidFill>
                  <a:schemeClr val="accent1"/>
                </a:solidFill>
                <a:latin typeface="Calibri" pitchFamily="34" charset="0"/>
              </a:rPr>
              <a:t>animer et évaluer des séances d'animation collective </a:t>
            </a:r>
            <a:r>
              <a:rPr lang="fr-FR" sz="3200" b="1" cap="all" dirty="0" smtClean="0">
                <a:solidFill>
                  <a:schemeClr val="accent1"/>
                </a:solidFill>
                <a:latin typeface="Calibri" pitchFamily="34" charset="0"/>
              </a:rPr>
              <a:t/>
            </a:r>
            <a:br>
              <a:rPr lang="fr-FR" sz="3200" b="1" cap="all" dirty="0" smtClean="0">
                <a:solidFill>
                  <a:schemeClr val="accent1"/>
                </a:solidFill>
                <a:latin typeface="Calibri" pitchFamily="34" charset="0"/>
              </a:rPr>
            </a:br>
            <a:r>
              <a:rPr lang="fr-FR" sz="3200" b="1" cap="all" dirty="0" smtClean="0">
                <a:solidFill>
                  <a:schemeClr val="accent1"/>
                </a:solidFill>
                <a:latin typeface="Calibri" pitchFamily="34" charset="0"/>
              </a:rPr>
              <a:t>en </a:t>
            </a:r>
            <a:r>
              <a:rPr lang="fr-FR" sz="3200" b="1" cap="all" dirty="0">
                <a:solidFill>
                  <a:schemeClr val="accent1"/>
                </a:solidFill>
                <a:latin typeface="Calibri" pitchFamily="34" charset="0"/>
              </a:rPr>
              <a:t>éducation pour la </a:t>
            </a:r>
            <a:r>
              <a:rPr lang="fr-FR" sz="3200" b="1" cap="all" dirty="0" smtClean="0">
                <a:solidFill>
                  <a:schemeClr val="accent1"/>
                </a:solidFill>
                <a:latin typeface="Calibri" pitchFamily="34" charset="0"/>
              </a:rPr>
              <a:t>santé</a:t>
            </a:r>
            <a:r>
              <a:rPr lang="fr-FR" sz="3200" b="1" cap="none" dirty="0" smtClean="0">
                <a:solidFill>
                  <a:schemeClr val="accent1"/>
                </a:solidFill>
                <a:latin typeface="Calibri" pitchFamily="34" charset="0"/>
              </a:rPr>
              <a:t/>
            </a:r>
            <a:br>
              <a:rPr lang="fr-FR" sz="3200" b="1" cap="none" dirty="0" smtClean="0">
                <a:solidFill>
                  <a:schemeClr val="accent1"/>
                </a:solidFill>
                <a:latin typeface="Calibri" pitchFamily="34" charset="0"/>
              </a:rPr>
            </a:br>
            <a:r>
              <a:rPr lang="fr-FR" sz="1800" b="1" i="1" cap="none" dirty="0" smtClean="0">
                <a:solidFill>
                  <a:schemeClr val="tx1"/>
                </a:solidFill>
                <a:effectLst>
                  <a:outerShdw blurRad="38100" dist="38100" dir="2700000" algn="tl">
                    <a:srgbClr val="C0C0C0"/>
                  </a:outerShdw>
                </a:effectLst>
                <a:latin typeface="Calibri" pitchFamily="34" charset="0"/>
              </a:rPr>
              <a:t/>
            </a:r>
            <a:br>
              <a:rPr lang="fr-FR" sz="1800" b="1" i="1" cap="none" dirty="0" smtClean="0">
                <a:solidFill>
                  <a:schemeClr val="tx1"/>
                </a:solidFill>
                <a:effectLst>
                  <a:outerShdw blurRad="38100" dist="38100" dir="2700000" algn="tl">
                    <a:srgbClr val="C0C0C0"/>
                  </a:outerShdw>
                </a:effectLst>
                <a:latin typeface="Calibri" pitchFamily="34" charset="0"/>
              </a:rPr>
            </a:br>
            <a:r>
              <a:rPr lang="fr-FR" sz="2400" b="1" i="1" cap="none" dirty="0" smtClean="0">
                <a:solidFill>
                  <a:schemeClr val="tx1"/>
                </a:solidFill>
                <a:effectLst>
                  <a:outerShdw blurRad="38100" dist="38100" dir="2700000" algn="tl">
                    <a:srgbClr val="C0C0C0"/>
                  </a:outerShdw>
                </a:effectLst>
                <a:latin typeface="Calibri" pitchFamily="34" charset="0"/>
              </a:rPr>
              <a:t> JEUDI 12, VENDREDI 13, JEUDI 19 JUIN 2025</a:t>
            </a:r>
            <a:r>
              <a:rPr lang="fr-FR" sz="2400" i="1" cap="none" dirty="0" smtClean="0">
                <a:solidFill>
                  <a:schemeClr val="tx1"/>
                </a:solidFill>
                <a:effectLst>
                  <a:outerShdw blurRad="38100" dist="38100" dir="2700000" algn="tl">
                    <a:srgbClr val="C0C0C0"/>
                  </a:outerShdw>
                </a:effectLst>
                <a:latin typeface="Calibri" pitchFamily="34" charset="0"/>
              </a:rPr>
              <a:t/>
            </a:r>
            <a:br>
              <a:rPr lang="fr-FR" sz="2400" i="1" cap="none" dirty="0" smtClean="0">
                <a:solidFill>
                  <a:schemeClr val="tx1"/>
                </a:solidFill>
                <a:effectLst>
                  <a:outerShdw blurRad="38100" dist="38100" dir="2700000" algn="tl">
                    <a:srgbClr val="C0C0C0"/>
                  </a:outerShdw>
                </a:effectLst>
                <a:latin typeface="Calibri" pitchFamily="34" charset="0"/>
              </a:rPr>
            </a:br>
            <a:r>
              <a:rPr lang="fr-FR" sz="1200" cap="none" dirty="0" smtClean="0">
                <a:solidFill>
                  <a:srgbClr val="003300"/>
                </a:solidFill>
                <a:effectLst>
                  <a:outerShdw blurRad="38100" dist="38100" dir="2700000" algn="tl">
                    <a:srgbClr val="C0C0C0"/>
                  </a:outerShdw>
                </a:effectLst>
                <a:latin typeface="Calibri" pitchFamily="34" charset="0"/>
              </a:rPr>
              <a:t/>
            </a:r>
            <a:br>
              <a:rPr lang="fr-FR" sz="1200" cap="none" dirty="0" smtClean="0">
                <a:solidFill>
                  <a:srgbClr val="003300"/>
                </a:solidFill>
                <a:effectLst>
                  <a:outerShdw blurRad="38100" dist="38100" dir="2700000" algn="tl">
                    <a:srgbClr val="C0C0C0"/>
                  </a:outerShdw>
                </a:effectLst>
                <a:latin typeface="Calibri" pitchFamily="34" charset="0"/>
              </a:rPr>
            </a:br>
            <a:endParaRPr lang="fr-FR" sz="1200" cap="none" dirty="0" smtClean="0">
              <a:solidFill>
                <a:srgbClr val="003300"/>
              </a:solidFill>
              <a:effectLst>
                <a:outerShdw blurRad="38100" dist="38100" dir="2700000" algn="tl">
                  <a:srgbClr val="C0C0C0"/>
                </a:outerShdw>
              </a:effectLst>
              <a:latin typeface="Calibri" pitchFamily="34" charset="0"/>
            </a:endParaRPr>
          </a:p>
        </p:txBody>
      </p:sp>
      <p:pic>
        <p:nvPicPr>
          <p:cNvPr id="25603"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1026" name="Picture 2" descr="Résultat de recherche d'images pour &quot;ars paca&quot;"/>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8344" y="26541"/>
            <a:ext cx="1384289" cy="1098203"/>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pPr>
              <a:defRPr/>
            </a:pPr>
            <a:fld id="{EFA343E6-55E6-419A-A0F1-E9D53960D1AB}" type="slidenum">
              <a:rPr lang="fr-FR" smtClean="0"/>
              <a:pPr>
                <a:defRPr/>
              </a:pPr>
              <a:t>1</a:t>
            </a:fld>
            <a:endParaRPr lang="fr-FR"/>
          </a:p>
        </p:txBody>
      </p:sp>
      <p:pic>
        <p:nvPicPr>
          <p:cNvPr id="9" name="Imag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339752" y="4167280"/>
            <a:ext cx="5472608" cy="2646096"/>
          </a:xfrm>
          <a:prstGeom prst="rect">
            <a:avLst/>
          </a:prstGeom>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custDataLst>
              <p:tags r:id="rId2"/>
            </p:custDataLst>
          </p:nvPr>
        </p:nvSpPr>
        <p:spPr>
          <a:xfrm>
            <a:off x="1065213" y="341313"/>
            <a:ext cx="7467600" cy="639762"/>
          </a:xfrm>
        </p:spPr>
        <p:txBody>
          <a:bodyPr/>
          <a:lstStyle/>
          <a:p>
            <a:pPr eaLnBrk="1" hangingPunct="1"/>
            <a:r>
              <a:rPr lang="fr-FR" altLang="fr-FR" sz="3200" b="1" smtClean="0">
                <a:solidFill>
                  <a:srgbClr val="00B050"/>
                </a:solidFill>
                <a:latin typeface="Calibri" panose="020F0502020204030204" pitchFamily="34" charset="0"/>
              </a:rPr>
              <a:t>COMMUNICATION…</a:t>
            </a:r>
            <a:endParaRPr lang="fr-FR" altLang="fr-FR" sz="3200" b="1" smtClean="0">
              <a:solidFill>
                <a:srgbClr val="0DB435"/>
              </a:solidFill>
              <a:latin typeface="Calibri" panose="020F0502020204030204" pitchFamily="34" charset="0"/>
            </a:endParaRPr>
          </a:p>
        </p:txBody>
      </p:sp>
      <p:pic>
        <p:nvPicPr>
          <p:cNvPr id="41987" name="Picture 2" descr="http://www.codes05.org/images/interface/logo_codes05.gif"/>
          <p:cNvPicPr>
            <a:picLocks noChangeAspect="1" noChangeArrowheads="1"/>
          </p:cNvPicPr>
          <p:nvPr/>
        </p:nvPicPr>
        <p:blipFill>
          <a:blip r:embed="rId5">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5B85658-24F9-4BA1-A19C-1A4C491CE4CB}" type="slidenum">
              <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endParaRPr>
          </a:p>
        </p:txBody>
      </p:sp>
      <p:pic>
        <p:nvPicPr>
          <p:cNvPr id="41989" name="Image 1">
            <a:hlinkClick r:id="rId6"/>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8175" y="981075"/>
            <a:ext cx="561657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2">
            <a:hlinkClick r:id="rId8"/>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3438" y="4184650"/>
            <a:ext cx="4148137"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3">
            <a:hlinkClick r:id="rId10"/>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4078288"/>
            <a:ext cx="3535363"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7903091"/>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15875"/>
            <a:ext cx="7793037" cy="10556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OUTILS D’EVALUATION</a:t>
            </a: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graphicFrame>
        <p:nvGraphicFramePr>
          <p:cNvPr id="7" name="Espace réservé du contenu 3">
            <a:extLst>
              <a:ext uri="{FF2B5EF4-FFF2-40B4-BE49-F238E27FC236}">
                <a16:creationId xmlns:a16="http://schemas.microsoft.com/office/drawing/2014/main" id="{690C2926-80B4-4FCF-B13E-AC9B2AD7779E}"/>
              </a:ext>
            </a:extLst>
          </p:cNvPr>
          <p:cNvGraphicFramePr>
            <a:graphicFrameLocks/>
          </p:cNvGraphicFramePr>
          <p:nvPr>
            <p:extLst>
              <p:ext uri="{D42A27DB-BD31-4B8C-83A1-F6EECF244321}">
                <p14:modId xmlns:p14="http://schemas.microsoft.com/office/powerpoint/2010/main" val="3912563987"/>
              </p:ext>
            </p:extLst>
          </p:nvPr>
        </p:nvGraphicFramePr>
        <p:xfrm>
          <a:off x="395536" y="1196752"/>
          <a:ext cx="8179363" cy="4479717"/>
        </p:xfrm>
        <a:graphic>
          <a:graphicData uri="http://schemas.openxmlformats.org/drawingml/2006/table">
            <a:tbl>
              <a:tblPr firstRow="1" bandRow="1"/>
              <a:tblGrid>
                <a:gridCol w="1849318">
                  <a:extLst>
                    <a:ext uri="{9D8B030D-6E8A-4147-A177-3AD203B41FA5}">
                      <a16:colId xmlns:a16="http://schemas.microsoft.com/office/drawing/2014/main" val="20000"/>
                    </a:ext>
                  </a:extLst>
                </a:gridCol>
                <a:gridCol w="2183336">
                  <a:extLst>
                    <a:ext uri="{9D8B030D-6E8A-4147-A177-3AD203B41FA5}">
                      <a16:colId xmlns:a16="http://schemas.microsoft.com/office/drawing/2014/main" val="20001"/>
                    </a:ext>
                  </a:extLst>
                </a:gridCol>
                <a:gridCol w="4146709">
                  <a:extLst>
                    <a:ext uri="{9D8B030D-6E8A-4147-A177-3AD203B41FA5}">
                      <a16:colId xmlns:a16="http://schemas.microsoft.com/office/drawing/2014/main" val="20002"/>
                    </a:ext>
                  </a:extLst>
                </a:gridCol>
              </a:tblGrid>
              <a:tr h="323123">
                <a:tc>
                  <a:txBody>
                    <a:bodyPr/>
                    <a:lstStyle>
                      <a:lvl1pPr marL="0" algn="l" rtl="0" eaLnBrk="1" latinLnBrk="0" hangingPunct="1">
                        <a:defRPr kumimoji="0" b="1" kern="1200">
                          <a:solidFill>
                            <a:schemeClr val="lt1"/>
                          </a:solidFill>
                          <a:latin typeface="Gill Sans MT"/>
                        </a:defRPr>
                      </a:lvl1pPr>
                      <a:lvl2pPr marL="457200" algn="l" rtl="0" eaLnBrk="1" latinLnBrk="0" hangingPunct="1">
                        <a:defRPr kumimoji="0" b="1" kern="1200">
                          <a:solidFill>
                            <a:schemeClr val="lt1"/>
                          </a:solidFill>
                          <a:latin typeface="Gill Sans MT"/>
                        </a:defRPr>
                      </a:lvl2pPr>
                      <a:lvl3pPr marL="914400" algn="l" rtl="0" eaLnBrk="1" latinLnBrk="0" hangingPunct="1">
                        <a:defRPr kumimoji="0" b="1" kern="1200">
                          <a:solidFill>
                            <a:schemeClr val="lt1"/>
                          </a:solidFill>
                          <a:latin typeface="Gill Sans MT"/>
                        </a:defRPr>
                      </a:lvl3pPr>
                      <a:lvl4pPr marL="1371600" algn="l" rtl="0" eaLnBrk="1" latinLnBrk="0" hangingPunct="1">
                        <a:defRPr kumimoji="0" b="1" kern="1200">
                          <a:solidFill>
                            <a:schemeClr val="lt1"/>
                          </a:solidFill>
                          <a:latin typeface="Gill Sans MT"/>
                        </a:defRPr>
                      </a:lvl4pPr>
                      <a:lvl5pPr marL="1828800" algn="l" rtl="0" eaLnBrk="1" latinLnBrk="0" hangingPunct="1">
                        <a:defRPr kumimoji="0" b="1" kern="1200">
                          <a:solidFill>
                            <a:schemeClr val="lt1"/>
                          </a:solidFill>
                          <a:latin typeface="Gill Sans MT"/>
                        </a:defRPr>
                      </a:lvl5pPr>
                      <a:lvl6pPr marL="2286000" algn="l" rtl="0" eaLnBrk="1" latinLnBrk="0" hangingPunct="1">
                        <a:defRPr kumimoji="0" b="1" kern="1200">
                          <a:solidFill>
                            <a:schemeClr val="lt1"/>
                          </a:solidFill>
                          <a:latin typeface="Gill Sans MT"/>
                        </a:defRPr>
                      </a:lvl6pPr>
                      <a:lvl7pPr marL="2743200" algn="l" rtl="0" eaLnBrk="1" latinLnBrk="0" hangingPunct="1">
                        <a:defRPr kumimoji="0" b="1" kern="1200">
                          <a:solidFill>
                            <a:schemeClr val="lt1"/>
                          </a:solidFill>
                          <a:latin typeface="Gill Sans MT"/>
                        </a:defRPr>
                      </a:lvl7pPr>
                      <a:lvl8pPr marL="3200400" algn="l" rtl="0" eaLnBrk="1" latinLnBrk="0" hangingPunct="1">
                        <a:defRPr kumimoji="0" b="1" kern="1200">
                          <a:solidFill>
                            <a:schemeClr val="lt1"/>
                          </a:solidFill>
                          <a:latin typeface="Gill Sans MT"/>
                        </a:defRPr>
                      </a:lvl8pPr>
                      <a:lvl9pPr marL="3657600" algn="l" rtl="0" eaLnBrk="1" latinLnBrk="0" hangingPunct="1">
                        <a:defRPr kumimoji="0" b="1" kern="1200">
                          <a:solidFill>
                            <a:schemeClr val="lt1"/>
                          </a:solidFill>
                          <a:latin typeface="Gill Sans MT"/>
                        </a:defRPr>
                      </a:lvl9pPr>
                    </a:lstStyle>
                    <a:p>
                      <a:pPr algn="ctr"/>
                      <a:r>
                        <a:rPr lang="fr-FR" sz="1400"/>
                        <a:t>Méthodes</a:t>
                      </a:r>
                      <a:endParaRPr lang="fr-FR" sz="1400">
                        <a:latin typeface="Calibri" panose="020F0502020204030204" pitchFamily="34" charset="0"/>
                        <a:cs typeface="Calibri" panose="020F0502020204030204" pitchFamily="34" charset="0"/>
                      </a:endParaRPr>
                    </a:p>
                  </a:txBody>
                  <a:tcPr marL="91435" marR="91435" marT="45723" marB="457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B592"/>
                    </a:solidFill>
                  </a:tcPr>
                </a:tc>
                <a:tc>
                  <a:txBody>
                    <a:bodyPr/>
                    <a:lstStyle>
                      <a:lvl1pPr marL="0" algn="l" rtl="0" eaLnBrk="1" latinLnBrk="0" hangingPunct="1">
                        <a:defRPr kumimoji="0" b="1" kern="1200">
                          <a:solidFill>
                            <a:schemeClr val="lt1"/>
                          </a:solidFill>
                          <a:latin typeface="Gill Sans MT"/>
                        </a:defRPr>
                      </a:lvl1pPr>
                      <a:lvl2pPr marL="457200" algn="l" rtl="0" eaLnBrk="1" latinLnBrk="0" hangingPunct="1">
                        <a:defRPr kumimoji="0" b="1" kern="1200">
                          <a:solidFill>
                            <a:schemeClr val="lt1"/>
                          </a:solidFill>
                          <a:latin typeface="Gill Sans MT"/>
                        </a:defRPr>
                      </a:lvl2pPr>
                      <a:lvl3pPr marL="914400" algn="l" rtl="0" eaLnBrk="1" latinLnBrk="0" hangingPunct="1">
                        <a:defRPr kumimoji="0" b="1" kern="1200">
                          <a:solidFill>
                            <a:schemeClr val="lt1"/>
                          </a:solidFill>
                          <a:latin typeface="Gill Sans MT"/>
                        </a:defRPr>
                      </a:lvl3pPr>
                      <a:lvl4pPr marL="1371600" algn="l" rtl="0" eaLnBrk="1" latinLnBrk="0" hangingPunct="1">
                        <a:defRPr kumimoji="0" b="1" kern="1200">
                          <a:solidFill>
                            <a:schemeClr val="lt1"/>
                          </a:solidFill>
                          <a:latin typeface="Gill Sans MT"/>
                        </a:defRPr>
                      </a:lvl4pPr>
                      <a:lvl5pPr marL="1828800" algn="l" rtl="0" eaLnBrk="1" latinLnBrk="0" hangingPunct="1">
                        <a:defRPr kumimoji="0" b="1" kern="1200">
                          <a:solidFill>
                            <a:schemeClr val="lt1"/>
                          </a:solidFill>
                          <a:latin typeface="Gill Sans MT"/>
                        </a:defRPr>
                      </a:lvl5pPr>
                      <a:lvl6pPr marL="2286000" algn="l" rtl="0" eaLnBrk="1" latinLnBrk="0" hangingPunct="1">
                        <a:defRPr kumimoji="0" b="1" kern="1200">
                          <a:solidFill>
                            <a:schemeClr val="lt1"/>
                          </a:solidFill>
                          <a:latin typeface="Gill Sans MT"/>
                        </a:defRPr>
                      </a:lvl6pPr>
                      <a:lvl7pPr marL="2743200" algn="l" rtl="0" eaLnBrk="1" latinLnBrk="0" hangingPunct="1">
                        <a:defRPr kumimoji="0" b="1" kern="1200">
                          <a:solidFill>
                            <a:schemeClr val="lt1"/>
                          </a:solidFill>
                          <a:latin typeface="Gill Sans MT"/>
                        </a:defRPr>
                      </a:lvl7pPr>
                      <a:lvl8pPr marL="3200400" algn="l" rtl="0" eaLnBrk="1" latinLnBrk="0" hangingPunct="1">
                        <a:defRPr kumimoji="0" b="1" kern="1200">
                          <a:solidFill>
                            <a:schemeClr val="lt1"/>
                          </a:solidFill>
                          <a:latin typeface="Gill Sans MT"/>
                        </a:defRPr>
                      </a:lvl8pPr>
                      <a:lvl9pPr marL="3657600" algn="l" rtl="0" eaLnBrk="1" latinLnBrk="0" hangingPunct="1">
                        <a:defRPr kumimoji="0" b="1" kern="1200">
                          <a:solidFill>
                            <a:schemeClr val="lt1"/>
                          </a:solidFill>
                          <a:latin typeface="Gill Sans MT"/>
                        </a:defRPr>
                      </a:lvl9pPr>
                    </a:lstStyle>
                    <a:p>
                      <a:pPr algn="ctr"/>
                      <a:r>
                        <a:rPr lang="fr-FR" sz="1400" dirty="0"/>
                        <a:t>Outils</a:t>
                      </a:r>
                      <a:endParaRPr lang="fr-FR" sz="1400" dirty="0">
                        <a:latin typeface="Calibri" panose="020F0502020204030204" pitchFamily="34" charset="0"/>
                        <a:cs typeface="Calibri" panose="020F0502020204030204" pitchFamily="34" charset="0"/>
                      </a:endParaRPr>
                    </a:p>
                  </a:txBody>
                  <a:tcPr marL="91435" marR="91435" marT="45723" marB="457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B592"/>
                    </a:solidFill>
                  </a:tcPr>
                </a:tc>
                <a:tc>
                  <a:txBody>
                    <a:bodyPr/>
                    <a:lstStyle>
                      <a:lvl1pPr marL="0" algn="l" rtl="0" eaLnBrk="1" latinLnBrk="0" hangingPunct="1">
                        <a:defRPr kumimoji="0" b="1" kern="1200">
                          <a:solidFill>
                            <a:schemeClr val="lt1"/>
                          </a:solidFill>
                          <a:latin typeface="Gill Sans MT"/>
                        </a:defRPr>
                      </a:lvl1pPr>
                      <a:lvl2pPr marL="457200" algn="l" rtl="0" eaLnBrk="1" latinLnBrk="0" hangingPunct="1">
                        <a:defRPr kumimoji="0" b="1" kern="1200">
                          <a:solidFill>
                            <a:schemeClr val="lt1"/>
                          </a:solidFill>
                          <a:latin typeface="Gill Sans MT"/>
                        </a:defRPr>
                      </a:lvl2pPr>
                      <a:lvl3pPr marL="914400" algn="l" rtl="0" eaLnBrk="1" latinLnBrk="0" hangingPunct="1">
                        <a:defRPr kumimoji="0" b="1" kern="1200">
                          <a:solidFill>
                            <a:schemeClr val="lt1"/>
                          </a:solidFill>
                          <a:latin typeface="Gill Sans MT"/>
                        </a:defRPr>
                      </a:lvl3pPr>
                      <a:lvl4pPr marL="1371600" algn="l" rtl="0" eaLnBrk="1" latinLnBrk="0" hangingPunct="1">
                        <a:defRPr kumimoji="0" b="1" kern="1200">
                          <a:solidFill>
                            <a:schemeClr val="lt1"/>
                          </a:solidFill>
                          <a:latin typeface="Gill Sans MT"/>
                        </a:defRPr>
                      </a:lvl4pPr>
                      <a:lvl5pPr marL="1828800" algn="l" rtl="0" eaLnBrk="1" latinLnBrk="0" hangingPunct="1">
                        <a:defRPr kumimoji="0" b="1" kern="1200">
                          <a:solidFill>
                            <a:schemeClr val="lt1"/>
                          </a:solidFill>
                          <a:latin typeface="Gill Sans MT"/>
                        </a:defRPr>
                      </a:lvl5pPr>
                      <a:lvl6pPr marL="2286000" algn="l" rtl="0" eaLnBrk="1" latinLnBrk="0" hangingPunct="1">
                        <a:defRPr kumimoji="0" b="1" kern="1200">
                          <a:solidFill>
                            <a:schemeClr val="lt1"/>
                          </a:solidFill>
                          <a:latin typeface="Gill Sans MT"/>
                        </a:defRPr>
                      </a:lvl6pPr>
                      <a:lvl7pPr marL="2743200" algn="l" rtl="0" eaLnBrk="1" latinLnBrk="0" hangingPunct="1">
                        <a:defRPr kumimoji="0" b="1" kern="1200">
                          <a:solidFill>
                            <a:schemeClr val="lt1"/>
                          </a:solidFill>
                          <a:latin typeface="Gill Sans MT"/>
                        </a:defRPr>
                      </a:lvl7pPr>
                      <a:lvl8pPr marL="3200400" algn="l" rtl="0" eaLnBrk="1" latinLnBrk="0" hangingPunct="1">
                        <a:defRPr kumimoji="0" b="1" kern="1200">
                          <a:solidFill>
                            <a:schemeClr val="lt1"/>
                          </a:solidFill>
                          <a:latin typeface="Gill Sans MT"/>
                        </a:defRPr>
                      </a:lvl8pPr>
                      <a:lvl9pPr marL="3657600" algn="l" rtl="0" eaLnBrk="1" latinLnBrk="0" hangingPunct="1">
                        <a:defRPr kumimoji="0" b="1" kern="1200">
                          <a:solidFill>
                            <a:schemeClr val="lt1"/>
                          </a:solidFill>
                          <a:latin typeface="Gill Sans MT"/>
                        </a:defRPr>
                      </a:lvl9pPr>
                    </a:lstStyle>
                    <a:p>
                      <a:pPr algn="ctr"/>
                      <a:r>
                        <a:rPr lang="fr-FR" sz="1400"/>
                        <a:t>Commentaires</a:t>
                      </a:r>
                      <a:endParaRPr lang="fr-FR" sz="1400">
                        <a:latin typeface="Calibri" panose="020F0502020204030204" pitchFamily="34" charset="0"/>
                        <a:cs typeface="Calibri" panose="020F0502020204030204" pitchFamily="34" charset="0"/>
                      </a:endParaRPr>
                    </a:p>
                  </a:txBody>
                  <a:tcPr marL="91435" marR="91435" marT="45723" marB="457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B592"/>
                    </a:solidFill>
                  </a:tcPr>
                </a:tc>
                <a:extLst>
                  <a:ext uri="{0D108BD9-81ED-4DB2-BD59-A6C34878D82A}">
                    <a16:rowId xmlns:a16="http://schemas.microsoft.com/office/drawing/2014/main" val="10000"/>
                  </a:ext>
                </a:extLst>
              </a:tr>
              <a:tr h="549305">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Observation</a:t>
                      </a:r>
                    </a:p>
                  </a:txBody>
                  <a:tcPr marL="91435" marR="91435" marT="45723" marB="4572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Grille d’observation</a:t>
                      </a:r>
                    </a:p>
                  </a:txBody>
                  <a:tcPr marL="91435" marR="91435" marT="45723" marB="4572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Elle permet d’observer directement</a:t>
                      </a:r>
                      <a:r>
                        <a:rPr lang="fr-FR" sz="1400" baseline="0" dirty="0">
                          <a:latin typeface="Calibri" panose="020F0502020204030204" pitchFamily="34" charset="0"/>
                          <a:cs typeface="Calibri" panose="020F0502020204030204" pitchFamily="34" charset="0"/>
                        </a:rPr>
                        <a:t> les attitudes, les comportements, la communication non verbale, </a:t>
                      </a:r>
                      <a:r>
                        <a:rPr lang="fr-FR" sz="1400" baseline="0" dirty="0" smtClean="0">
                          <a:latin typeface="Calibri" panose="020F0502020204030204" pitchFamily="34" charset="0"/>
                          <a:cs typeface="Calibri" panose="020F0502020204030204" pitchFamily="34" charset="0"/>
                        </a:rPr>
                        <a:t>etc…</a:t>
                      </a:r>
                      <a:endParaRPr lang="fr-FR" sz="1400" dirty="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extLst>
                  <a:ext uri="{0D108BD9-81ED-4DB2-BD59-A6C34878D82A}">
                    <a16:rowId xmlns:a16="http://schemas.microsoft.com/office/drawing/2014/main" val="10001"/>
                  </a:ext>
                </a:extLst>
              </a:tr>
              <a:tr h="549305">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Entretien individuel</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Guide d’entretien </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Méthode adéquate pour recueillir les données qualitatives</a:t>
                      </a:r>
                    </a:p>
                    <a:p>
                      <a:pPr algn="ctr"/>
                      <a:r>
                        <a:rPr lang="fr-FR" sz="1400" dirty="0">
                          <a:latin typeface="Calibri" panose="020F0502020204030204" pitchFamily="34" charset="0"/>
                          <a:cs typeface="Calibri" panose="020F0502020204030204" pitchFamily="34" charset="0"/>
                        </a:rPr>
                        <a:t>Nécessite du temps pour réaliser l’exploitation</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extLst>
                  <a:ext uri="{0D108BD9-81ED-4DB2-BD59-A6C34878D82A}">
                    <a16:rowId xmlns:a16="http://schemas.microsoft.com/office/drawing/2014/main" val="10002"/>
                  </a:ext>
                </a:extLst>
              </a:tr>
              <a:tr h="775486">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Entretien de groupe</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latin typeface="Calibri" panose="020F0502020204030204" pitchFamily="34" charset="0"/>
                          <a:cs typeface="Calibri" panose="020F0502020204030204" pitchFamily="34" charset="0"/>
                        </a:rPr>
                        <a:t>Guide d’entretien </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Les interactions entre participants peuvent enrichir la discussion  en veillant à la spontanéité et la participation de tous.</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extLst>
                  <a:ext uri="{0D108BD9-81ED-4DB2-BD59-A6C34878D82A}">
                    <a16:rowId xmlns:a16="http://schemas.microsoft.com/office/drawing/2014/main" val="10003"/>
                  </a:ext>
                </a:extLst>
              </a:tr>
              <a:tr h="775486">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Enquête</a:t>
                      </a:r>
                      <a:r>
                        <a:rPr lang="fr-FR" sz="1400" baseline="0">
                          <a:latin typeface="Calibri" panose="020F0502020204030204" pitchFamily="34" charset="0"/>
                          <a:cs typeface="Calibri" panose="020F0502020204030204" pitchFamily="34" charset="0"/>
                        </a:rPr>
                        <a:t> par questionnaire</a:t>
                      </a:r>
                      <a:endParaRPr lang="fr-FR" sz="140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Questionnaire</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buFontTx/>
                        <a:buNone/>
                      </a:pPr>
                      <a:r>
                        <a:rPr lang="fr-FR" sz="1400" dirty="0">
                          <a:latin typeface="Calibri" panose="020F0502020204030204" pitchFamily="34" charset="0"/>
                          <a:cs typeface="Calibri" panose="020F0502020204030204" pitchFamily="34" charset="0"/>
                        </a:rPr>
                        <a:t>Outil à tester avant</a:t>
                      </a:r>
                    </a:p>
                    <a:p>
                      <a:pPr algn="ctr">
                        <a:buFontTx/>
                        <a:buNone/>
                      </a:pPr>
                      <a:r>
                        <a:rPr lang="fr-FR" sz="1400" dirty="0">
                          <a:latin typeface="Calibri" panose="020F0502020204030204" pitchFamily="34" charset="0"/>
                          <a:cs typeface="Calibri" panose="020F0502020204030204" pitchFamily="34" charset="0"/>
                        </a:rPr>
                        <a:t>Temps d’exploitation lourd</a:t>
                      </a:r>
                    </a:p>
                    <a:p>
                      <a:pPr algn="ctr">
                        <a:buFontTx/>
                        <a:buNone/>
                      </a:pPr>
                      <a:r>
                        <a:rPr lang="fr-FR" sz="1400" baseline="0" dirty="0">
                          <a:latin typeface="Calibri" panose="020F0502020204030204" pitchFamily="34" charset="0"/>
                          <a:cs typeface="Calibri" panose="020F0502020204030204" pitchFamily="34" charset="0"/>
                        </a:rPr>
                        <a:t>Questions fermées ou échelle d’attitude</a:t>
                      </a:r>
                      <a:endParaRPr lang="fr-FR" sz="1400" dirty="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extLst>
                  <a:ext uri="{0D108BD9-81ED-4DB2-BD59-A6C34878D82A}">
                    <a16:rowId xmlns:a16="http://schemas.microsoft.com/office/drawing/2014/main" val="10004"/>
                  </a:ext>
                </a:extLst>
              </a:tr>
              <a:tr h="549305">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Réunions d’équipes</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Ordre du jour</a:t>
                      </a:r>
                    </a:p>
                    <a:p>
                      <a:pPr algn="ctr"/>
                      <a:r>
                        <a:rPr lang="fr-FR" sz="1400">
                          <a:latin typeface="Calibri" panose="020F0502020204030204" pitchFamily="34" charset="0"/>
                          <a:cs typeface="Calibri" panose="020F0502020204030204" pitchFamily="34" charset="0"/>
                        </a:rPr>
                        <a:t>Compte-rendu</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Le CR doit être validé par les participants de la réunion pour exploitation dans une </a:t>
                      </a:r>
                      <a:r>
                        <a:rPr lang="fr-FR" sz="1400" dirty="0" smtClean="0">
                          <a:latin typeface="Calibri" panose="020F0502020204030204" pitchFamily="34" charset="0"/>
                          <a:cs typeface="Calibri" panose="020F0502020204030204" pitchFamily="34" charset="0"/>
                        </a:rPr>
                        <a:t>évaluation</a:t>
                      </a:r>
                      <a:endParaRPr lang="fr-FR" sz="1400" dirty="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extLst>
                  <a:ext uri="{0D108BD9-81ED-4DB2-BD59-A6C34878D82A}">
                    <a16:rowId xmlns:a16="http://schemas.microsoft.com/office/drawing/2014/main" val="10005"/>
                  </a:ext>
                </a:extLst>
              </a:tr>
              <a:tr h="775486">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Etude de documents</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Fiches</a:t>
                      </a:r>
                    </a:p>
                    <a:p>
                      <a:pPr algn="ctr"/>
                      <a:r>
                        <a:rPr lang="fr-FR" sz="1400">
                          <a:latin typeface="Calibri" panose="020F0502020204030204" pitchFamily="34" charset="0"/>
                          <a:cs typeface="Calibri" panose="020F0502020204030204" pitchFamily="34" charset="0"/>
                        </a:rPr>
                        <a:t>Dossiers</a:t>
                      </a:r>
                    </a:p>
                    <a:p>
                      <a:pPr algn="ctr"/>
                      <a:r>
                        <a:rPr lang="fr-FR" sz="1400">
                          <a:latin typeface="Calibri" panose="020F0502020204030204" pitchFamily="34" charset="0"/>
                          <a:cs typeface="Calibri" panose="020F0502020204030204" pitchFamily="34" charset="0"/>
                        </a:rPr>
                        <a:t>Tableau</a:t>
                      </a:r>
                      <a:r>
                        <a:rPr lang="fr-FR" sz="1400" baseline="0">
                          <a:latin typeface="Calibri" panose="020F0502020204030204" pitchFamily="34" charset="0"/>
                          <a:cs typeface="Calibri" panose="020F0502020204030204" pitchFamily="34" charset="0"/>
                        </a:rPr>
                        <a:t> de bord</a:t>
                      </a:r>
                      <a:endParaRPr lang="fr-FR" sz="140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endParaRPr lang="fr-FR" sz="1400" dirty="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19512228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15875"/>
            <a:ext cx="7793037" cy="10556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ILLUSTRATIONS…</a:t>
            </a: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501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1025908"/>
            <a:ext cx="4608512" cy="578746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5058039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15875"/>
            <a:ext cx="7793037" cy="1055688"/>
          </a:xfrm>
        </p:spPr>
        <p:txBody>
          <a:bodyPr>
            <a:normAutofit fontScale="90000"/>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EXEMPLE D’EVALUATION DES PARTICIPANTS…</a:t>
            </a:r>
            <a:br>
              <a:rPr lang="fr-FR" sz="3200" b="1" dirty="0" smtClean="0">
                <a:solidFill>
                  <a:schemeClr val="tx2">
                    <a:lumMod val="75000"/>
                    <a:lumOff val="25000"/>
                  </a:schemeClr>
                </a:solidFill>
                <a:latin typeface="Calibri" pitchFamily="34" charset="0"/>
                <a:cs typeface="Calibri" pitchFamily="34" charset="0"/>
              </a:rPr>
            </a:br>
            <a:r>
              <a:rPr lang="fr-FR" sz="3200" b="1" dirty="0" smtClean="0">
                <a:solidFill>
                  <a:schemeClr val="tx2">
                    <a:lumMod val="75000"/>
                    <a:lumOff val="25000"/>
                  </a:schemeClr>
                </a:solidFill>
                <a:latin typeface="Calibri" pitchFamily="34" charset="0"/>
                <a:cs typeface="Calibri" pitchFamily="34" charset="0"/>
              </a:rPr>
              <a:t>LES CONFETTIS</a:t>
            </a: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8" name="Picture 3">
            <a:extLst>
              <a:ext uri="{FF2B5EF4-FFF2-40B4-BE49-F238E27FC236}">
                <a16:creationId xmlns:a16="http://schemas.microsoft.com/office/drawing/2014/main" id="{04CB2448-F61E-47D6-B8F6-9D6739628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3188" y="1071563"/>
            <a:ext cx="5532636" cy="5580024"/>
          </a:xfrm>
          <a:prstGeom prst="rect">
            <a:avLst/>
          </a:prstGeom>
        </p:spPr>
      </p:pic>
    </p:spTree>
    <p:custDataLst>
      <p:tags r:id="rId1"/>
    </p:custDataLst>
    <p:extLst>
      <p:ext uri="{BB962C8B-B14F-4D97-AF65-F5344CB8AC3E}">
        <p14:creationId xmlns:p14="http://schemas.microsoft.com/office/powerpoint/2010/main" val="29065418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15875"/>
            <a:ext cx="7793037" cy="1055688"/>
          </a:xfrm>
        </p:spPr>
        <p:txBody>
          <a:bodyPr>
            <a:normAutofit fontScale="90000"/>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EXEMPLE D’EVALUATION…</a:t>
            </a:r>
            <a:br>
              <a:rPr lang="fr-FR" sz="3200" b="1" dirty="0" smtClean="0">
                <a:solidFill>
                  <a:schemeClr val="tx2">
                    <a:lumMod val="75000"/>
                    <a:lumOff val="25000"/>
                  </a:schemeClr>
                </a:solidFill>
                <a:latin typeface="Calibri" pitchFamily="34" charset="0"/>
                <a:cs typeface="Calibri" pitchFamily="34" charset="0"/>
              </a:rPr>
            </a:br>
            <a:r>
              <a:rPr lang="fr-FR" sz="3200" b="1" dirty="0" smtClean="0">
                <a:solidFill>
                  <a:schemeClr val="tx2">
                    <a:lumMod val="75000"/>
                    <a:lumOff val="25000"/>
                  </a:schemeClr>
                </a:solidFill>
                <a:latin typeface="Calibri" pitchFamily="34" charset="0"/>
                <a:cs typeface="Calibri" pitchFamily="34" charset="0"/>
              </a:rPr>
              <a:t>LA TOILE D’ARAIGNEE</a:t>
            </a: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5" name="Picture 3">
            <a:extLst>
              <a:ext uri="{FF2B5EF4-FFF2-40B4-BE49-F238E27FC236}">
                <a16:creationId xmlns:a16="http://schemas.microsoft.com/office/drawing/2014/main" id="{9A026E46-7D8C-4371-9228-8AEA5DB5CA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736" y="1268760"/>
            <a:ext cx="4837059" cy="5450208"/>
          </a:xfrm>
          <a:prstGeom prst="rect">
            <a:avLst/>
          </a:prstGeom>
        </p:spPr>
      </p:pic>
    </p:spTree>
    <p:custDataLst>
      <p:tags r:id="rId1"/>
    </p:custDataLst>
    <p:extLst>
      <p:ext uri="{BB962C8B-B14F-4D97-AF65-F5344CB8AC3E}">
        <p14:creationId xmlns:p14="http://schemas.microsoft.com/office/powerpoint/2010/main" val="29081280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15875"/>
            <a:ext cx="7793037" cy="1055688"/>
          </a:xfrm>
        </p:spPr>
        <p:txBody>
          <a:bodyPr>
            <a:normAutofit fontScale="90000"/>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EXEMPLE D’EVALUATION D’UNE SEANCE…</a:t>
            </a:r>
            <a:br>
              <a:rPr lang="fr-FR" sz="3200" b="1" dirty="0" smtClean="0">
                <a:solidFill>
                  <a:schemeClr val="tx2">
                    <a:lumMod val="75000"/>
                    <a:lumOff val="25000"/>
                  </a:schemeClr>
                </a:solidFill>
                <a:latin typeface="Calibri" pitchFamily="34" charset="0"/>
                <a:cs typeface="Calibri" pitchFamily="34" charset="0"/>
              </a:rPr>
            </a:br>
            <a:r>
              <a:rPr lang="fr-FR" sz="3200" b="1" dirty="0" smtClean="0">
                <a:solidFill>
                  <a:schemeClr val="tx2">
                    <a:lumMod val="75000"/>
                    <a:lumOff val="25000"/>
                  </a:schemeClr>
                </a:solidFill>
                <a:latin typeface="Calibri" pitchFamily="34" charset="0"/>
                <a:cs typeface="Calibri" pitchFamily="34" charset="0"/>
              </a:rPr>
              <a:t>LA GRILLE D’OBSERVATION</a:t>
            </a: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b="5787"/>
          <a:stretch/>
        </p:blipFill>
        <p:spPr>
          <a:xfrm>
            <a:off x="2195736" y="1071563"/>
            <a:ext cx="5223008" cy="5659374"/>
          </a:xfrm>
          <a:prstGeom prst="rect">
            <a:avLst/>
          </a:prstGeom>
        </p:spPr>
      </p:pic>
    </p:spTree>
    <p:custDataLst>
      <p:tags r:id="rId1"/>
    </p:custDataLst>
    <p:extLst>
      <p:ext uri="{BB962C8B-B14F-4D97-AF65-F5344CB8AC3E}">
        <p14:creationId xmlns:p14="http://schemas.microsoft.com/office/powerpoint/2010/main" val="40564968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15875"/>
            <a:ext cx="7793037" cy="1055688"/>
          </a:xfrm>
        </p:spPr>
        <p:txBody>
          <a:bodyPr>
            <a:normAutofit fontScale="90000"/>
          </a:bodyPr>
          <a:lstStyle/>
          <a:p>
            <a:pPr algn="ctr" eaLnBrk="1" fontAlgn="auto" hangingPunct="1">
              <a:spcAft>
                <a:spcPts val="0"/>
              </a:spcAft>
              <a:defRPr/>
            </a:pPr>
            <a:r>
              <a:rPr lang="fr-FR" sz="2900" b="1" dirty="0" smtClean="0">
                <a:solidFill>
                  <a:schemeClr val="tx2">
                    <a:lumMod val="75000"/>
                    <a:lumOff val="25000"/>
                  </a:schemeClr>
                </a:solidFill>
                <a:latin typeface="Calibri" pitchFamily="34" charset="0"/>
                <a:cs typeface="Calibri" pitchFamily="34" charset="0"/>
              </a:rPr>
              <a:t>EXEMPLE D’AUTO-EVALUATION DE L’ANIMATEUR…</a:t>
            </a:r>
            <a:r>
              <a:rPr lang="fr-FR" sz="3200" b="1" dirty="0" smtClean="0">
                <a:solidFill>
                  <a:schemeClr val="tx2">
                    <a:lumMod val="75000"/>
                    <a:lumOff val="25000"/>
                  </a:schemeClr>
                </a:solidFill>
                <a:latin typeface="Calibri" pitchFamily="34" charset="0"/>
                <a:cs typeface="Calibri" pitchFamily="34" charset="0"/>
              </a:rPr>
              <a:t/>
            </a:r>
            <a:br>
              <a:rPr lang="fr-FR" sz="3200" b="1" dirty="0" smtClean="0">
                <a:solidFill>
                  <a:schemeClr val="tx2">
                    <a:lumMod val="75000"/>
                    <a:lumOff val="25000"/>
                  </a:schemeClr>
                </a:solidFill>
                <a:latin typeface="Calibri" pitchFamily="34" charset="0"/>
                <a:cs typeface="Calibri" pitchFamily="34" charset="0"/>
              </a:rPr>
            </a:br>
            <a:r>
              <a:rPr lang="fr-FR" sz="3200" b="1" dirty="0" smtClean="0">
                <a:solidFill>
                  <a:schemeClr val="tx2">
                    <a:lumMod val="75000"/>
                    <a:lumOff val="25000"/>
                  </a:schemeClr>
                </a:solidFill>
                <a:latin typeface="Calibri" pitchFamily="34" charset="0"/>
                <a:cs typeface="Calibri" pitchFamily="34" charset="0"/>
              </a:rPr>
              <a:t>GRILLE D’AUTO-EVALUATION</a:t>
            </a: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5" name="Picture 3">
            <a:extLst>
              <a:ext uri="{FF2B5EF4-FFF2-40B4-BE49-F238E27FC236}">
                <a16:creationId xmlns:a16="http://schemas.microsoft.com/office/drawing/2014/main" id="{F4407C58-0274-4CB9-8345-CE95CFC0D084}"/>
              </a:ext>
            </a:extLst>
          </p:cNvPr>
          <p:cNvPicPr>
            <a:picLocks noChangeAspect="1"/>
          </p:cNvPicPr>
          <p:nvPr/>
        </p:nvPicPr>
        <p:blipFill rotWithShape="1">
          <a:blip r:embed="rId6">
            <a:extLst>
              <a:ext uri="{28A0092B-C50C-407E-A947-70E740481C1C}">
                <a14:useLocalDpi xmlns:a14="http://schemas.microsoft.com/office/drawing/2010/main" val="0"/>
              </a:ext>
            </a:extLst>
          </a:blip>
          <a:srcRect l="-360" t="16258" r="360" b="3861"/>
          <a:stretch/>
        </p:blipFill>
        <p:spPr>
          <a:xfrm>
            <a:off x="1187624" y="1050738"/>
            <a:ext cx="6899296" cy="5631196"/>
          </a:xfrm>
          <a:prstGeom prst="rect">
            <a:avLst/>
          </a:prstGeom>
        </p:spPr>
      </p:pic>
    </p:spTree>
    <p:custDataLst>
      <p:tags r:id="rId1"/>
    </p:custDataLst>
    <p:extLst>
      <p:ext uri="{BB962C8B-B14F-4D97-AF65-F5344CB8AC3E}">
        <p14:creationId xmlns:p14="http://schemas.microsoft.com/office/powerpoint/2010/main" val="21179151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260647"/>
            <a:ext cx="7793037" cy="810915"/>
          </a:xfrm>
        </p:spPr>
        <p:txBody>
          <a:bodyPr>
            <a:normAutofit/>
          </a:bodyPr>
          <a:lstStyle/>
          <a:p>
            <a:pPr algn="ctr" eaLnBrk="1" fontAlgn="auto" hangingPunct="1">
              <a:spcAft>
                <a:spcPts val="0"/>
              </a:spcAft>
              <a:defRPr/>
            </a:pPr>
            <a:r>
              <a:rPr lang="fr-FR" sz="2900" b="1" dirty="0" smtClean="0">
                <a:solidFill>
                  <a:schemeClr val="tx2">
                    <a:lumMod val="75000"/>
                    <a:lumOff val="25000"/>
                  </a:schemeClr>
                </a:solidFill>
                <a:latin typeface="Calibri" pitchFamily="34" charset="0"/>
                <a:cs typeface="Calibri" pitchFamily="34" charset="0"/>
              </a:rPr>
              <a:t>FAISONS LE POINT….</a:t>
            </a:r>
            <a:endParaRPr lang="fr-FR" sz="3200" b="1" dirty="0" smtClean="0">
              <a:solidFill>
                <a:schemeClr val="tx2">
                  <a:lumMod val="75000"/>
                  <a:lumOff val="25000"/>
                </a:schemeClr>
              </a:solidFill>
              <a:latin typeface="Calibri" pitchFamily="34" charset="0"/>
              <a:cs typeface="Calibri" pitchFamily="34" charset="0"/>
            </a:endParaRP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6" name="Image 5">
            <a:extLst>
              <a:ext uri="{FF2B5EF4-FFF2-40B4-BE49-F238E27FC236}">
                <a16:creationId xmlns:a16="http://schemas.microsoft.com/office/drawing/2014/main" id="{6ECC309D-BC58-4318-A422-A670581D0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1484784"/>
            <a:ext cx="7705996" cy="4334623"/>
          </a:xfrm>
          <a:prstGeom prst="rect">
            <a:avLst/>
          </a:prstGeom>
        </p:spPr>
      </p:pic>
    </p:spTree>
    <p:custDataLst>
      <p:tags r:id="rId1"/>
    </p:custDataLst>
    <p:extLst>
      <p:ext uri="{BB962C8B-B14F-4D97-AF65-F5344CB8AC3E}">
        <p14:creationId xmlns:p14="http://schemas.microsoft.com/office/powerpoint/2010/main" val="255711344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260647"/>
            <a:ext cx="7793037" cy="810915"/>
          </a:xfrm>
        </p:spPr>
        <p:txBody>
          <a:bodyPr>
            <a:normAutofit fontScale="90000"/>
          </a:bodyPr>
          <a:lstStyle/>
          <a:p>
            <a:pPr algn="ctr" eaLnBrk="1" fontAlgn="auto" hangingPunct="1">
              <a:spcAft>
                <a:spcPts val="0"/>
              </a:spcAft>
              <a:defRPr/>
            </a:pPr>
            <a:r>
              <a:rPr lang="fr-FR" sz="2900" b="1" dirty="0" smtClean="0">
                <a:solidFill>
                  <a:schemeClr val="tx2">
                    <a:lumMod val="75000"/>
                    <a:lumOff val="25000"/>
                  </a:schemeClr>
                </a:solidFill>
                <a:latin typeface="Calibri" pitchFamily="34" charset="0"/>
                <a:cs typeface="Calibri" pitchFamily="34" charset="0"/>
              </a:rPr>
              <a:t>QUESTIONNAIRE D’EVALUATION </a:t>
            </a:r>
            <a:br>
              <a:rPr lang="fr-FR" sz="2900" b="1" dirty="0" smtClean="0">
                <a:solidFill>
                  <a:schemeClr val="tx2">
                    <a:lumMod val="75000"/>
                    <a:lumOff val="25000"/>
                  </a:schemeClr>
                </a:solidFill>
                <a:latin typeface="Calibri" pitchFamily="34" charset="0"/>
                <a:cs typeface="Calibri" pitchFamily="34" charset="0"/>
              </a:rPr>
            </a:br>
            <a:r>
              <a:rPr lang="fr-FR" sz="2900" b="1" dirty="0" smtClean="0">
                <a:solidFill>
                  <a:schemeClr val="tx2">
                    <a:lumMod val="75000"/>
                    <a:lumOff val="25000"/>
                  </a:schemeClr>
                </a:solidFill>
                <a:latin typeface="Calibri" pitchFamily="34" charset="0"/>
                <a:cs typeface="Calibri" pitchFamily="34" charset="0"/>
              </a:rPr>
              <a:t>DES COMPETENCES….</a:t>
            </a:r>
            <a:endParaRPr lang="fr-FR" sz="3200" b="1" dirty="0" smtClean="0">
              <a:solidFill>
                <a:schemeClr val="tx2">
                  <a:lumMod val="75000"/>
                  <a:lumOff val="25000"/>
                </a:schemeClr>
              </a:solidFill>
              <a:latin typeface="Calibri" pitchFamily="34" charset="0"/>
              <a:cs typeface="Calibri" pitchFamily="34" charset="0"/>
            </a:endParaRP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1026" name="Picture 2" descr="Elèves à besoins éducatifs particuliers, Aix - Marseille, ﻿Accueil"/>
          <p:cNvPicPr>
            <a:picLocks noChangeAspect="1" noChangeArrowheads="1"/>
          </p:cNvPicPr>
          <p:nvPr/>
        </p:nvPicPr>
        <p:blipFill rotWithShape="1">
          <a:blip r:embed="rId6">
            <a:extLst>
              <a:ext uri="{28A0092B-C50C-407E-A947-70E740481C1C}">
                <a14:useLocalDpi xmlns:a14="http://schemas.microsoft.com/office/drawing/2010/main" val="0"/>
              </a:ext>
            </a:extLst>
          </a:blip>
          <a:srcRect l="1051" t="1742" r="2074" b="4195"/>
          <a:stretch/>
        </p:blipFill>
        <p:spPr bwMode="auto">
          <a:xfrm>
            <a:off x="1619672" y="1556792"/>
            <a:ext cx="6468719" cy="37560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65308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260647"/>
            <a:ext cx="7793037" cy="810915"/>
          </a:xfrm>
        </p:spPr>
        <p:txBody>
          <a:bodyPr>
            <a:normAutofit/>
          </a:bodyPr>
          <a:lstStyle/>
          <a:p>
            <a:pPr algn="ctr" eaLnBrk="1" fontAlgn="auto" hangingPunct="1">
              <a:spcAft>
                <a:spcPts val="0"/>
              </a:spcAft>
              <a:defRPr/>
            </a:pPr>
            <a:r>
              <a:rPr lang="fr-FR" sz="2900" b="1" dirty="0" smtClean="0">
                <a:solidFill>
                  <a:schemeClr val="tx2">
                    <a:lumMod val="75000"/>
                    <a:lumOff val="25000"/>
                  </a:schemeClr>
                </a:solidFill>
                <a:latin typeface="Calibri" pitchFamily="34" charset="0"/>
                <a:cs typeface="Calibri" pitchFamily="34" charset="0"/>
              </a:rPr>
              <a:t>ET EN CETTE FIN DE FORMATION ?...</a:t>
            </a:r>
            <a:endParaRPr lang="fr-FR" sz="3200" b="1" dirty="0" smtClean="0">
              <a:solidFill>
                <a:schemeClr val="tx2">
                  <a:lumMod val="75000"/>
                  <a:lumOff val="25000"/>
                </a:schemeClr>
              </a:solidFill>
              <a:latin typeface="Calibri" pitchFamily="34" charset="0"/>
              <a:cs typeface="Calibri" pitchFamily="34" charset="0"/>
            </a:endParaRP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14" name="Image 13">
            <a:extLst>
              <a:ext uri="{FF2B5EF4-FFF2-40B4-BE49-F238E27FC236}">
                <a16:creationId xmlns:a16="http://schemas.microsoft.com/office/drawing/2014/main" id="{84AD3498-8BE0-4727-9230-B25376B7B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84" y="1196752"/>
            <a:ext cx="3816424" cy="5401709"/>
          </a:xfrm>
          <a:prstGeom prst="rect">
            <a:avLst/>
          </a:prstGeom>
        </p:spPr>
      </p:pic>
    </p:spTree>
    <p:custDataLst>
      <p:tags r:id="rId1"/>
    </p:custDataLst>
    <p:extLst>
      <p:ext uri="{BB962C8B-B14F-4D97-AF65-F5344CB8AC3E}">
        <p14:creationId xmlns:p14="http://schemas.microsoft.com/office/powerpoint/2010/main" val="26449526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260647"/>
            <a:ext cx="7793037" cy="810915"/>
          </a:xfrm>
        </p:spPr>
        <p:txBody>
          <a:bodyPr>
            <a:normAutofit/>
          </a:bodyPr>
          <a:lstStyle/>
          <a:p>
            <a:pPr algn="ctr" eaLnBrk="1" fontAlgn="auto" hangingPunct="1">
              <a:spcAft>
                <a:spcPts val="0"/>
              </a:spcAft>
              <a:defRPr/>
            </a:pPr>
            <a:r>
              <a:rPr lang="fr-FR" sz="2900" b="1" dirty="0" smtClean="0">
                <a:solidFill>
                  <a:schemeClr val="tx2">
                    <a:lumMod val="75000"/>
                    <a:lumOff val="25000"/>
                  </a:schemeClr>
                </a:solidFill>
                <a:latin typeface="Calibri" pitchFamily="34" charset="0"/>
                <a:cs typeface="Calibri" pitchFamily="34" charset="0"/>
              </a:rPr>
              <a:t>ET EN CETTE FIN DE FORMATION ?...</a:t>
            </a:r>
            <a:endParaRPr lang="fr-FR" sz="3200" b="1" dirty="0" smtClean="0">
              <a:solidFill>
                <a:schemeClr val="tx2">
                  <a:lumMod val="75000"/>
                  <a:lumOff val="25000"/>
                </a:schemeClr>
              </a:solidFill>
              <a:latin typeface="Calibri" pitchFamily="34" charset="0"/>
              <a:cs typeface="Calibri" pitchFamily="34" charset="0"/>
            </a:endParaRP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1313953"/>
            <a:ext cx="6615112"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36047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smtClean="0">
                <a:solidFill>
                  <a:srgbClr val="0DB435"/>
                </a:solidFill>
                <a:latin typeface="Calibri" pitchFamily="34" charset="0"/>
              </a:rPr>
              <a:t>OBJECTIFS DE LA FORMATION</a:t>
            </a:r>
          </a:p>
        </p:txBody>
      </p:sp>
      <p:sp>
        <p:nvSpPr>
          <p:cNvPr id="41986" name="Rectangle 3"/>
          <p:cNvSpPr>
            <a:spLocks noGrp="1"/>
          </p:cNvSpPr>
          <p:nvPr>
            <p:ph type="body" idx="4294967295"/>
          </p:nvPr>
        </p:nvSpPr>
        <p:spPr>
          <a:xfrm>
            <a:off x="661988" y="2852936"/>
            <a:ext cx="7772400" cy="2983450"/>
          </a:xfrm>
        </p:spPr>
        <p:txBody>
          <a:bodyPr/>
          <a:lstStyle/>
          <a:p>
            <a:pPr algn="just">
              <a:lnSpc>
                <a:spcPct val="90000"/>
              </a:lnSpc>
            </a:pPr>
            <a:r>
              <a:rPr lang="fr-FR" sz="2000" b="1" dirty="0" smtClean="0">
                <a:latin typeface="Calibri" pitchFamily="34" charset="0"/>
              </a:rPr>
              <a:t>Situer </a:t>
            </a:r>
            <a:r>
              <a:rPr lang="fr-FR" sz="2000" b="1" dirty="0">
                <a:latin typeface="Calibri" pitchFamily="34" charset="0"/>
              </a:rPr>
              <a:t>la place d’une séance collective dans </a:t>
            </a:r>
            <a:r>
              <a:rPr lang="fr-FR" sz="2000" b="1" dirty="0" smtClean="0">
                <a:latin typeface="Calibri" pitchFamily="34" charset="0"/>
              </a:rPr>
              <a:t>un </a:t>
            </a:r>
            <a:r>
              <a:rPr lang="fr-FR" sz="2000" b="1" dirty="0">
                <a:latin typeface="Calibri" pitchFamily="34" charset="0"/>
              </a:rPr>
              <a:t>projet global d’éducation pour la </a:t>
            </a:r>
            <a:r>
              <a:rPr lang="fr-FR" sz="2000" b="1" dirty="0" smtClean="0">
                <a:latin typeface="Calibri" pitchFamily="34" charset="0"/>
              </a:rPr>
              <a:t>santé</a:t>
            </a:r>
          </a:p>
          <a:p>
            <a:pPr marL="0" indent="0" algn="just">
              <a:lnSpc>
                <a:spcPct val="90000"/>
              </a:lnSpc>
              <a:buNone/>
            </a:pPr>
            <a:endParaRPr lang="fr-FR" sz="600" b="1" dirty="0">
              <a:latin typeface="Calibri" pitchFamily="34" charset="0"/>
            </a:endParaRPr>
          </a:p>
          <a:p>
            <a:pPr algn="just">
              <a:lnSpc>
                <a:spcPct val="90000"/>
              </a:lnSpc>
            </a:pPr>
            <a:r>
              <a:rPr lang="fr-FR" sz="2000" b="1" dirty="0" smtClean="0">
                <a:latin typeface="Calibri" pitchFamily="34" charset="0"/>
              </a:rPr>
              <a:t>Identifier </a:t>
            </a:r>
            <a:r>
              <a:rPr lang="fr-FR" sz="2000" b="1" dirty="0">
                <a:latin typeface="Calibri" pitchFamily="34" charset="0"/>
              </a:rPr>
              <a:t>les postures et rôles de </a:t>
            </a:r>
            <a:r>
              <a:rPr lang="fr-FR" sz="2000" b="1" dirty="0" smtClean="0">
                <a:latin typeface="Calibri" pitchFamily="34" charset="0"/>
              </a:rPr>
              <a:t>l’animateur</a:t>
            </a:r>
          </a:p>
          <a:p>
            <a:pPr algn="just">
              <a:lnSpc>
                <a:spcPct val="90000"/>
              </a:lnSpc>
            </a:pPr>
            <a:endParaRPr lang="fr-FR" sz="600" b="1" dirty="0">
              <a:latin typeface="Calibri" pitchFamily="34" charset="0"/>
            </a:endParaRPr>
          </a:p>
          <a:p>
            <a:pPr algn="just">
              <a:lnSpc>
                <a:spcPct val="90000"/>
              </a:lnSpc>
            </a:pPr>
            <a:r>
              <a:rPr lang="fr-FR" sz="2000" b="1" dirty="0" smtClean="0">
                <a:latin typeface="Calibri" pitchFamily="34" charset="0"/>
              </a:rPr>
              <a:t>Rédiger </a:t>
            </a:r>
            <a:r>
              <a:rPr lang="fr-FR" sz="2000" b="1" dirty="0">
                <a:latin typeface="Calibri" pitchFamily="34" charset="0"/>
              </a:rPr>
              <a:t>des objectifs pédagogiques et des </a:t>
            </a:r>
            <a:r>
              <a:rPr lang="fr-FR" sz="2000" b="1" dirty="0" smtClean="0">
                <a:latin typeface="Calibri" pitchFamily="34" charset="0"/>
              </a:rPr>
              <a:t>séquences d’animation</a:t>
            </a:r>
          </a:p>
          <a:p>
            <a:pPr algn="just">
              <a:lnSpc>
                <a:spcPct val="90000"/>
              </a:lnSpc>
            </a:pPr>
            <a:endParaRPr lang="fr-FR" sz="600" b="1" dirty="0">
              <a:latin typeface="Calibri" pitchFamily="34" charset="0"/>
            </a:endParaRPr>
          </a:p>
          <a:p>
            <a:pPr algn="just">
              <a:lnSpc>
                <a:spcPct val="90000"/>
              </a:lnSpc>
            </a:pPr>
            <a:r>
              <a:rPr lang="fr-FR" sz="2000" b="1" dirty="0" smtClean="0">
                <a:latin typeface="Calibri" pitchFamily="34" charset="0"/>
              </a:rPr>
              <a:t>Appréhender </a:t>
            </a:r>
            <a:r>
              <a:rPr lang="fr-FR" sz="2000" b="1" dirty="0">
                <a:latin typeface="Calibri" pitchFamily="34" charset="0"/>
              </a:rPr>
              <a:t>différentes techniques </a:t>
            </a:r>
            <a:r>
              <a:rPr lang="fr-FR" sz="2000" b="1" dirty="0" smtClean="0">
                <a:latin typeface="Calibri" pitchFamily="34" charset="0"/>
              </a:rPr>
              <a:t>d’animation </a:t>
            </a:r>
            <a:r>
              <a:rPr lang="fr-FR" sz="2000" b="1" dirty="0">
                <a:latin typeface="Calibri" pitchFamily="34" charset="0"/>
              </a:rPr>
              <a:t>et outils </a:t>
            </a:r>
            <a:r>
              <a:rPr lang="fr-FR" sz="2000" b="1" dirty="0" smtClean="0">
                <a:latin typeface="Calibri" pitchFamily="34" charset="0"/>
              </a:rPr>
              <a:t>pédagogiques</a:t>
            </a:r>
          </a:p>
          <a:p>
            <a:pPr algn="just">
              <a:lnSpc>
                <a:spcPct val="90000"/>
              </a:lnSpc>
            </a:pPr>
            <a:endParaRPr lang="fr-FR" sz="600" b="1" dirty="0">
              <a:latin typeface="Calibri" pitchFamily="34" charset="0"/>
            </a:endParaRPr>
          </a:p>
          <a:p>
            <a:pPr algn="just">
              <a:lnSpc>
                <a:spcPct val="90000"/>
              </a:lnSpc>
            </a:pPr>
            <a:r>
              <a:rPr lang="fr-FR" sz="2000" b="1" dirty="0" smtClean="0">
                <a:latin typeface="Calibri" pitchFamily="34" charset="0"/>
              </a:rPr>
              <a:t>Choisir des modalités d’évaluation pour chaque séquence</a:t>
            </a:r>
          </a:p>
          <a:p>
            <a:pPr algn="just">
              <a:lnSpc>
                <a:spcPct val="90000"/>
              </a:lnSpc>
            </a:pPr>
            <a:endParaRPr lang="fr-FR" sz="600" b="1" dirty="0">
              <a:latin typeface="Calibri" pitchFamily="34" charset="0"/>
            </a:endParaRPr>
          </a:p>
          <a:p>
            <a:pPr algn="just">
              <a:lnSpc>
                <a:spcPct val="90000"/>
              </a:lnSpc>
            </a:pPr>
            <a:r>
              <a:rPr lang="fr-FR" sz="2000" b="1" dirty="0" smtClean="0">
                <a:latin typeface="Calibri" pitchFamily="34" charset="0"/>
              </a:rPr>
              <a:t>Construire, animer et évaluer une séance d’animation </a:t>
            </a:r>
            <a:r>
              <a:rPr lang="fr-FR" sz="2000" b="1" dirty="0">
                <a:latin typeface="Calibri" pitchFamily="34" charset="0"/>
              </a:rPr>
              <a:t>collective</a:t>
            </a:r>
          </a:p>
        </p:txBody>
      </p:sp>
      <p:pic>
        <p:nvPicPr>
          <p:cNvPr id="41987"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43608" y="1102884"/>
            <a:ext cx="1857920" cy="1523414"/>
          </a:xfrm>
          <a:prstGeom prst="rect">
            <a:avLst/>
          </a:prstGeom>
        </p:spPr>
      </p:pic>
    </p:spTree>
    <p:custDataLst>
      <p:tags r:id="rId1"/>
    </p:custDataLst>
    <p:extLst>
      <p:ext uri="{BB962C8B-B14F-4D97-AF65-F5344CB8AC3E}">
        <p14:creationId xmlns:p14="http://schemas.microsoft.com/office/powerpoint/2010/main" val="11192699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1BCADE8E-A36D-490D-B73C-CD7D69A7F863}" type="slidenum">
              <a:rPr lang="fr-FR"/>
              <a:pPr>
                <a:defRPr/>
              </a:pPr>
              <a:t>110</a:t>
            </a:fld>
            <a:endParaRPr lang="fr-FR"/>
          </a:p>
        </p:txBody>
      </p:sp>
      <p:pic>
        <p:nvPicPr>
          <p:cNvPr id="168964" name="Picture 2" descr="http://www.codes05.org/images/interface/logo_codes05.gif"/>
          <p:cNvPicPr>
            <a:picLocks noChangeAspect="1" noChangeArrowheads="1"/>
          </p:cNvPicPr>
          <p:nvPr/>
        </p:nvPicPr>
        <p:blipFill>
          <a:blip r:embed="rId4"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9" name="Picture 2" descr="Résultat de recherche d'images pour &quot;ars paca&quot;"/>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7560" y="26541"/>
            <a:ext cx="1384289" cy="1098203"/>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583;p120" descr="diapo19.jpg"/>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86" y="1146993"/>
            <a:ext cx="7514876" cy="45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5183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smtClean="0">
                <a:solidFill>
                  <a:srgbClr val="0DB435"/>
                </a:solidFill>
                <a:latin typeface="Calibri" pitchFamily="34" charset="0"/>
              </a:rPr>
              <a:t>ORGANISATION</a:t>
            </a:r>
          </a:p>
        </p:txBody>
      </p:sp>
      <p:sp>
        <p:nvSpPr>
          <p:cNvPr id="41986" name="Rectangle 3"/>
          <p:cNvSpPr>
            <a:spLocks noGrp="1"/>
          </p:cNvSpPr>
          <p:nvPr>
            <p:ph type="body" idx="4294967295"/>
          </p:nvPr>
        </p:nvSpPr>
        <p:spPr>
          <a:xfrm>
            <a:off x="607559" y="1988840"/>
            <a:ext cx="7564841" cy="3471376"/>
          </a:xfrm>
        </p:spPr>
        <p:txBody>
          <a:bodyPr/>
          <a:lstStyle/>
          <a:p>
            <a:pPr algn="just">
              <a:lnSpc>
                <a:spcPct val="90000"/>
              </a:lnSpc>
            </a:pPr>
            <a:r>
              <a:rPr lang="fr-FR" sz="2000" b="1" dirty="0">
                <a:latin typeface="Calibri" pitchFamily="34" charset="0"/>
              </a:rPr>
              <a:t>Lieu : </a:t>
            </a:r>
            <a:r>
              <a:rPr lang="fr-FR" sz="2000" b="1" dirty="0" smtClean="0">
                <a:latin typeface="Calibri" pitchFamily="34" charset="0"/>
              </a:rPr>
              <a:t>Locaux du CoDES 05 </a:t>
            </a:r>
            <a:r>
              <a:rPr lang="fr-FR" sz="2000" b="1" dirty="0" smtClean="0">
                <a:latin typeface="Calibri" pitchFamily="34" charset="0"/>
                <a:sym typeface="Wingdings" panose="05000000000000000000" pitchFamily="2" charset="2"/>
              </a:rPr>
              <a:t>– 16 Route de la Justice, à Gap</a:t>
            </a:r>
            <a:endParaRPr lang="fr-FR" sz="2000" b="1" dirty="0">
              <a:latin typeface="Calibri" pitchFamily="34" charset="0"/>
            </a:endParaRPr>
          </a:p>
          <a:p>
            <a:pPr algn="just">
              <a:lnSpc>
                <a:spcPct val="90000"/>
              </a:lnSpc>
            </a:pPr>
            <a:r>
              <a:rPr lang="fr-FR" sz="2000" b="1" dirty="0">
                <a:latin typeface="Calibri" pitchFamily="34" charset="0"/>
              </a:rPr>
              <a:t>Horaire : 09h00 </a:t>
            </a:r>
            <a:r>
              <a:rPr lang="fr-FR" sz="2000" b="1" dirty="0" smtClean="0">
                <a:latin typeface="Calibri" pitchFamily="34" charset="0"/>
              </a:rPr>
              <a:t>- 17h00</a:t>
            </a:r>
            <a:endParaRPr lang="fr-FR" sz="2000" b="1" dirty="0">
              <a:latin typeface="Calibri" pitchFamily="34" charset="0"/>
            </a:endParaRPr>
          </a:p>
          <a:p>
            <a:pPr algn="just">
              <a:lnSpc>
                <a:spcPct val="90000"/>
              </a:lnSpc>
            </a:pPr>
            <a:r>
              <a:rPr lang="fr-FR" sz="2000" b="1" dirty="0">
                <a:latin typeface="Calibri" pitchFamily="34" charset="0"/>
              </a:rPr>
              <a:t>Pause : </a:t>
            </a:r>
            <a:r>
              <a:rPr lang="fr-FR" sz="2000" b="1" dirty="0" smtClean="0">
                <a:latin typeface="Calibri" pitchFamily="34" charset="0"/>
              </a:rPr>
              <a:t>10-15 minutes prévues </a:t>
            </a:r>
            <a:r>
              <a:rPr lang="fr-FR" sz="2000" b="1" dirty="0">
                <a:latin typeface="Calibri" pitchFamily="34" charset="0"/>
              </a:rPr>
              <a:t>par ½ journée</a:t>
            </a:r>
          </a:p>
          <a:p>
            <a:pPr algn="just">
              <a:lnSpc>
                <a:spcPct val="90000"/>
              </a:lnSpc>
            </a:pPr>
            <a:r>
              <a:rPr lang="fr-FR" sz="2000" b="1" dirty="0">
                <a:latin typeface="Calibri" pitchFamily="34" charset="0"/>
              </a:rPr>
              <a:t>Repas : </a:t>
            </a:r>
            <a:r>
              <a:rPr lang="fr-FR" sz="2000" b="1" dirty="0" smtClean="0">
                <a:latin typeface="Calibri" pitchFamily="34" charset="0"/>
              </a:rPr>
              <a:t>1h15, à la </a:t>
            </a:r>
            <a:r>
              <a:rPr lang="fr-FR" sz="2000" b="1" dirty="0">
                <a:latin typeface="Calibri" pitchFamily="34" charset="0"/>
              </a:rPr>
              <a:t>charge des </a:t>
            </a:r>
            <a:r>
              <a:rPr lang="fr-FR" sz="2000" b="1" dirty="0" smtClean="0">
                <a:latin typeface="Calibri" pitchFamily="34" charset="0"/>
              </a:rPr>
              <a:t>participants. Repas partagé ?</a:t>
            </a:r>
          </a:p>
          <a:p>
            <a:pPr marL="0" indent="0" algn="just">
              <a:lnSpc>
                <a:spcPct val="90000"/>
              </a:lnSpc>
              <a:buNone/>
            </a:pPr>
            <a:endParaRPr lang="fr-FR" sz="2000" b="1" dirty="0">
              <a:latin typeface="Calibri" pitchFamily="34" charset="0"/>
            </a:endParaRPr>
          </a:p>
          <a:p>
            <a:pPr algn="just">
              <a:lnSpc>
                <a:spcPct val="90000"/>
              </a:lnSpc>
            </a:pPr>
            <a:r>
              <a:rPr lang="fr-FR" sz="2000" b="1" dirty="0" smtClean="0">
                <a:latin typeface="Calibri" pitchFamily="34" charset="0"/>
              </a:rPr>
              <a:t>Dossier de formation </a:t>
            </a:r>
            <a:r>
              <a:rPr lang="fr-FR" sz="2000" b="1" dirty="0">
                <a:latin typeface="Calibri" pitchFamily="34" charset="0"/>
              </a:rPr>
              <a:t>: </a:t>
            </a:r>
          </a:p>
          <a:p>
            <a:pPr marL="0" indent="0" algn="just">
              <a:lnSpc>
                <a:spcPct val="90000"/>
              </a:lnSpc>
              <a:buNone/>
            </a:pPr>
            <a:r>
              <a:rPr lang="fr-FR" sz="2000" b="1" dirty="0" smtClean="0">
                <a:latin typeface="Calibri" pitchFamily="34" charset="0"/>
              </a:rPr>
              <a:t>- Programme</a:t>
            </a:r>
          </a:p>
          <a:p>
            <a:pPr marL="0" indent="0" algn="just">
              <a:lnSpc>
                <a:spcPct val="90000"/>
              </a:lnSpc>
              <a:buNone/>
            </a:pPr>
            <a:r>
              <a:rPr lang="fr-FR" sz="2000" b="1" dirty="0" smtClean="0">
                <a:latin typeface="Calibri" pitchFamily="34" charset="0"/>
              </a:rPr>
              <a:t>- Plaquette de présentation du CoDES 05</a:t>
            </a:r>
          </a:p>
          <a:p>
            <a:pPr marL="0" indent="0" algn="just">
              <a:lnSpc>
                <a:spcPct val="90000"/>
              </a:lnSpc>
              <a:buNone/>
            </a:pPr>
            <a:r>
              <a:rPr lang="fr-FR" sz="2000" b="1" dirty="0" smtClean="0">
                <a:latin typeface="Calibri" pitchFamily="34" charset="0"/>
              </a:rPr>
              <a:t>- Powerpoint de la formation - Ressources pédagogiques</a:t>
            </a:r>
            <a:endParaRPr lang="fr-FR" sz="2000" b="1" dirty="0">
              <a:latin typeface="Calibri" pitchFamily="34" charset="0"/>
            </a:endParaRPr>
          </a:p>
          <a:p>
            <a:pPr marL="0" indent="0" algn="just">
              <a:lnSpc>
                <a:spcPct val="90000"/>
              </a:lnSpc>
              <a:buNone/>
            </a:pPr>
            <a:r>
              <a:rPr lang="fr-FR" sz="2000" b="1" dirty="0" smtClean="0">
                <a:latin typeface="Calibri" pitchFamily="34" charset="0"/>
              </a:rPr>
              <a:t>- Bulletin d’adhésion</a:t>
            </a:r>
            <a:endParaRPr lang="fr-FR" sz="2000" b="1" dirty="0">
              <a:latin typeface="Calibri" pitchFamily="34" charset="0"/>
            </a:endParaRPr>
          </a:p>
          <a:p>
            <a:pPr algn="just">
              <a:lnSpc>
                <a:spcPct val="90000"/>
              </a:lnSpc>
            </a:pPr>
            <a:endParaRPr lang="fr-FR" sz="2000" b="1" dirty="0">
              <a:latin typeface="Calibri" pitchFamily="34" charset="0"/>
            </a:endParaRPr>
          </a:p>
          <a:p>
            <a:pPr algn="just">
              <a:lnSpc>
                <a:spcPct val="90000"/>
              </a:lnSpc>
            </a:pPr>
            <a:r>
              <a:rPr lang="fr-FR" sz="2000" b="1" dirty="0" smtClean="0">
                <a:latin typeface="Calibri" pitchFamily="34" charset="0"/>
              </a:rPr>
              <a:t>Questionnaire d’évaluation « à chaud » + Ressources pédagogiques complémentaires transmis par voie dématérialisée au terme de la formation</a:t>
            </a:r>
            <a:endParaRPr lang="fr-FR" sz="2000" b="1" dirty="0">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dirty="0">
              <a:ln>
                <a:noFill/>
              </a:ln>
              <a:solidFill>
                <a:srgbClr val="FFFFFF"/>
              </a:solidFill>
              <a:effectLst/>
              <a:uLnTx/>
              <a:uFillTx/>
              <a:latin typeface="Century Schoolbook"/>
              <a:ea typeface="+mn-ea"/>
              <a:cs typeface="+mn-cs"/>
            </a:endParaRPr>
          </a:p>
        </p:txBody>
      </p:sp>
      <p:pic>
        <p:nvPicPr>
          <p:cNvPr id="1026" name="Picture 2" descr="https://www.lecedrerouge.com/media/catalog/product/cache/1/image/479x/9df78eab33525d08d6e5fb8d27136e95/n/o/horloge_tempo_de_magis_noi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8239" y="925428"/>
            <a:ext cx="962141" cy="9621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1776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457200" y="184150"/>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a:solidFill>
                  <a:srgbClr val="0DB435"/>
                </a:solidFill>
                <a:latin typeface="Calibri" pitchFamily="34" charset="0"/>
              </a:rPr>
              <a:t>SE PRESENTER…</a:t>
            </a:r>
            <a:br>
              <a:rPr lang="fr-FR" sz="3200" b="1" cap="none" dirty="0">
                <a:solidFill>
                  <a:srgbClr val="0DB435"/>
                </a:solidFill>
                <a:latin typeface="Calibri" pitchFamily="34" charset="0"/>
              </a:rPr>
            </a:br>
            <a:r>
              <a:rPr lang="fr-FR" sz="3200" b="1" cap="none" dirty="0">
                <a:solidFill>
                  <a:srgbClr val="0DB435"/>
                </a:solidFill>
                <a:latin typeface="Calibri" pitchFamily="34" charset="0"/>
              </a:rPr>
              <a:t>PRÉSENTATIONS </a:t>
            </a:r>
            <a:r>
              <a:rPr lang="fr-FR" sz="3200" b="1" cap="none" dirty="0" smtClean="0">
                <a:solidFill>
                  <a:srgbClr val="0DB435"/>
                </a:solidFill>
                <a:latin typeface="Calibri" pitchFamily="34" charset="0"/>
              </a:rPr>
              <a:t>CROISÉES</a:t>
            </a:r>
          </a:p>
        </p:txBody>
      </p:sp>
      <p:sp>
        <p:nvSpPr>
          <p:cNvPr id="41986" name="Rectangle 3"/>
          <p:cNvSpPr>
            <a:spLocks noGrp="1"/>
          </p:cNvSpPr>
          <p:nvPr>
            <p:ph type="body" idx="4294967295"/>
          </p:nvPr>
        </p:nvSpPr>
        <p:spPr>
          <a:xfrm>
            <a:off x="323528" y="1236662"/>
            <a:ext cx="4421371" cy="5504705"/>
          </a:xfrm>
        </p:spPr>
        <p:txBody>
          <a:bodyPr/>
          <a:lstStyle/>
          <a:p>
            <a:pPr algn="just">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Prénom</a:t>
            </a:r>
          </a:p>
          <a:p>
            <a:pPr algn="just">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Structure et fonction</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Quel(s) projet(s) et/ou idée(s) de projet(s) d’animation en éducation pour la santé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Sur quel(s) thème(s) et auprès de quel(s) public(s) </a:t>
            </a:r>
            <a:r>
              <a:rPr lang="fr-FR"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Hobbies et </a:t>
            </a:r>
            <a:r>
              <a:rPr lang="fr-FR"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passions</a:t>
            </a:r>
            <a:endPar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Comment vous sentez-vous vis-à-vis de la conception d’une animation en éducation pour la santé ?</a:t>
            </a:r>
          </a:p>
          <a:p>
            <a:pPr marL="0" indent="0" algn="just">
              <a:lnSpc>
                <a:spcPct val="107000"/>
              </a:lnSpc>
              <a:spcAft>
                <a:spcPts val="800"/>
              </a:spcAft>
              <a:buNone/>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Choisissez un personnage qui vous correspond pour y répondre.</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pPr>
            <a:endParaRPr lang="fr-FR" sz="2000" b="1" dirty="0">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6">
            <a:extLst>
              <a:ext uri="{FF2B5EF4-FFF2-40B4-BE49-F238E27FC236}">
                <a16:creationId xmlns:a16="http://schemas.microsoft.com/office/drawing/2014/main" id="{84AD3498-8BE0-4727-9230-B25376B7B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1073473"/>
            <a:ext cx="3288595" cy="4654627"/>
          </a:xfrm>
          <a:prstGeom prst="rect">
            <a:avLst/>
          </a:prstGeom>
        </p:spPr>
      </p:pic>
    </p:spTree>
    <p:custDataLst>
      <p:tags r:id="rId1"/>
    </p:custDataLst>
    <p:extLst>
      <p:ext uri="{BB962C8B-B14F-4D97-AF65-F5344CB8AC3E}">
        <p14:creationId xmlns:p14="http://schemas.microsoft.com/office/powerpoint/2010/main" val="3516458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001135" y="22225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CHARTE DE BONNES PRATIQUES…</a:t>
            </a:r>
          </a:p>
        </p:txBody>
      </p:sp>
      <p:sp>
        <p:nvSpPr>
          <p:cNvPr id="41986" name="Rectangle 3"/>
          <p:cNvSpPr>
            <a:spLocks noGrp="1"/>
          </p:cNvSpPr>
          <p:nvPr>
            <p:ph type="body" idx="4294967295"/>
          </p:nvPr>
        </p:nvSpPr>
        <p:spPr>
          <a:xfrm>
            <a:off x="323528" y="1236663"/>
            <a:ext cx="7806060" cy="1184225"/>
          </a:xfrm>
        </p:spPr>
        <p:txBody>
          <a:bodyPr/>
          <a:lstStyle/>
          <a:p>
            <a:pPr algn="ct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De quoi avez-vous besoin pour vous sentir </a:t>
            </a:r>
            <a:r>
              <a:rPr lang="fr-FR" sz="2000" dirty="0" smtClean="0">
                <a:latin typeface="Calibri" panose="020F0502020204030204" pitchFamily="34" charset="0"/>
                <a:ea typeface="Calibri" panose="020F0502020204030204" pitchFamily="34" charset="0"/>
                <a:cs typeface="Times New Roman" panose="02020603050405020304" pitchFamily="18" charset="0"/>
              </a:rPr>
              <a:t>bien dans cette formation </a:t>
            </a:r>
            <a:r>
              <a:rPr lang="fr-FR" sz="2000" dirty="0">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Notez 1 idée par post-it</a:t>
            </a:r>
          </a:p>
          <a:p>
            <a:pPr algn="just">
              <a:lnSpc>
                <a:spcPct val="90000"/>
              </a:lnSpc>
            </a:pPr>
            <a:endParaRPr lang="fr-FR" sz="2000" b="1" dirty="0">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8" name="Picture 2" descr="Jeux de Soirée: Post-it">
            <a:extLst>
              <a:ext uri="{FF2B5EF4-FFF2-40B4-BE49-F238E27FC236}">
                <a16:creationId xmlns:a16="http://schemas.microsoft.com/office/drawing/2014/main" id="{DAB54112-AF58-40C9-89F0-545C6F230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2852936"/>
            <a:ext cx="22764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C028FF74-1519-4279-B4DE-61ED5B970186}"/>
              </a:ext>
            </a:extLst>
          </p:cNvPr>
          <p:cNvPicPr>
            <a:picLocks noChangeAspect="1"/>
          </p:cNvPicPr>
          <p:nvPr/>
        </p:nvPicPr>
        <p:blipFill rotWithShape="1">
          <a:blip r:embed="rId7">
            <a:extLst>
              <a:ext uri="{28A0092B-C50C-407E-A947-70E740481C1C}">
                <a14:useLocalDpi xmlns:a14="http://schemas.microsoft.com/office/drawing/2010/main" val="0"/>
              </a:ext>
            </a:extLst>
          </a:blip>
          <a:srcRect l="42940" t="19195" r="28956" b="8570"/>
          <a:stretch/>
        </p:blipFill>
        <p:spPr>
          <a:xfrm>
            <a:off x="4283968" y="2204864"/>
            <a:ext cx="3146439" cy="4548955"/>
          </a:xfrm>
          <a:prstGeom prst="rect">
            <a:avLst/>
          </a:prstGeom>
        </p:spPr>
      </p:pic>
    </p:spTree>
    <p:custDataLst>
      <p:tags r:id="rId1"/>
    </p:custDataLst>
    <p:extLst>
      <p:ext uri="{BB962C8B-B14F-4D97-AF65-F5344CB8AC3E}">
        <p14:creationId xmlns:p14="http://schemas.microsoft.com/office/powerpoint/2010/main" val="4631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36830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TRAVAILLER SUR LES REPRESENTATIONS…</a:t>
            </a:r>
          </a:p>
        </p:txBody>
      </p:sp>
      <p:sp>
        <p:nvSpPr>
          <p:cNvPr id="41986" name="Rectangle 3"/>
          <p:cNvSpPr>
            <a:spLocks noGrp="1"/>
          </p:cNvSpPr>
          <p:nvPr>
            <p:ph type="body" idx="4294967295"/>
          </p:nvPr>
        </p:nvSpPr>
        <p:spPr>
          <a:xfrm>
            <a:off x="323528" y="1416919"/>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Que représente, selon vous, l’éducation à la santé ?</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pPr>
            <a:endParaRPr lang="fr-FR" sz="2000" b="1" dirty="0">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800238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36830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TRAVAILLER SUR LES REPRESENTATIONS…</a:t>
            </a:r>
          </a:p>
        </p:txBody>
      </p:sp>
      <p:sp>
        <p:nvSpPr>
          <p:cNvPr id="41986" name="Rectangle 3"/>
          <p:cNvSpPr>
            <a:spLocks noGrp="1"/>
          </p:cNvSpPr>
          <p:nvPr>
            <p:ph type="body" idx="4294967295"/>
          </p:nvPr>
        </p:nvSpPr>
        <p:spPr>
          <a:xfrm>
            <a:off x="323528" y="1416919"/>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Que représente, selon vous, l’éducation à la santé ?</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pPr>
            <a:endParaRPr lang="fr-FR" sz="2000" b="1" dirty="0">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ZoneTexte 5">
            <a:extLst>
              <a:ext uri="{FF2B5EF4-FFF2-40B4-BE49-F238E27FC236}">
                <a16:creationId xmlns:a16="http://schemas.microsoft.com/office/drawing/2014/main" id="{8A42066A-03AF-49BD-8151-3639EDDDB077}"/>
              </a:ext>
            </a:extLst>
          </p:cNvPr>
          <p:cNvSpPr txBox="1"/>
          <p:nvPr/>
        </p:nvSpPr>
        <p:spPr>
          <a:xfrm>
            <a:off x="179388" y="2241104"/>
            <a:ext cx="8549049" cy="3693319"/>
          </a:xfrm>
          <a:prstGeom prst="rect">
            <a:avLst/>
          </a:prstGeom>
          <a:noFill/>
        </p:spPr>
        <p:txBody>
          <a:bodyPr wrap="square">
            <a:spAutoFit/>
          </a:bodyPr>
          <a:lstStyle/>
          <a:p>
            <a:pPr>
              <a:defRPr/>
            </a:pPr>
            <a:r>
              <a:rPr lang="fr-FR" b="1" dirty="0">
                <a:latin typeface="Calibri" panose="020F0502020204030204" pitchFamily="34" charset="0"/>
                <a:cs typeface="Calibri" panose="020F0502020204030204" pitchFamily="34" charset="0"/>
              </a:rPr>
              <a:t>Travailler sur les représentations permet de : </a:t>
            </a:r>
            <a:endParaRPr lang="fr-FR" b="1" dirty="0" smtClean="0">
              <a:latin typeface="Calibri" panose="020F0502020204030204" pitchFamily="34" charset="0"/>
              <a:cs typeface="Calibri" panose="020F0502020204030204" pitchFamily="34" charset="0"/>
            </a:endParaRPr>
          </a:p>
          <a:p>
            <a:pPr>
              <a:defRPr/>
            </a:pPr>
            <a:endParaRPr lang="fr-FR" b="1" dirty="0">
              <a:latin typeface="Calibri" panose="020F0502020204030204" pitchFamily="34" charset="0"/>
              <a:cs typeface="Calibri" panose="020F0502020204030204" pitchFamily="34" charset="0"/>
            </a:endParaRP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Prendre conscience de son point de vue personnel</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Confronter son point de vue à celui des autres</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Construire la suite du travail en fonction des perceptions des participants</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Montrer la diversité d’un groupe </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Ne pas démarrer sur des malentendus, des décalages, qui brouilleraient l’intervention</a:t>
            </a:r>
          </a:p>
          <a:p>
            <a:pPr>
              <a:defRPr/>
            </a:pPr>
            <a:r>
              <a:rPr lang="fr-FR" dirty="0">
                <a:latin typeface="Calibri" panose="020F0502020204030204" pitchFamily="34" charset="0"/>
                <a:cs typeface="Calibri" panose="020F0502020204030204" pitchFamily="34" charset="0"/>
              </a:rPr>
              <a:t> </a:t>
            </a:r>
          </a:p>
          <a:p>
            <a:pPr>
              <a:defRPr/>
            </a:pPr>
            <a:r>
              <a:rPr lang="fr-FR" b="1" dirty="0">
                <a:latin typeface="Calibri" panose="020F0502020204030204" pitchFamily="34" charset="0"/>
                <a:cs typeface="Calibri" panose="020F0502020204030204" pitchFamily="34" charset="0"/>
              </a:rPr>
              <a:t>Conseils pratiques : </a:t>
            </a:r>
            <a:endParaRPr lang="fr-FR" b="1" dirty="0" smtClean="0">
              <a:latin typeface="Calibri" panose="020F0502020204030204" pitchFamily="34" charset="0"/>
              <a:cs typeface="Calibri" panose="020F0502020204030204" pitchFamily="34" charset="0"/>
            </a:endParaRPr>
          </a:p>
          <a:p>
            <a:pPr>
              <a:defRPr/>
            </a:pPr>
            <a:endParaRPr lang="fr-FR" b="1" dirty="0">
              <a:latin typeface="Calibri" panose="020F0502020204030204" pitchFamily="34" charset="0"/>
              <a:cs typeface="Calibri" panose="020F0502020204030204" pitchFamily="34" charset="0"/>
            </a:endParaRP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L’animateur ne doit pas influencer le travail de réflexion</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Il est là pour favoriser l’écoute et le non jugement</a:t>
            </a:r>
          </a:p>
        </p:txBody>
      </p:sp>
    </p:spTree>
    <p:custDataLst>
      <p:tags r:id="rId1"/>
    </p:custDataLst>
    <p:extLst>
      <p:ext uri="{BB962C8B-B14F-4D97-AF65-F5344CB8AC3E}">
        <p14:creationId xmlns:p14="http://schemas.microsoft.com/office/powerpoint/2010/main" val="256319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57200" y="1556792"/>
            <a:ext cx="7787208" cy="4680520"/>
          </a:xfrm>
        </p:spPr>
        <p:txBody>
          <a:bodyPr/>
          <a:lstStyle/>
          <a:p>
            <a:pPr marL="273050" indent="-273050" algn="ctr">
              <a:lnSpc>
                <a:spcPct val="80000"/>
              </a:lnSpc>
              <a:buNone/>
            </a:pPr>
            <a:r>
              <a:rPr lang="fr-FR" sz="2800" b="1" i="1" dirty="0" smtClean="0">
                <a:solidFill>
                  <a:srgbClr val="0070C0"/>
                </a:solidFill>
                <a:effectLst>
                  <a:outerShdw blurRad="38100" dist="38100" dir="2700000" algn="tl">
                    <a:srgbClr val="000000">
                      <a:alpha val="43137"/>
                    </a:srgbClr>
                  </a:outerShdw>
                </a:effectLst>
                <a:latin typeface="Calibri" pitchFamily="34" charset="0"/>
              </a:rPr>
              <a:t>LA SANTE</a:t>
            </a:r>
          </a:p>
          <a:p>
            <a:pPr marL="273050" indent="-273050">
              <a:lnSpc>
                <a:spcPct val="80000"/>
              </a:lnSpc>
            </a:pPr>
            <a:endParaRPr lang="fr-FR" sz="1800" b="1" dirty="0" smtClean="0">
              <a:latin typeface="Calibri" pitchFamily="34" charset="0"/>
            </a:endParaRPr>
          </a:p>
          <a:p>
            <a:pPr marL="273050" indent="-273050" algn="just">
              <a:lnSpc>
                <a:spcPct val="80000"/>
              </a:lnSpc>
            </a:pPr>
            <a:r>
              <a:rPr lang="fr-FR" sz="1800" b="1" dirty="0" smtClean="0">
                <a:latin typeface="Calibri" pitchFamily="34" charset="0"/>
              </a:rPr>
              <a:t>Avant 1945 </a:t>
            </a:r>
          </a:p>
          <a:p>
            <a:pPr marL="273050" indent="-273050" algn="just">
              <a:lnSpc>
                <a:spcPct val="80000"/>
              </a:lnSpc>
              <a:buNone/>
            </a:pPr>
            <a:r>
              <a:rPr lang="fr-FR" sz="1800" b="1" dirty="0" smtClean="0">
                <a:latin typeface="Calibri" pitchFamily="34" charset="0"/>
              </a:rPr>
              <a:t>   C’est l’absence de maladie </a:t>
            </a:r>
          </a:p>
          <a:p>
            <a:pPr marL="273050" indent="-273050" algn="just">
              <a:lnSpc>
                <a:spcPct val="80000"/>
              </a:lnSpc>
              <a:buNone/>
            </a:pPr>
            <a:endParaRPr lang="fr-FR" sz="1800" b="1" dirty="0" smtClean="0">
              <a:latin typeface="Calibri" pitchFamily="34" charset="0"/>
            </a:endParaRPr>
          </a:p>
          <a:p>
            <a:pPr marL="273050" indent="-273050" algn="just">
              <a:lnSpc>
                <a:spcPct val="80000"/>
              </a:lnSpc>
            </a:pPr>
            <a:r>
              <a:rPr lang="fr-FR" sz="1800" b="1" dirty="0" smtClean="0">
                <a:latin typeface="Calibri" pitchFamily="34" charset="0"/>
              </a:rPr>
              <a:t>1946 – OMS (Préambule à la Constitution de l'Organisation Mondiale de la Santé)</a:t>
            </a:r>
          </a:p>
          <a:p>
            <a:pPr marL="273050" indent="-273050" algn="just">
              <a:lnSpc>
                <a:spcPct val="80000"/>
              </a:lnSpc>
              <a:buNone/>
            </a:pPr>
            <a:r>
              <a:rPr lang="fr-FR" sz="1800" b="1" dirty="0" smtClean="0">
                <a:latin typeface="Calibri" pitchFamily="34" charset="0"/>
              </a:rPr>
              <a:t>	</a:t>
            </a:r>
            <a:r>
              <a:rPr lang="fr-FR" sz="1800" b="1" i="1" dirty="0" smtClean="0">
                <a:latin typeface="Calibri" pitchFamily="34" charset="0"/>
              </a:rPr>
              <a:t>« La santé est un état de complet bien être physique, mental et social, et ne consiste pas en l’absence de maladie ou d’infirmité »</a:t>
            </a:r>
          </a:p>
          <a:p>
            <a:pPr marL="273050" indent="-273050" algn="just">
              <a:lnSpc>
                <a:spcPct val="80000"/>
              </a:lnSpc>
              <a:buNone/>
            </a:pPr>
            <a:endParaRPr lang="fr-FR" sz="1800" b="1" dirty="0" smtClean="0">
              <a:latin typeface="Calibri" pitchFamily="34" charset="0"/>
            </a:endParaRPr>
          </a:p>
          <a:p>
            <a:pPr marL="273050" indent="-273050" algn="just">
              <a:lnSpc>
                <a:spcPct val="80000"/>
              </a:lnSpc>
            </a:pPr>
            <a:r>
              <a:rPr lang="fr-FR" sz="1800" b="1" dirty="0" smtClean="0">
                <a:solidFill>
                  <a:srgbClr val="0070C0"/>
                </a:solidFill>
                <a:latin typeface="Calibri" pitchFamily="34" charset="0"/>
              </a:rPr>
              <a:t>1986 – OMS (Charte Ottawa) </a:t>
            </a:r>
          </a:p>
          <a:p>
            <a:pPr marL="273050" indent="-273050" algn="just">
              <a:lnSpc>
                <a:spcPct val="80000"/>
              </a:lnSpc>
              <a:buNone/>
            </a:pPr>
            <a:r>
              <a:rPr lang="fr-FR" sz="1800" b="1" dirty="0" smtClean="0">
                <a:solidFill>
                  <a:srgbClr val="0070C0"/>
                </a:solidFill>
                <a:latin typeface="Calibri" pitchFamily="34" charset="0"/>
              </a:rPr>
              <a:t>	</a:t>
            </a:r>
            <a:r>
              <a:rPr lang="fr-FR" sz="1800" b="1" i="1" dirty="0" smtClean="0">
                <a:solidFill>
                  <a:srgbClr val="0070C0"/>
                </a:solidFill>
                <a:latin typeface="Calibri" pitchFamily="34" charset="0"/>
              </a:rPr>
              <a:t>« La santé c’est la mesure dans laquelle un groupe ou un individu peut d’une part, réaliser ses ambitions et satisfaire ses besoins et, d’autre part, évoluer avec le milieu ou s’adapter à celui-ci »</a:t>
            </a:r>
          </a:p>
          <a:p>
            <a:pPr algn="just">
              <a:lnSpc>
                <a:spcPct val="80000"/>
              </a:lnSpc>
              <a:buNone/>
            </a:pPr>
            <a:r>
              <a:rPr lang="fr-FR" sz="1800" b="1" i="1" dirty="0" smtClean="0">
                <a:solidFill>
                  <a:srgbClr val="0070C0"/>
                </a:solidFill>
                <a:latin typeface="Calibri" pitchFamily="34" charset="0"/>
              </a:rPr>
              <a:t>	« La santé est donc perçue comme une ressource de la vie quotidienne, et non comme le but de la vie, </a:t>
            </a:r>
            <a:r>
              <a:rPr lang="fr-FR" sz="1800" b="1" i="1" dirty="0" smtClean="0">
                <a:solidFill>
                  <a:srgbClr val="FF0000"/>
                </a:solidFill>
                <a:latin typeface="Calibri" pitchFamily="34" charset="0"/>
              </a:rPr>
              <a:t>« le pouvoir d’identifier et de réaliser ses ambitions, satisfaire ses besoins, et évoluer avec son milieu ou s’y adapter » </a:t>
            </a:r>
            <a:r>
              <a:rPr lang="fr-FR" sz="1800" b="1" i="1" dirty="0" smtClean="0">
                <a:solidFill>
                  <a:srgbClr val="0070C0"/>
                </a:solidFill>
                <a:latin typeface="Calibri" pitchFamily="34" charset="0"/>
              </a:rPr>
              <a:t>; il s’agit d’un concept positif mettant en valeur les ressources sociales et individuelles, ainsi que les capacités physiques »</a:t>
            </a:r>
          </a:p>
          <a:p>
            <a:pPr marL="273050" indent="-273050">
              <a:lnSpc>
                <a:spcPct val="80000"/>
              </a:lnSpc>
              <a:buFont typeface="Wingdings" pitchFamily="2" charset="2"/>
              <a:buNone/>
            </a:pPr>
            <a:endParaRPr lang="fr-FR" sz="1100" dirty="0">
              <a:latin typeface="Calibri" pitchFamily="34" charset="0"/>
            </a:endParaRPr>
          </a:p>
        </p:txBody>
      </p: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24128" y="853908"/>
            <a:ext cx="2880320" cy="1999028"/>
          </a:xfrm>
          <a:prstGeom prst="rect">
            <a:avLst/>
          </a:prstGeom>
          <a:noFill/>
          <a:ln w="9525">
            <a:noFill/>
            <a:miter lim="800000"/>
            <a:headEnd/>
            <a:tailEnd/>
          </a:ln>
        </p:spPr>
      </p:pic>
      <p:pic>
        <p:nvPicPr>
          <p:cNvPr id="5"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Rectangle 2"/>
          <p:cNvSpPr txBox="1">
            <a:spLocks noChangeArrowheads="1"/>
          </p:cNvSpPr>
          <p:nvPr/>
        </p:nvSpPr>
        <p:spPr>
          <a:xfrm>
            <a:off x="827088" y="356394"/>
            <a:ext cx="7793037" cy="7683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Le concept de Santé</a:t>
            </a:r>
          </a:p>
        </p:txBody>
      </p:sp>
      <p:sp>
        <p:nvSpPr>
          <p:cNvPr id="7" name="Espace réservé du numéro de diapositive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4016083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custDataLst>
              <p:tags r:id="rId2"/>
            </p:custDataLst>
          </p:nvPr>
        </p:nvSpPr>
        <p:spPr>
          <a:xfrm>
            <a:off x="755650" y="17463"/>
            <a:ext cx="7793038" cy="911225"/>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Les Déterminants de la Santé</a:t>
            </a:r>
          </a:p>
        </p:txBody>
      </p:sp>
      <p:sp>
        <p:nvSpPr>
          <p:cNvPr id="60418" name="Rectangle 3"/>
          <p:cNvSpPr>
            <a:spLocks noGrp="1" noChangeArrowheads="1"/>
          </p:cNvSpPr>
          <p:nvPr>
            <p:ph type="body" idx="4294967295"/>
          </p:nvPr>
        </p:nvSpPr>
        <p:spPr>
          <a:xfrm>
            <a:off x="179388" y="1412875"/>
            <a:ext cx="8712200" cy="4968453"/>
          </a:xfrm>
        </p:spPr>
        <p:txBody>
          <a:bodyPr/>
          <a:lstStyle/>
          <a:p>
            <a:pPr eaLnBrk="1" hangingPunct="1">
              <a:buFont typeface="Wingdings" pitchFamily="2" charset="2"/>
              <a:buNone/>
            </a:pPr>
            <a:endParaRPr lang="fr-FR" i="1" dirty="0" smtClean="0"/>
          </a:p>
          <a:p>
            <a:pPr>
              <a:spcBef>
                <a:spcPct val="50000"/>
              </a:spcBef>
              <a:buSzPct val="100000"/>
            </a:pPr>
            <a:r>
              <a:rPr lang="fr-FR" dirty="0" smtClean="0"/>
              <a:t> </a:t>
            </a:r>
            <a:r>
              <a:rPr lang="fr-FR" dirty="0" smtClean="0">
                <a:latin typeface="Calibri" pitchFamily="34" charset="0"/>
              </a:rPr>
              <a:t>Les déterminants de la santé sont des facteurs interdépendants  influant sur l’état de santé des individus et des populations et qui entraînent des différences et des disparités dans le domaine de la santé : </a:t>
            </a:r>
            <a:r>
              <a:rPr lang="fr-FR" b="1" dirty="0" smtClean="0">
                <a:latin typeface="Calibri" pitchFamily="34" charset="0"/>
              </a:rPr>
              <a:t>Concept des ISS = Enjeu majeur de Santé Publique</a:t>
            </a: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pPr>
            <a:r>
              <a:rPr lang="fr-FR" dirty="0" smtClean="0">
                <a:latin typeface="Calibri" pitchFamily="34" charset="0"/>
              </a:rPr>
              <a:t> Différentes classifications existent selon les approches…</a:t>
            </a:r>
          </a:p>
        </p:txBody>
      </p:sp>
      <p:pic>
        <p:nvPicPr>
          <p:cNvPr id="60419"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050"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16016" y="3501008"/>
            <a:ext cx="3528392" cy="221261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15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custDataLst>
              <p:tags r:id="rId2"/>
            </p:custDataLst>
          </p:nvPr>
        </p:nvSpPr>
        <p:spPr>
          <a:xfrm>
            <a:off x="755650" y="17463"/>
            <a:ext cx="7793038" cy="911225"/>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Les Déterminants de la Santé</a:t>
            </a:r>
          </a:p>
        </p:txBody>
      </p:sp>
      <p:sp>
        <p:nvSpPr>
          <p:cNvPr id="62466" name="Rectangle 3"/>
          <p:cNvSpPr>
            <a:spLocks noGrp="1" noChangeArrowheads="1"/>
          </p:cNvSpPr>
          <p:nvPr>
            <p:ph type="body" idx="4294967295"/>
          </p:nvPr>
        </p:nvSpPr>
        <p:spPr>
          <a:xfrm>
            <a:off x="179388" y="1412875"/>
            <a:ext cx="8712200" cy="4537075"/>
          </a:xfrm>
        </p:spPr>
        <p:txBody>
          <a:bodyPr/>
          <a:lstStyle/>
          <a:p>
            <a:pPr eaLnBrk="1" hangingPunct="1">
              <a:buFont typeface="Wingdings" pitchFamily="2" charset="2"/>
              <a:buNone/>
            </a:pPr>
            <a:endParaRPr lang="fr-FR" i="1" dirty="0" smtClean="0"/>
          </a:p>
          <a:p>
            <a:pPr algn="ctr">
              <a:spcBef>
                <a:spcPct val="50000"/>
              </a:spcBef>
              <a:buSzPct val="100000"/>
            </a:pPr>
            <a:r>
              <a:rPr lang="fr-FR" dirty="0" smtClean="0"/>
              <a:t> </a:t>
            </a:r>
            <a:r>
              <a:rPr lang="fr-FR" b="1" dirty="0" smtClean="0">
                <a:latin typeface="Calibri" pitchFamily="34" charset="0"/>
              </a:rPr>
              <a:t>On peut répartir les déterminants de santé d’un individu en        4 grands groupes :</a:t>
            </a:r>
            <a:r>
              <a:rPr lang="fr-FR" dirty="0" smtClean="0">
                <a:latin typeface="Calibri" pitchFamily="34" charset="0"/>
              </a:rPr>
              <a:t> </a:t>
            </a:r>
          </a:p>
          <a:p>
            <a:pPr marL="742950" lvl="1" indent="-285750">
              <a:buFont typeface="Wingdings 2" pitchFamily="18"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pPr>
            <a:endParaRPr lang="fr-FR" dirty="0" smtClean="0">
              <a:latin typeface="Calibri" pitchFamily="34" charset="0"/>
            </a:endParaRPr>
          </a:p>
        </p:txBody>
      </p:sp>
      <p:pic>
        <p:nvPicPr>
          <p:cNvPr id="6246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87890" y="2780928"/>
            <a:ext cx="5736438" cy="3981259"/>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8784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66">
                                            <p:txEl>
                                              <p:pRg st="1" end="1"/>
                                            </p:txEl>
                                          </p:spTgt>
                                        </p:tgtEl>
                                        <p:attrNameLst>
                                          <p:attrName>style.visibility</p:attrName>
                                        </p:attrNameLst>
                                      </p:cBhvr>
                                      <p:to>
                                        <p:strVal val="visible"/>
                                      </p:to>
                                    </p:set>
                                    <p:animEffect transition="in" filter="checkerboard(across)">
                                      <p:cBhvr>
                                        <p:cTn id="7" dur="500"/>
                                        <p:tgtEl>
                                          <p:spTgt spid="62466">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ox(i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6991490-665B-493E-93B6-89AFE2927713}"/>
              </a:ext>
            </a:extLst>
          </p:cNvPr>
          <p:cNvSpPr>
            <a:spLocks noGrp="1"/>
          </p:cNvSpPr>
          <p:nvPr>
            <p:ph type="title"/>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25603"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44BBA1-2CEF-45DE-AF22-8171156E6DCD}"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56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21163"/>
            <a:ext cx="8785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1">
            <a:extLst>
              <a:ext uri="{FF2B5EF4-FFF2-40B4-BE49-F238E27FC236}">
                <a16:creationId xmlns:a16="http://schemas.microsoft.com/office/drawing/2014/main" id="{299EC547-D8A1-4F7D-8E49-0E3F42477745}"/>
              </a:ext>
            </a:extLst>
          </p:cNvPr>
          <p:cNvSpPr>
            <a:spLocks noGrp="1"/>
          </p:cNvSpPr>
          <p:nvPr>
            <p:ph type="body" idx="1"/>
          </p:nvPr>
        </p:nvSpPr>
        <p:spPr>
          <a:xfrm>
            <a:off x="611188" y="2565400"/>
            <a:ext cx="8208962" cy="1655763"/>
          </a:xfrm>
        </p:spPr>
        <p:txBody>
          <a:bodyPr>
            <a:noAutofit/>
          </a:bodyPr>
          <a:lstStyle/>
          <a:p>
            <a:pPr eaLnBrk="1" fontAlgn="auto" hangingPunct="1">
              <a:spcAft>
                <a:spcPts val="0"/>
              </a:spcAft>
              <a:buFont typeface="Wingdings 2"/>
              <a:buNone/>
              <a:defRPr/>
            </a:pPr>
            <a:r>
              <a:rPr lang="fr-FR" sz="3200" dirty="0">
                <a:solidFill>
                  <a:schemeClr val="tx2">
                    <a:lumMod val="75000"/>
                  </a:schemeClr>
                </a:solidFill>
                <a:latin typeface="Calibri" pitchFamily="34" charset="0"/>
              </a:rPr>
              <a:t>LE RESEAU c</a:t>
            </a:r>
            <a:r>
              <a:rPr lang="fr-FR" sz="3200" cap="none" dirty="0">
                <a:solidFill>
                  <a:schemeClr val="tx2">
                    <a:lumMod val="75000"/>
                  </a:schemeClr>
                </a:solidFill>
                <a:latin typeface="Calibri" pitchFamily="34" charset="0"/>
              </a:rPr>
              <a:t>o</a:t>
            </a:r>
            <a:r>
              <a:rPr lang="fr-FR" sz="3200" dirty="0">
                <a:solidFill>
                  <a:schemeClr val="tx2">
                    <a:lumMod val="75000"/>
                  </a:schemeClr>
                </a:solidFill>
                <a:latin typeface="Calibri" pitchFamily="34" charset="0"/>
              </a:rPr>
              <a:t>des:</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promotion de la santé </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au quotidien</a:t>
            </a:r>
          </a:p>
        </p:txBody>
      </p:sp>
      <p:pic>
        <p:nvPicPr>
          <p:cNvPr id="25606" name="Image 6"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6835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755650" y="17463"/>
            <a:ext cx="7793038" cy="911225"/>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36512" y="620688"/>
            <a:ext cx="9525000" cy="96641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20000"/>
              </a:spcBef>
              <a:spcAft>
                <a:spcPct val="0"/>
              </a:spcAft>
              <a:buClrTx/>
              <a:buSzPct val="85000"/>
              <a:buFontTx/>
              <a:buNone/>
              <a:tabLst/>
              <a:defRPr/>
            </a:pPr>
            <a:r>
              <a:rPr kumimoji="0" lang="fr-FR" sz="2800" b="1" i="0" u="none" strike="noStrike" kern="1200" cap="none" spc="0" normalizeH="0" baseline="0" noProof="0" dirty="0">
                <a:ln>
                  <a:noFill/>
                </a:ln>
                <a:solidFill>
                  <a:prstClr val="black"/>
                </a:solidFill>
                <a:effectLst/>
                <a:uLnTx/>
                <a:uFillTx/>
                <a:latin typeface="Book Antiqua" pitchFamily="18" charset="0"/>
                <a:ea typeface="+mn-ea"/>
                <a:cs typeface="+mn-cs"/>
              </a:rPr>
              <a:t>	</a:t>
            </a:r>
            <a:endParaRPr kumimoji="0" lang="fr-FR" sz="2800" b="1" i="0" u="none" strike="noStrike" kern="1200" cap="none" spc="0" normalizeH="0" baseline="0" noProof="0" dirty="0" smtClean="0">
              <a:ln>
                <a:noFill/>
              </a:ln>
              <a:solidFill>
                <a:prstClr val="black"/>
              </a:solidFill>
              <a:effectLst/>
              <a:uLnTx/>
              <a:uFillTx/>
              <a:latin typeface="Book Antiqua"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2400" b="1" i="0" u="none" strike="noStrike" kern="1200" cap="none" spc="0" normalizeH="0" baseline="0" noProof="0" dirty="0" smtClean="0">
                <a:ln>
                  <a:noFill/>
                </a:ln>
                <a:solidFill>
                  <a:prstClr val="black"/>
                </a:solidFill>
                <a:effectLst/>
                <a:uLnTx/>
                <a:uFillTx/>
                <a:latin typeface="Calibri" pitchFamily="34" charset="0"/>
                <a:ea typeface="+mn-ea"/>
                <a:cs typeface="+mn-cs"/>
              </a:rPr>
              <a:t>Cadre conceptuel de la santé et de ses déterminants… </a:t>
            </a:r>
            <a:endPar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451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7"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19672" y="1556792"/>
            <a:ext cx="5800725" cy="51149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48264" y="6093296"/>
            <a:ext cx="828675" cy="3524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48984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 calcmode="lin" valueType="num">
                                      <p:cBhvr>
                                        <p:cTn id="7"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 end="1"/>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868459" y="16668"/>
            <a:ext cx="7793038" cy="911225"/>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179388" y="548680"/>
            <a:ext cx="8631684" cy="704192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Pct val="85000"/>
              <a:buFontTx/>
              <a:buNone/>
              <a:tabLst/>
              <a:defRPr/>
            </a:pPr>
            <a:r>
              <a:rPr kumimoji="0" lang="fr-FR" sz="2800" b="1" i="0" u="none" strike="noStrike" kern="1200" cap="none" spc="0" normalizeH="0" baseline="0" noProof="0" dirty="0">
                <a:ln>
                  <a:noFill/>
                </a:ln>
                <a:solidFill>
                  <a:prstClr val="black"/>
                </a:solidFill>
                <a:effectLst/>
                <a:uLnTx/>
                <a:uFillTx/>
                <a:latin typeface="Book Antiqua" pitchFamily="18" charset="0"/>
                <a:ea typeface="+mn-ea"/>
                <a:cs typeface="+mn-cs"/>
              </a:rPr>
              <a:t>	</a:t>
            </a:r>
            <a:endParaRPr kumimoji="0" lang="fr-FR" sz="2800" i="0" u="none" strike="noStrike" kern="1200" cap="none" spc="0" normalizeH="0" baseline="0" noProof="0" dirty="0" smtClean="0">
              <a:ln>
                <a:noFill/>
              </a:ln>
              <a:solidFill>
                <a:prstClr val="black"/>
              </a:solidFill>
              <a:effectLst/>
              <a:uLnTx/>
              <a:uFillTx/>
              <a:latin typeface="Book Antiqua"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Un exemple illustratif de la notion de déterminants de la </a:t>
            </a:r>
            <a:r>
              <a:rPr kumimoji="0" lang="fr-FR" sz="2400" b="1" i="0" u="none" strike="noStrike" kern="1200" cap="none" spc="0" normalizeH="0" baseline="0" noProof="0" dirty="0" smtClean="0">
                <a:ln>
                  <a:noFill/>
                </a:ln>
                <a:solidFill>
                  <a:prstClr val="black"/>
                </a:solidFill>
                <a:effectLst/>
                <a:uLnTx/>
                <a:uFillTx/>
                <a:latin typeface="Calibri" pitchFamily="34" charset="0"/>
                <a:ea typeface="+mn-ea"/>
                <a:cs typeface="+mn-cs"/>
              </a:rPr>
              <a:t>santé…</a:t>
            </a:r>
          </a:p>
          <a:p>
            <a:pPr marL="0" marR="0" lvl="0" indent="0" algn="ctr" defTabSz="914400" rtl="0" eaLnBrk="1" fontAlgn="base" latinLnBrk="0" hangingPunct="1">
              <a:lnSpc>
                <a:spcPct val="100000"/>
              </a:lnSpc>
              <a:spcBef>
                <a:spcPct val="20000"/>
              </a:spcBef>
              <a:spcAft>
                <a:spcPct val="0"/>
              </a:spcAft>
              <a:buClrTx/>
              <a:buSzPct val="85000"/>
              <a:buFontTx/>
              <a:buNone/>
              <a:tabLst/>
              <a:defRPr/>
            </a:pPr>
            <a:endParaRPr kumimoji="0" lang="fr-FR" sz="6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Pourquoi Éric est-il à l’hôpital?</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1800" b="1" i="1" u="none" strike="noStrike" kern="1200" cap="none" spc="0" normalizeH="0" baseline="0" noProof="0" dirty="0">
                <a:ln>
                  <a:noFill/>
                </a:ln>
                <a:solidFill>
                  <a:srgbClr val="00B050"/>
                </a:solidFill>
                <a:effectLst/>
                <a:uLnTx/>
                <a:uFillTx/>
                <a:latin typeface="Calibri" pitchFamily="34" charset="0"/>
                <a:ea typeface="+mn-ea"/>
                <a:cs typeface="+mn-cs"/>
              </a:rPr>
              <a:t>Parce qu’il a une grave infection à la jambe.</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Pourquoi </a:t>
            </a:r>
            <a:r>
              <a:rPr kumimoji="0" lang="fr-FR" sz="1800" b="1" i="0" u="none" strike="noStrike" kern="1200" cap="none" spc="0" normalizeH="0" baseline="0" noProof="0" dirty="0" err="1" smtClean="0">
                <a:ln>
                  <a:noFill/>
                </a:ln>
                <a:solidFill>
                  <a:prstClr val="black"/>
                </a:solidFill>
                <a:effectLst/>
                <a:uLnTx/>
                <a:uFillTx/>
                <a:latin typeface="Calibri" pitchFamily="34" charset="0"/>
                <a:ea typeface="+mn-ea"/>
                <a:cs typeface="+mn-cs"/>
              </a:rPr>
              <a:t>a-t’il</a:t>
            </a:r>
            <a:r>
              <a:rPr kumimoji="0" lang="fr-FR" sz="1800" b="1"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cette infection?</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1800" b="1" i="1" u="none" strike="noStrike" kern="1200" cap="none" spc="0" normalizeH="0" baseline="0" noProof="0" dirty="0">
                <a:ln>
                  <a:noFill/>
                </a:ln>
                <a:solidFill>
                  <a:srgbClr val="00B050"/>
                </a:solidFill>
                <a:effectLst/>
                <a:uLnTx/>
                <a:uFillTx/>
                <a:latin typeface="Calibri" pitchFamily="34" charset="0"/>
                <a:ea typeface="+mn-ea"/>
                <a:cs typeface="+mn-cs"/>
              </a:rPr>
              <a:t>Parce qu’il s’est coupé gravement à la jambe et qu’elle est infectée.</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Mais pourquoi cela s’est-il produit?</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1800" b="1" i="1" u="none" strike="noStrike" kern="1200" cap="none" spc="0" normalizeH="0" baseline="0" noProof="0" dirty="0">
                <a:ln>
                  <a:noFill/>
                </a:ln>
                <a:solidFill>
                  <a:srgbClr val="00B050"/>
                </a:solidFill>
                <a:effectLst/>
                <a:uLnTx/>
                <a:uFillTx/>
                <a:latin typeface="Calibri" pitchFamily="34" charset="0"/>
                <a:ea typeface="+mn-ea"/>
                <a:cs typeface="+mn-cs"/>
              </a:rPr>
              <a:t>Parce qu’il jouait dans le parc à ferrailles près de l’immeuble où il habite et qu’il est tombé sur un morceau d’acier tranchant qui s’y trouvait.</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Mais pourquoi jouait-il dans un parc à ferrailles?</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1800" b="1" i="1" u="none" strike="noStrike" kern="1200" cap="none" spc="0" normalizeH="0" baseline="0" noProof="0" dirty="0">
                <a:ln>
                  <a:noFill/>
                </a:ln>
                <a:solidFill>
                  <a:srgbClr val="00B050"/>
                </a:solidFill>
                <a:effectLst/>
                <a:uLnTx/>
                <a:uFillTx/>
                <a:latin typeface="Calibri" pitchFamily="34" charset="0"/>
                <a:ea typeface="+mn-ea"/>
                <a:cs typeface="+mn-cs"/>
              </a:rPr>
              <a:t>Parce que son quartier est délabré. </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Mais pourquoi habite-t-il ce quartier?</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1800" b="1" i="1" u="none" strike="noStrike" kern="1200" cap="none" spc="0" normalizeH="0" baseline="0" noProof="0" dirty="0">
                <a:ln>
                  <a:noFill/>
                </a:ln>
                <a:solidFill>
                  <a:srgbClr val="00B050"/>
                </a:solidFill>
                <a:effectLst/>
                <a:uLnTx/>
                <a:uFillTx/>
                <a:latin typeface="Calibri" pitchFamily="34" charset="0"/>
                <a:ea typeface="+mn-ea"/>
                <a:cs typeface="+mn-cs"/>
              </a:rPr>
              <a:t>Parce que ses parents ne peuvent se permettre mieux.</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Mais pourquoi ses parents ne peuvent-ils habiter un plus beau </a:t>
            </a:r>
            <a:r>
              <a:rPr kumimoji="0" lang="fr-FR" sz="1800" b="1" i="0" u="none" strike="noStrike" kern="1200" cap="none" spc="0" normalizeH="0" baseline="0" noProof="0" dirty="0" smtClean="0">
                <a:ln>
                  <a:noFill/>
                </a:ln>
                <a:solidFill>
                  <a:prstClr val="black"/>
                </a:solidFill>
                <a:effectLst/>
                <a:uLnTx/>
                <a:uFillTx/>
                <a:latin typeface="Calibri" pitchFamily="34" charset="0"/>
                <a:ea typeface="+mn-ea"/>
                <a:cs typeface="+mn-cs"/>
              </a:rPr>
              <a:t>quartier ?</a:t>
            </a:r>
            <a:endPar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1800" b="1" i="1" u="none" strike="noStrike" kern="1200" cap="none" spc="0" normalizeH="0" baseline="0" noProof="0" dirty="0">
                <a:ln>
                  <a:noFill/>
                </a:ln>
                <a:solidFill>
                  <a:srgbClr val="00B050"/>
                </a:solidFill>
                <a:effectLst/>
                <a:uLnTx/>
                <a:uFillTx/>
                <a:latin typeface="Calibri" pitchFamily="34" charset="0"/>
                <a:ea typeface="+mn-ea"/>
                <a:cs typeface="+mn-cs"/>
              </a:rPr>
              <a:t>Parce que son père est sans emploi et que sa mère est malade</a:t>
            </a:r>
            <a:r>
              <a:rPr kumimoji="0" lang="fr-FR" sz="1800" b="1" i="1" u="none" strike="noStrike" kern="1200" cap="none" spc="0" normalizeH="0" baseline="0" noProof="0" dirty="0">
                <a:ln>
                  <a:noFill/>
                </a:ln>
                <a:solidFill>
                  <a:prstClr val="black"/>
                </a:solidFill>
                <a:effectLst/>
                <a:uLnTx/>
                <a:uFillTx/>
                <a:latin typeface="Calibri"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Mais pourquoi son père est-il sans emploi?</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1800" b="1" i="1" u="none" strike="noStrike" kern="1200" cap="none" spc="0" normalizeH="0" baseline="0" noProof="0" dirty="0">
                <a:ln>
                  <a:noFill/>
                </a:ln>
                <a:solidFill>
                  <a:srgbClr val="00B050"/>
                </a:solidFill>
                <a:effectLst/>
                <a:uLnTx/>
                <a:uFillTx/>
                <a:latin typeface="Calibri" pitchFamily="34" charset="0"/>
                <a:ea typeface="+mn-ea"/>
                <a:cs typeface="+mn-cs"/>
              </a:rPr>
              <a:t>Parce qu’il n’est pas très instruit et qu’il ne peut trouver un emploi.</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1800" b="1" i="0" u="none" strike="noStrike" kern="1200" cap="none" spc="0" normalizeH="0" baseline="0" noProof="0" dirty="0" smtClean="0">
                <a:ln>
                  <a:noFill/>
                </a:ln>
                <a:solidFill>
                  <a:prstClr val="black"/>
                </a:solidFill>
                <a:effectLst/>
                <a:uLnTx/>
                <a:uFillTx/>
                <a:latin typeface="Calibri" pitchFamily="34" charset="0"/>
                <a:ea typeface="+mn-ea"/>
                <a:cs typeface="+mn-cs"/>
              </a:rPr>
              <a:t>Mais </a:t>
            </a: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pourquoi…? </a:t>
            </a:r>
            <a:r>
              <a:rPr kumimoji="0" lang="fr-FR" sz="2000" b="1"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0" lang="fr-FR" sz="2400" b="1" i="0" u="none" strike="noStrike" kern="1200" cap="none" spc="0" normalizeH="0" baseline="0" noProof="0" dirty="0" smtClean="0">
                <a:ln>
                  <a:noFill/>
                </a:ln>
                <a:solidFill>
                  <a:prstClr val="black"/>
                </a:solidFill>
                <a:effectLst/>
                <a:uLnTx/>
                <a:uFillTx/>
                <a:latin typeface="Calibri" pitchFamily="34" charset="0"/>
                <a:ea typeface="+mn-ea"/>
                <a:cs typeface="+mn-cs"/>
              </a:rPr>
              <a:t> </a:t>
            </a:r>
            <a:endPar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451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fr-FR" sz="1400" b="1" i="0" u="none" strike="noStrike" kern="1200" cap="none" spc="0" normalizeH="0" baseline="0" noProof="0" dirty="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2908412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8" end="18"/>
                                            </p:txEl>
                                          </p:spTgt>
                                        </p:tgtEl>
                                        <p:attrNameLst>
                                          <p:attrName>style.visibility</p:attrName>
                                        </p:attrNameLst>
                                      </p:cBhvr>
                                      <p:to>
                                        <p:strVal val="visible"/>
                                      </p:to>
                                    </p:set>
                                    <p:anim calcmode="lin" valueType="num">
                                      <p:cBhvr>
                                        <p:cTn id="7" dur="1000" fill="hold"/>
                                        <p:tgtEl>
                                          <p:spTgt spid="37891">
                                            <p:txEl>
                                              <p:pRg st="18" end="18"/>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8" end="18"/>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8" end="18"/>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 calcmode="lin" valueType="num">
                                      <p:cBhvr>
                                        <p:cTn id="12"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789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anim calcmode="lin" valueType="num">
                                      <p:cBhvr>
                                        <p:cTn id="17" dur="1000" fill="hold"/>
                                        <p:tgtEl>
                                          <p:spTgt spid="37891">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37891">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37891">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7891">
                                            <p:txEl>
                                              <p:pRg st="4" end="4"/>
                                            </p:txEl>
                                          </p:spTgt>
                                        </p:tgtEl>
                                        <p:attrNameLst>
                                          <p:attrName>style.visibility</p:attrName>
                                        </p:attrNameLst>
                                      </p:cBhvr>
                                      <p:to>
                                        <p:strVal val="visible"/>
                                      </p:to>
                                    </p:set>
                                    <p:anim calcmode="lin" valueType="num">
                                      <p:cBhvr>
                                        <p:cTn id="22" dur="1000" fill="hold"/>
                                        <p:tgtEl>
                                          <p:spTgt spid="37891">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37891">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37891">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anim calcmode="lin" valueType="num">
                                      <p:cBhvr>
                                        <p:cTn id="27" dur="1000" fill="hold"/>
                                        <p:tgtEl>
                                          <p:spTgt spid="37891">
                                            <p:txEl>
                                              <p:pRg st="5" end="5"/>
                                            </p:txEl>
                                          </p:spTgt>
                                        </p:tgtEl>
                                        <p:attrNameLst>
                                          <p:attrName>ppt_w</p:attrName>
                                        </p:attrNameLst>
                                      </p:cBhvr>
                                      <p:tavLst>
                                        <p:tav tm="0">
                                          <p:val>
                                            <p:strVal val="#ppt_w*0.70"/>
                                          </p:val>
                                        </p:tav>
                                        <p:tav tm="100000">
                                          <p:val>
                                            <p:strVal val="#ppt_w"/>
                                          </p:val>
                                        </p:tav>
                                      </p:tavLst>
                                    </p:anim>
                                    <p:anim calcmode="lin" valueType="num">
                                      <p:cBhvr>
                                        <p:cTn id="28" dur="1000" fill="hold"/>
                                        <p:tgtEl>
                                          <p:spTgt spid="37891">
                                            <p:txEl>
                                              <p:pRg st="5" end="5"/>
                                            </p:txEl>
                                          </p:spTgt>
                                        </p:tgtEl>
                                        <p:attrNameLst>
                                          <p:attrName>ppt_h</p:attrName>
                                        </p:attrNameLst>
                                      </p:cBhvr>
                                      <p:tavLst>
                                        <p:tav tm="0">
                                          <p:val>
                                            <p:strVal val="#ppt_h"/>
                                          </p:val>
                                        </p:tav>
                                        <p:tav tm="100000">
                                          <p:val>
                                            <p:strVal val="#ppt_h"/>
                                          </p:val>
                                        </p:tav>
                                      </p:tavLst>
                                    </p:anim>
                                    <p:animEffect transition="in" filter="fade">
                                      <p:cBhvr>
                                        <p:cTn id="29" dur="1000"/>
                                        <p:tgtEl>
                                          <p:spTgt spid="37891">
                                            <p:txEl>
                                              <p:pRg st="5" end="5"/>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37891">
                                            <p:txEl>
                                              <p:pRg st="6" end="6"/>
                                            </p:txEl>
                                          </p:spTgt>
                                        </p:tgtEl>
                                        <p:attrNameLst>
                                          <p:attrName>style.visibility</p:attrName>
                                        </p:attrNameLst>
                                      </p:cBhvr>
                                      <p:to>
                                        <p:strVal val="visible"/>
                                      </p:to>
                                    </p:set>
                                    <p:anim calcmode="lin" valueType="num">
                                      <p:cBhvr>
                                        <p:cTn id="32" dur="1000" fill="hold"/>
                                        <p:tgtEl>
                                          <p:spTgt spid="37891">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37891">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37891">
                                            <p:txEl>
                                              <p:pRg st="6" end="6"/>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37891">
                                            <p:txEl>
                                              <p:pRg st="7" end="7"/>
                                            </p:txEl>
                                          </p:spTgt>
                                        </p:tgtEl>
                                        <p:attrNameLst>
                                          <p:attrName>style.visibility</p:attrName>
                                        </p:attrNameLst>
                                      </p:cBhvr>
                                      <p:to>
                                        <p:strVal val="visible"/>
                                      </p:to>
                                    </p:set>
                                    <p:anim calcmode="lin" valueType="num">
                                      <p:cBhvr>
                                        <p:cTn id="37" dur="1000" fill="hold"/>
                                        <p:tgtEl>
                                          <p:spTgt spid="37891">
                                            <p:txEl>
                                              <p:pRg st="7" end="7"/>
                                            </p:txEl>
                                          </p:spTgt>
                                        </p:tgtEl>
                                        <p:attrNameLst>
                                          <p:attrName>ppt_w</p:attrName>
                                        </p:attrNameLst>
                                      </p:cBhvr>
                                      <p:tavLst>
                                        <p:tav tm="0">
                                          <p:val>
                                            <p:strVal val="#ppt_w*0.70"/>
                                          </p:val>
                                        </p:tav>
                                        <p:tav tm="100000">
                                          <p:val>
                                            <p:strVal val="#ppt_w"/>
                                          </p:val>
                                        </p:tav>
                                      </p:tavLst>
                                    </p:anim>
                                    <p:anim calcmode="lin" valueType="num">
                                      <p:cBhvr>
                                        <p:cTn id="38" dur="1000" fill="hold"/>
                                        <p:tgtEl>
                                          <p:spTgt spid="37891">
                                            <p:txEl>
                                              <p:pRg st="7" end="7"/>
                                            </p:txEl>
                                          </p:spTgt>
                                        </p:tgtEl>
                                        <p:attrNameLst>
                                          <p:attrName>ppt_h</p:attrName>
                                        </p:attrNameLst>
                                      </p:cBhvr>
                                      <p:tavLst>
                                        <p:tav tm="0">
                                          <p:val>
                                            <p:strVal val="#ppt_h"/>
                                          </p:val>
                                        </p:tav>
                                        <p:tav tm="100000">
                                          <p:val>
                                            <p:strVal val="#ppt_h"/>
                                          </p:val>
                                        </p:tav>
                                      </p:tavLst>
                                    </p:anim>
                                    <p:animEffect transition="in" filter="fade">
                                      <p:cBhvr>
                                        <p:cTn id="39" dur="1000"/>
                                        <p:tgtEl>
                                          <p:spTgt spid="37891">
                                            <p:txEl>
                                              <p:pRg st="7" end="7"/>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37891">
                                            <p:txEl>
                                              <p:pRg st="8" end="8"/>
                                            </p:txEl>
                                          </p:spTgt>
                                        </p:tgtEl>
                                        <p:attrNameLst>
                                          <p:attrName>style.visibility</p:attrName>
                                        </p:attrNameLst>
                                      </p:cBhvr>
                                      <p:to>
                                        <p:strVal val="visible"/>
                                      </p:to>
                                    </p:set>
                                    <p:anim calcmode="lin" valueType="num">
                                      <p:cBhvr>
                                        <p:cTn id="42" dur="1000" fill="hold"/>
                                        <p:tgtEl>
                                          <p:spTgt spid="37891">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37891">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37891">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37891">
                                            <p:txEl>
                                              <p:pRg st="9" end="9"/>
                                            </p:txEl>
                                          </p:spTgt>
                                        </p:tgtEl>
                                        <p:attrNameLst>
                                          <p:attrName>style.visibility</p:attrName>
                                        </p:attrNameLst>
                                      </p:cBhvr>
                                      <p:to>
                                        <p:strVal val="visible"/>
                                      </p:to>
                                    </p:set>
                                    <p:anim calcmode="lin" valueType="num">
                                      <p:cBhvr>
                                        <p:cTn id="47" dur="1000" fill="hold"/>
                                        <p:tgtEl>
                                          <p:spTgt spid="37891">
                                            <p:txEl>
                                              <p:pRg st="9" end="9"/>
                                            </p:txEl>
                                          </p:spTgt>
                                        </p:tgtEl>
                                        <p:attrNameLst>
                                          <p:attrName>ppt_w</p:attrName>
                                        </p:attrNameLst>
                                      </p:cBhvr>
                                      <p:tavLst>
                                        <p:tav tm="0">
                                          <p:val>
                                            <p:strVal val="#ppt_w*0.70"/>
                                          </p:val>
                                        </p:tav>
                                        <p:tav tm="100000">
                                          <p:val>
                                            <p:strVal val="#ppt_w"/>
                                          </p:val>
                                        </p:tav>
                                      </p:tavLst>
                                    </p:anim>
                                    <p:anim calcmode="lin" valueType="num">
                                      <p:cBhvr>
                                        <p:cTn id="48" dur="1000" fill="hold"/>
                                        <p:tgtEl>
                                          <p:spTgt spid="37891">
                                            <p:txEl>
                                              <p:pRg st="9" end="9"/>
                                            </p:txEl>
                                          </p:spTgt>
                                        </p:tgtEl>
                                        <p:attrNameLst>
                                          <p:attrName>ppt_h</p:attrName>
                                        </p:attrNameLst>
                                      </p:cBhvr>
                                      <p:tavLst>
                                        <p:tav tm="0">
                                          <p:val>
                                            <p:strVal val="#ppt_h"/>
                                          </p:val>
                                        </p:tav>
                                        <p:tav tm="100000">
                                          <p:val>
                                            <p:strVal val="#ppt_h"/>
                                          </p:val>
                                        </p:tav>
                                      </p:tavLst>
                                    </p:anim>
                                    <p:animEffect transition="in" filter="fade">
                                      <p:cBhvr>
                                        <p:cTn id="49" dur="1000"/>
                                        <p:tgtEl>
                                          <p:spTgt spid="37891">
                                            <p:txEl>
                                              <p:pRg st="9" end="9"/>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37891">
                                            <p:txEl>
                                              <p:pRg st="10" end="10"/>
                                            </p:txEl>
                                          </p:spTgt>
                                        </p:tgtEl>
                                        <p:attrNameLst>
                                          <p:attrName>style.visibility</p:attrName>
                                        </p:attrNameLst>
                                      </p:cBhvr>
                                      <p:to>
                                        <p:strVal val="visible"/>
                                      </p:to>
                                    </p:set>
                                    <p:anim calcmode="lin" valueType="num">
                                      <p:cBhvr>
                                        <p:cTn id="52" dur="1000" fill="hold"/>
                                        <p:tgtEl>
                                          <p:spTgt spid="37891">
                                            <p:txEl>
                                              <p:pRg st="10" end="10"/>
                                            </p:txEl>
                                          </p:spTgt>
                                        </p:tgtEl>
                                        <p:attrNameLst>
                                          <p:attrName>ppt_w</p:attrName>
                                        </p:attrNameLst>
                                      </p:cBhvr>
                                      <p:tavLst>
                                        <p:tav tm="0">
                                          <p:val>
                                            <p:strVal val="#ppt_w*0.70"/>
                                          </p:val>
                                        </p:tav>
                                        <p:tav tm="100000">
                                          <p:val>
                                            <p:strVal val="#ppt_w"/>
                                          </p:val>
                                        </p:tav>
                                      </p:tavLst>
                                    </p:anim>
                                    <p:anim calcmode="lin" valueType="num">
                                      <p:cBhvr>
                                        <p:cTn id="53" dur="1000" fill="hold"/>
                                        <p:tgtEl>
                                          <p:spTgt spid="37891">
                                            <p:txEl>
                                              <p:pRg st="10" end="10"/>
                                            </p:txEl>
                                          </p:spTgt>
                                        </p:tgtEl>
                                        <p:attrNameLst>
                                          <p:attrName>ppt_h</p:attrName>
                                        </p:attrNameLst>
                                      </p:cBhvr>
                                      <p:tavLst>
                                        <p:tav tm="0">
                                          <p:val>
                                            <p:strVal val="#ppt_h"/>
                                          </p:val>
                                        </p:tav>
                                        <p:tav tm="100000">
                                          <p:val>
                                            <p:strVal val="#ppt_h"/>
                                          </p:val>
                                        </p:tav>
                                      </p:tavLst>
                                    </p:anim>
                                    <p:animEffect transition="in" filter="fade">
                                      <p:cBhvr>
                                        <p:cTn id="54" dur="1000"/>
                                        <p:tgtEl>
                                          <p:spTgt spid="37891">
                                            <p:txEl>
                                              <p:pRg st="10" end="10"/>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37891">
                                            <p:txEl>
                                              <p:pRg st="11" end="11"/>
                                            </p:txEl>
                                          </p:spTgt>
                                        </p:tgtEl>
                                        <p:attrNameLst>
                                          <p:attrName>style.visibility</p:attrName>
                                        </p:attrNameLst>
                                      </p:cBhvr>
                                      <p:to>
                                        <p:strVal val="visible"/>
                                      </p:to>
                                    </p:set>
                                    <p:anim calcmode="lin" valueType="num">
                                      <p:cBhvr>
                                        <p:cTn id="57" dur="1000" fill="hold"/>
                                        <p:tgtEl>
                                          <p:spTgt spid="37891">
                                            <p:txEl>
                                              <p:pRg st="11" end="11"/>
                                            </p:txEl>
                                          </p:spTgt>
                                        </p:tgtEl>
                                        <p:attrNameLst>
                                          <p:attrName>ppt_w</p:attrName>
                                        </p:attrNameLst>
                                      </p:cBhvr>
                                      <p:tavLst>
                                        <p:tav tm="0">
                                          <p:val>
                                            <p:strVal val="#ppt_w*0.70"/>
                                          </p:val>
                                        </p:tav>
                                        <p:tav tm="100000">
                                          <p:val>
                                            <p:strVal val="#ppt_w"/>
                                          </p:val>
                                        </p:tav>
                                      </p:tavLst>
                                    </p:anim>
                                    <p:anim calcmode="lin" valueType="num">
                                      <p:cBhvr>
                                        <p:cTn id="58" dur="1000" fill="hold"/>
                                        <p:tgtEl>
                                          <p:spTgt spid="37891">
                                            <p:txEl>
                                              <p:pRg st="11" end="11"/>
                                            </p:txEl>
                                          </p:spTgt>
                                        </p:tgtEl>
                                        <p:attrNameLst>
                                          <p:attrName>ppt_h</p:attrName>
                                        </p:attrNameLst>
                                      </p:cBhvr>
                                      <p:tavLst>
                                        <p:tav tm="0">
                                          <p:val>
                                            <p:strVal val="#ppt_h"/>
                                          </p:val>
                                        </p:tav>
                                        <p:tav tm="100000">
                                          <p:val>
                                            <p:strVal val="#ppt_h"/>
                                          </p:val>
                                        </p:tav>
                                      </p:tavLst>
                                    </p:anim>
                                    <p:animEffect transition="in" filter="fade">
                                      <p:cBhvr>
                                        <p:cTn id="59" dur="1000"/>
                                        <p:tgtEl>
                                          <p:spTgt spid="37891">
                                            <p:txEl>
                                              <p:pRg st="11" end="11"/>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37891">
                                            <p:txEl>
                                              <p:pRg st="12" end="12"/>
                                            </p:txEl>
                                          </p:spTgt>
                                        </p:tgtEl>
                                        <p:attrNameLst>
                                          <p:attrName>style.visibility</p:attrName>
                                        </p:attrNameLst>
                                      </p:cBhvr>
                                      <p:to>
                                        <p:strVal val="visible"/>
                                      </p:to>
                                    </p:set>
                                    <p:anim calcmode="lin" valueType="num">
                                      <p:cBhvr>
                                        <p:cTn id="62" dur="1000" fill="hold"/>
                                        <p:tgtEl>
                                          <p:spTgt spid="37891">
                                            <p:txEl>
                                              <p:pRg st="12" end="12"/>
                                            </p:txEl>
                                          </p:spTgt>
                                        </p:tgtEl>
                                        <p:attrNameLst>
                                          <p:attrName>ppt_w</p:attrName>
                                        </p:attrNameLst>
                                      </p:cBhvr>
                                      <p:tavLst>
                                        <p:tav tm="0">
                                          <p:val>
                                            <p:strVal val="#ppt_w*0.70"/>
                                          </p:val>
                                        </p:tav>
                                        <p:tav tm="100000">
                                          <p:val>
                                            <p:strVal val="#ppt_w"/>
                                          </p:val>
                                        </p:tav>
                                      </p:tavLst>
                                    </p:anim>
                                    <p:anim calcmode="lin" valueType="num">
                                      <p:cBhvr>
                                        <p:cTn id="63" dur="1000" fill="hold"/>
                                        <p:tgtEl>
                                          <p:spTgt spid="37891">
                                            <p:txEl>
                                              <p:pRg st="12" end="12"/>
                                            </p:txEl>
                                          </p:spTgt>
                                        </p:tgtEl>
                                        <p:attrNameLst>
                                          <p:attrName>ppt_h</p:attrName>
                                        </p:attrNameLst>
                                      </p:cBhvr>
                                      <p:tavLst>
                                        <p:tav tm="0">
                                          <p:val>
                                            <p:strVal val="#ppt_h"/>
                                          </p:val>
                                        </p:tav>
                                        <p:tav tm="100000">
                                          <p:val>
                                            <p:strVal val="#ppt_h"/>
                                          </p:val>
                                        </p:tav>
                                      </p:tavLst>
                                    </p:anim>
                                    <p:animEffect transition="in" filter="fade">
                                      <p:cBhvr>
                                        <p:cTn id="64" dur="1000"/>
                                        <p:tgtEl>
                                          <p:spTgt spid="37891">
                                            <p:txEl>
                                              <p:pRg st="12" end="12"/>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37891">
                                            <p:txEl>
                                              <p:pRg st="13" end="13"/>
                                            </p:txEl>
                                          </p:spTgt>
                                        </p:tgtEl>
                                        <p:attrNameLst>
                                          <p:attrName>style.visibility</p:attrName>
                                        </p:attrNameLst>
                                      </p:cBhvr>
                                      <p:to>
                                        <p:strVal val="visible"/>
                                      </p:to>
                                    </p:set>
                                    <p:anim calcmode="lin" valueType="num">
                                      <p:cBhvr>
                                        <p:cTn id="67" dur="1000" fill="hold"/>
                                        <p:tgtEl>
                                          <p:spTgt spid="37891">
                                            <p:txEl>
                                              <p:pRg st="13" end="13"/>
                                            </p:txEl>
                                          </p:spTgt>
                                        </p:tgtEl>
                                        <p:attrNameLst>
                                          <p:attrName>ppt_w</p:attrName>
                                        </p:attrNameLst>
                                      </p:cBhvr>
                                      <p:tavLst>
                                        <p:tav tm="0">
                                          <p:val>
                                            <p:strVal val="#ppt_w*0.70"/>
                                          </p:val>
                                        </p:tav>
                                        <p:tav tm="100000">
                                          <p:val>
                                            <p:strVal val="#ppt_w"/>
                                          </p:val>
                                        </p:tav>
                                      </p:tavLst>
                                    </p:anim>
                                    <p:anim calcmode="lin" valueType="num">
                                      <p:cBhvr>
                                        <p:cTn id="68" dur="1000" fill="hold"/>
                                        <p:tgtEl>
                                          <p:spTgt spid="37891">
                                            <p:txEl>
                                              <p:pRg st="13" end="13"/>
                                            </p:txEl>
                                          </p:spTgt>
                                        </p:tgtEl>
                                        <p:attrNameLst>
                                          <p:attrName>ppt_h</p:attrName>
                                        </p:attrNameLst>
                                      </p:cBhvr>
                                      <p:tavLst>
                                        <p:tav tm="0">
                                          <p:val>
                                            <p:strVal val="#ppt_h"/>
                                          </p:val>
                                        </p:tav>
                                        <p:tav tm="100000">
                                          <p:val>
                                            <p:strVal val="#ppt_h"/>
                                          </p:val>
                                        </p:tav>
                                      </p:tavLst>
                                    </p:anim>
                                    <p:animEffect transition="in" filter="fade">
                                      <p:cBhvr>
                                        <p:cTn id="69" dur="1000"/>
                                        <p:tgtEl>
                                          <p:spTgt spid="37891">
                                            <p:txEl>
                                              <p:pRg st="13" end="13"/>
                                            </p:txEl>
                                          </p:spTgt>
                                        </p:tgtEl>
                                      </p:cBhvr>
                                    </p:animEffect>
                                  </p:childTnLst>
                                </p:cTn>
                              </p:par>
                              <p:par>
                                <p:cTn id="70" presetID="55" presetClass="entr" presetSubtype="0" fill="hold" nodeType="withEffect">
                                  <p:stCondLst>
                                    <p:cond delay="0"/>
                                  </p:stCondLst>
                                  <p:childTnLst>
                                    <p:set>
                                      <p:cBhvr>
                                        <p:cTn id="71" dur="1" fill="hold">
                                          <p:stCondLst>
                                            <p:cond delay="0"/>
                                          </p:stCondLst>
                                        </p:cTn>
                                        <p:tgtEl>
                                          <p:spTgt spid="37891">
                                            <p:txEl>
                                              <p:pRg st="14" end="14"/>
                                            </p:txEl>
                                          </p:spTgt>
                                        </p:tgtEl>
                                        <p:attrNameLst>
                                          <p:attrName>style.visibility</p:attrName>
                                        </p:attrNameLst>
                                      </p:cBhvr>
                                      <p:to>
                                        <p:strVal val="visible"/>
                                      </p:to>
                                    </p:set>
                                    <p:anim calcmode="lin" valueType="num">
                                      <p:cBhvr>
                                        <p:cTn id="72" dur="1000" fill="hold"/>
                                        <p:tgtEl>
                                          <p:spTgt spid="37891">
                                            <p:txEl>
                                              <p:pRg st="14" end="14"/>
                                            </p:txEl>
                                          </p:spTgt>
                                        </p:tgtEl>
                                        <p:attrNameLst>
                                          <p:attrName>ppt_w</p:attrName>
                                        </p:attrNameLst>
                                      </p:cBhvr>
                                      <p:tavLst>
                                        <p:tav tm="0">
                                          <p:val>
                                            <p:strVal val="#ppt_w*0.70"/>
                                          </p:val>
                                        </p:tav>
                                        <p:tav tm="100000">
                                          <p:val>
                                            <p:strVal val="#ppt_w"/>
                                          </p:val>
                                        </p:tav>
                                      </p:tavLst>
                                    </p:anim>
                                    <p:anim calcmode="lin" valueType="num">
                                      <p:cBhvr>
                                        <p:cTn id="73" dur="1000" fill="hold"/>
                                        <p:tgtEl>
                                          <p:spTgt spid="37891">
                                            <p:txEl>
                                              <p:pRg st="14" end="14"/>
                                            </p:txEl>
                                          </p:spTgt>
                                        </p:tgtEl>
                                        <p:attrNameLst>
                                          <p:attrName>ppt_h</p:attrName>
                                        </p:attrNameLst>
                                      </p:cBhvr>
                                      <p:tavLst>
                                        <p:tav tm="0">
                                          <p:val>
                                            <p:strVal val="#ppt_h"/>
                                          </p:val>
                                        </p:tav>
                                        <p:tav tm="100000">
                                          <p:val>
                                            <p:strVal val="#ppt_h"/>
                                          </p:val>
                                        </p:tav>
                                      </p:tavLst>
                                    </p:anim>
                                    <p:animEffect transition="in" filter="fade">
                                      <p:cBhvr>
                                        <p:cTn id="74" dur="1000"/>
                                        <p:tgtEl>
                                          <p:spTgt spid="37891">
                                            <p:txEl>
                                              <p:pRg st="14" end="14"/>
                                            </p:txEl>
                                          </p:spTgt>
                                        </p:tgtEl>
                                      </p:cBhvr>
                                    </p:animEffect>
                                  </p:childTnLst>
                                </p:cTn>
                              </p:par>
                              <p:par>
                                <p:cTn id="75" presetID="55" presetClass="entr" presetSubtype="0" fill="hold" nodeType="withEffect">
                                  <p:stCondLst>
                                    <p:cond delay="0"/>
                                  </p:stCondLst>
                                  <p:childTnLst>
                                    <p:set>
                                      <p:cBhvr>
                                        <p:cTn id="76" dur="1" fill="hold">
                                          <p:stCondLst>
                                            <p:cond delay="0"/>
                                          </p:stCondLst>
                                        </p:cTn>
                                        <p:tgtEl>
                                          <p:spTgt spid="37891">
                                            <p:txEl>
                                              <p:pRg st="15" end="15"/>
                                            </p:txEl>
                                          </p:spTgt>
                                        </p:tgtEl>
                                        <p:attrNameLst>
                                          <p:attrName>style.visibility</p:attrName>
                                        </p:attrNameLst>
                                      </p:cBhvr>
                                      <p:to>
                                        <p:strVal val="visible"/>
                                      </p:to>
                                    </p:set>
                                    <p:anim calcmode="lin" valueType="num">
                                      <p:cBhvr>
                                        <p:cTn id="77" dur="1000" fill="hold"/>
                                        <p:tgtEl>
                                          <p:spTgt spid="37891">
                                            <p:txEl>
                                              <p:pRg st="15" end="15"/>
                                            </p:txEl>
                                          </p:spTgt>
                                        </p:tgtEl>
                                        <p:attrNameLst>
                                          <p:attrName>ppt_w</p:attrName>
                                        </p:attrNameLst>
                                      </p:cBhvr>
                                      <p:tavLst>
                                        <p:tav tm="0">
                                          <p:val>
                                            <p:strVal val="#ppt_w*0.70"/>
                                          </p:val>
                                        </p:tav>
                                        <p:tav tm="100000">
                                          <p:val>
                                            <p:strVal val="#ppt_w"/>
                                          </p:val>
                                        </p:tav>
                                      </p:tavLst>
                                    </p:anim>
                                    <p:anim calcmode="lin" valueType="num">
                                      <p:cBhvr>
                                        <p:cTn id="78" dur="1000" fill="hold"/>
                                        <p:tgtEl>
                                          <p:spTgt spid="37891">
                                            <p:txEl>
                                              <p:pRg st="15" end="15"/>
                                            </p:txEl>
                                          </p:spTgt>
                                        </p:tgtEl>
                                        <p:attrNameLst>
                                          <p:attrName>ppt_h</p:attrName>
                                        </p:attrNameLst>
                                      </p:cBhvr>
                                      <p:tavLst>
                                        <p:tav tm="0">
                                          <p:val>
                                            <p:strVal val="#ppt_h"/>
                                          </p:val>
                                        </p:tav>
                                        <p:tav tm="100000">
                                          <p:val>
                                            <p:strVal val="#ppt_h"/>
                                          </p:val>
                                        </p:tav>
                                      </p:tavLst>
                                    </p:anim>
                                    <p:animEffect transition="in" filter="fade">
                                      <p:cBhvr>
                                        <p:cTn id="79" dur="1000"/>
                                        <p:tgtEl>
                                          <p:spTgt spid="37891">
                                            <p:txEl>
                                              <p:pRg st="15" end="15"/>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37891">
                                            <p:txEl>
                                              <p:pRg st="16" end="16"/>
                                            </p:txEl>
                                          </p:spTgt>
                                        </p:tgtEl>
                                        <p:attrNameLst>
                                          <p:attrName>style.visibility</p:attrName>
                                        </p:attrNameLst>
                                      </p:cBhvr>
                                      <p:to>
                                        <p:strVal val="visible"/>
                                      </p:to>
                                    </p:set>
                                    <p:anim calcmode="lin" valueType="num">
                                      <p:cBhvr>
                                        <p:cTn id="82" dur="1000" fill="hold"/>
                                        <p:tgtEl>
                                          <p:spTgt spid="37891">
                                            <p:txEl>
                                              <p:pRg st="16" end="16"/>
                                            </p:txEl>
                                          </p:spTgt>
                                        </p:tgtEl>
                                        <p:attrNameLst>
                                          <p:attrName>ppt_w</p:attrName>
                                        </p:attrNameLst>
                                      </p:cBhvr>
                                      <p:tavLst>
                                        <p:tav tm="0">
                                          <p:val>
                                            <p:strVal val="#ppt_w*0.70"/>
                                          </p:val>
                                        </p:tav>
                                        <p:tav tm="100000">
                                          <p:val>
                                            <p:strVal val="#ppt_w"/>
                                          </p:val>
                                        </p:tav>
                                      </p:tavLst>
                                    </p:anim>
                                    <p:anim calcmode="lin" valueType="num">
                                      <p:cBhvr>
                                        <p:cTn id="83" dur="1000" fill="hold"/>
                                        <p:tgtEl>
                                          <p:spTgt spid="37891">
                                            <p:txEl>
                                              <p:pRg st="16" end="16"/>
                                            </p:txEl>
                                          </p:spTgt>
                                        </p:tgtEl>
                                        <p:attrNameLst>
                                          <p:attrName>ppt_h</p:attrName>
                                        </p:attrNameLst>
                                      </p:cBhvr>
                                      <p:tavLst>
                                        <p:tav tm="0">
                                          <p:val>
                                            <p:strVal val="#ppt_h"/>
                                          </p:val>
                                        </p:tav>
                                        <p:tav tm="100000">
                                          <p:val>
                                            <p:strVal val="#ppt_h"/>
                                          </p:val>
                                        </p:tav>
                                      </p:tavLst>
                                    </p:anim>
                                    <p:animEffect transition="in" filter="fade">
                                      <p:cBhvr>
                                        <p:cTn id="84" dur="1000"/>
                                        <p:tgtEl>
                                          <p:spTgt spid="37891">
                                            <p:txEl>
                                              <p:pRg st="16" end="16"/>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37891">
                                            <p:txEl>
                                              <p:pRg st="17" end="17"/>
                                            </p:txEl>
                                          </p:spTgt>
                                        </p:tgtEl>
                                        <p:attrNameLst>
                                          <p:attrName>style.visibility</p:attrName>
                                        </p:attrNameLst>
                                      </p:cBhvr>
                                      <p:to>
                                        <p:strVal val="visible"/>
                                      </p:to>
                                    </p:set>
                                    <p:anim calcmode="lin" valueType="num">
                                      <p:cBhvr>
                                        <p:cTn id="87" dur="1000" fill="hold"/>
                                        <p:tgtEl>
                                          <p:spTgt spid="37891">
                                            <p:txEl>
                                              <p:pRg st="17" end="17"/>
                                            </p:txEl>
                                          </p:spTgt>
                                        </p:tgtEl>
                                        <p:attrNameLst>
                                          <p:attrName>ppt_w</p:attrName>
                                        </p:attrNameLst>
                                      </p:cBhvr>
                                      <p:tavLst>
                                        <p:tav tm="0">
                                          <p:val>
                                            <p:strVal val="#ppt_w*0.70"/>
                                          </p:val>
                                        </p:tav>
                                        <p:tav tm="100000">
                                          <p:val>
                                            <p:strVal val="#ppt_w"/>
                                          </p:val>
                                        </p:tav>
                                      </p:tavLst>
                                    </p:anim>
                                    <p:anim calcmode="lin" valueType="num">
                                      <p:cBhvr>
                                        <p:cTn id="88" dur="1000" fill="hold"/>
                                        <p:tgtEl>
                                          <p:spTgt spid="37891">
                                            <p:txEl>
                                              <p:pRg st="17" end="17"/>
                                            </p:txEl>
                                          </p:spTgt>
                                        </p:tgtEl>
                                        <p:attrNameLst>
                                          <p:attrName>ppt_h</p:attrName>
                                        </p:attrNameLst>
                                      </p:cBhvr>
                                      <p:tavLst>
                                        <p:tav tm="0">
                                          <p:val>
                                            <p:strVal val="#ppt_h"/>
                                          </p:val>
                                        </p:tav>
                                        <p:tav tm="100000">
                                          <p:val>
                                            <p:strVal val="#ppt_h"/>
                                          </p:val>
                                        </p:tav>
                                      </p:tavLst>
                                    </p:anim>
                                    <p:animEffect transition="in" filter="fade">
                                      <p:cBhvr>
                                        <p:cTn id="89" dur="1000"/>
                                        <p:tgtEl>
                                          <p:spTgt spid="378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755650" y="17463"/>
            <a:ext cx="7793038" cy="911225"/>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UNIVERSALISME PROPORTIONNE…</a:t>
            </a:r>
          </a:p>
        </p:txBody>
      </p:sp>
      <p:pic>
        <p:nvPicPr>
          <p:cNvPr id="6451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fr-FR" sz="1400" b="1" i="0" u="none" strike="noStrike" kern="1200" cap="none" spc="0" normalizeH="0" baseline="0" noProof="0" dirty="0">
              <a:ln>
                <a:noFill/>
              </a:ln>
              <a:solidFill>
                <a:srgbClr val="FFFFFF"/>
              </a:solidFill>
              <a:effectLst/>
              <a:uLnTx/>
              <a:uFillTx/>
              <a:latin typeface="Century Schoolbook"/>
              <a:ea typeface="+mn-ea"/>
              <a:cs typeface="+mn-cs"/>
            </a:endParaRPr>
          </a:p>
        </p:txBody>
      </p:sp>
      <p:pic>
        <p:nvPicPr>
          <p:cNvPr id="6" name="Picture 2" descr="Schéma universalisme proportionné"/>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51520" y="1484784"/>
            <a:ext cx="8400180" cy="30243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7537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755650" y="116632"/>
            <a:ext cx="7793038" cy="911225"/>
          </a:xfrm>
        </p:spPr>
        <p:txBody>
          <a:bodyPr>
            <a:normAutofit fontScale="90000"/>
          </a:bodyPr>
          <a:lstStyle/>
          <a:p>
            <a:pPr algn="ctr" eaLnBrk="1" fontAlgn="auto" hangingPunct="1">
              <a:spcAft>
                <a:spcPts val="0"/>
              </a:spcAft>
              <a:defRPr/>
            </a:pPr>
            <a:r>
              <a:rPr lang="fr-FR" sz="3200" b="1" u="sng" dirty="0" smtClean="0">
                <a:solidFill>
                  <a:srgbClr val="00B050"/>
                </a:solidFill>
                <a:latin typeface="Calibri" pitchFamily="34" charset="0"/>
              </a:rPr>
              <a:t>LA PRÉVENTION </a:t>
            </a:r>
            <a:r>
              <a:rPr lang="fr-FR" sz="3200" b="1" u="sng" dirty="0">
                <a:solidFill>
                  <a:srgbClr val="00B050"/>
                </a:solidFill>
                <a:latin typeface="Calibri" pitchFamily="34" charset="0"/>
              </a:rPr>
              <a:t>&amp; </a:t>
            </a:r>
            <a:r>
              <a:rPr lang="fr-FR" sz="3200" b="1" u="sng" dirty="0" smtClean="0">
                <a:solidFill>
                  <a:srgbClr val="00B050"/>
                </a:solidFill>
                <a:latin typeface="Calibri" pitchFamily="34" charset="0"/>
              </a:rPr>
              <a:t/>
            </a:r>
            <a:br>
              <a:rPr lang="fr-FR" sz="3200" b="1" u="sng" dirty="0" smtClean="0">
                <a:solidFill>
                  <a:srgbClr val="00B050"/>
                </a:solidFill>
                <a:latin typeface="Calibri" pitchFamily="34" charset="0"/>
              </a:rPr>
            </a:br>
            <a:r>
              <a:rPr lang="fr-FR" sz="3200" b="1" u="sng" dirty="0" smtClean="0">
                <a:solidFill>
                  <a:srgbClr val="00B050"/>
                </a:solidFill>
                <a:latin typeface="Calibri" pitchFamily="34" charset="0"/>
              </a:rPr>
              <a:t>LA </a:t>
            </a:r>
            <a:r>
              <a:rPr lang="fr-FR" sz="3200" b="1" u="sng" dirty="0">
                <a:solidFill>
                  <a:srgbClr val="00B050"/>
                </a:solidFill>
                <a:latin typeface="Calibri" pitchFamily="34" charset="0"/>
              </a:rPr>
              <a:t>PROMOTION DE LA </a:t>
            </a:r>
            <a:r>
              <a:rPr lang="fr-FR" sz="3200" b="1" u="sng" dirty="0" smtClean="0">
                <a:solidFill>
                  <a:srgbClr val="00B050"/>
                </a:solidFill>
                <a:latin typeface="Calibri" pitchFamily="34" charset="0"/>
              </a:rPr>
              <a:t>SANTÉ</a:t>
            </a:r>
            <a:r>
              <a:rPr lang="fr-FR" sz="3200" u="sng" dirty="0" smtClean="0">
                <a:solidFill>
                  <a:srgbClr val="00B050"/>
                </a:solidFill>
              </a:rPr>
              <a:t>…</a:t>
            </a:r>
            <a:endParaRPr lang="fr-FR" sz="3200" b="1" u="sng" dirty="0" smtClean="0">
              <a:solidFill>
                <a:srgbClr val="00B050"/>
              </a:solidFill>
              <a:latin typeface="Calibri" pitchFamily="34" charset="0"/>
            </a:endParaRPr>
          </a:p>
        </p:txBody>
      </p:sp>
      <p:pic>
        <p:nvPicPr>
          <p:cNvPr id="6451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fr-FR" sz="1400" b="1" i="0" u="none" strike="noStrike" kern="1200" cap="none" spc="0" normalizeH="0" baseline="0" noProof="0" dirty="0">
              <a:ln>
                <a:noFill/>
              </a:ln>
              <a:solidFill>
                <a:srgbClr val="FFFFFF"/>
              </a:solidFill>
              <a:effectLst/>
              <a:uLnTx/>
              <a:uFillTx/>
              <a:latin typeface="Century Schoolbook"/>
              <a:ea typeface="+mn-ea"/>
              <a:cs typeface="+mn-cs"/>
            </a:endParaRPr>
          </a:p>
        </p:txBody>
      </p:sp>
      <p:sp>
        <p:nvSpPr>
          <p:cNvPr id="7" name="ZoneTexte 6">
            <a:extLst>
              <a:ext uri="{FF2B5EF4-FFF2-40B4-BE49-F238E27FC236}">
                <a16:creationId xmlns:a16="http://schemas.microsoft.com/office/drawing/2014/main" id="{E9D02B3B-1E86-48D0-ADBB-A3E10A94686D}"/>
              </a:ext>
            </a:extLst>
          </p:cNvPr>
          <p:cNvSpPr txBox="1"/>
          <p:nvPr/>
        </p:nvSpPr>
        <p:spPr>
          <a:xfrm>
            <a:off x="1509862" y="1672874"/>
            <a:ext cx="6097656" cy="4061176"/>
          </a:xfrm>
          <a:prstGeom prst="rect">
            <a:avLst/>
          </a:prstGeom>
          <a:noFill/>
        </p:spPr>
        <p:txBody>
          <a:bodyPr wrap="square">
            <a:spAutoFit/>
          </a:bodyPr>
          <a:lstStyle/>
          <a:p>
            <a:pPr algn="ctr">
              <a:lnSpc>
                <a:spcPct val="107000"/>
              </a:lnSpc>
              <a:spcAft>
                <a:spcPts val="800"/>
              </a:spcAft>
              <a:tabLst>
                <a:tab pos="2743200" algn="l"/>
              </a:tabLst>
            </a:pPr>
            <a:r>
              <a:rPr lang="fr-FR" sz="2400" dirty="0">
                <a:effectLst/>
                <a:latin typeface="Bradley Hand ITC" panose="03070402050302030203" pitchFamily="66" charset="0"/>
                <a:ea typeface="Calibri" panose="020F0502020204030204" pitchFamily="34" charset="0"/>
                <a:cs typeface="Times New Roman" panose="02020603050405020304" pitchFamily="18" charset="0"/>
              </a:rPr>
              <a:t>Ensemble des mesures</a:t>
            </a:r>
          </a:p>
          <a:p>
            <a:pPr algn="r">
              <a:lnSpc>
                <a:spcPct val="107000"/>
              </a:lnSpc>
              <a:spcAft>
                <a:spcPts val="800"/>
              </a:spcAft>
              <a:tabLst>
                <a:tab pos="2743200" algn="l"/>
              </a:tabLst>
            </a:pPr>
            <a:r>
              <a:rPr lang="fr-FR" sz="1800" dirty="0">
                <a:effectLst/>
                <a:latin typeface="Felix Titling" panose="04060505060202020A04" pitchFamily="82" charset="0"/>
                <a:ea typeface="Calibri" panose="020F0502020204030204" pitchFamily="34" charset="0"/>
                <a:cs typeface="Times New Roman" panose="02020603050405020304" pitchFamily="18" charset="0"/>
              </a:rPr>
              <a:t>Processus</a:t>
            </a:r>
          </a:p>
          <a:p>
            <a:pPr>
              <a:lnSpc>
                <a:spcPct val="107000"/>
              </a:lnSpc>
              <a:spcAft>
                <a:spcPts val="800"/>
              </a:spcAft>
              <a:tabLst>
                <a:tab pos="2743200" algn="l"/>
              </a:tabLst>
            </a:pPr>
            <a:r>
              <a:rPr lang="fr-FR" sz="1800" dirty="0">
                <a:effectLst/>
                <a:latin typeface="Candara Light" panose="020E0502030303020204" pitchFamily="34" charset="0"/>
                <a:ea typeface="Calibri" panose="020F0502020204030204" pitchFamily="34" charset="0"/>
                <a:cs typeface="Times New Roman" panose="02020603050405020304" pitchFamily="18" charset="0"/>
              </a:rPr>
              <a:t>Maladies, accidents et handicaps</a:t>
            </a:r>
          </a:p>
          <a:p>
            <a:pPr algn="r">
              <a:lnSpc>
                <a:spcPct val="107000"/>
              </a:lnSpc>
              <a:spcAft>
                <a:spcPts val="800"/>
              </a:spcAft>
              <a:tabLst>
                <a:tab pos="2743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Individus</a:t>
            </a:r>
          </a:p>
          <a:p>
            <a:pPr algn="ctr">
              <a:lnSpc>
                <a:spcPct val="107000"/>
              </a:lnSpc>
              <a:spcAft>
                <a:spcPts val="800"/>
              </a:spcAft>
              <a:tabLst>
                <a:tab pos="2743200" algn="l"/>
              </a:tabLst>
            </a:pPr>
            <a:r>
              <a:rPr lang="fr-FR" sz="1800" dirty="0">
                <a:effectLst/>
                <a:latin typeface="Courier New" panose="02070309020205020404" pitchFamily="49" charset="0"/>
                <a:ea typeface="Calibri" panose="020F0502020204030204" pitchFamily="34" charset="0"/>
                <a:cs typeface="Courier New" panose="02070309020205020404" pitchFamily="49" charset="0"/>
              </a:rPr>
              <a:t>Facteurs de risque</a:t>
            </a:r>
          </a:p>
          <a:p>
            <a:pPr>
              <a:lnSpc>
                <a:spcPct val="107000"/>
              </a:lnSpc>
              <a:spcAft>
                <a:spcPts val="800"/>
              </a:spcAft>
              <a:tabLst>
                <a:tab pos="2743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Communautés</a:t>
            </a:r>
          </a:p>
          <a:p>
            <a:pPr algn="r">
              <a:lnSpc>
                <a:spcPct val="107000"/>
              </a:lnSpc>
              <a:spcAft>
                <a:spcPts val="800"/>
              </a:spcAft>
              <a:tabLst>
                <a:tab pos="2743200" algn="l"/>
              </a:tabLst>
            </a:pPr>
            <a:r>
              <a:rPr lang="fr-FR" sz="1800" dirty="0">
                <a:effectLst/>
                <a:latin typeface="Gabriola" panose="04040605051002020D02" pitchFamily="82" charset="0"/>
                <a:ea typeface="Calibri" panose="020F0502020204030204" pitchFamily="34" charset="0"/>
                <a:cs typeface="Times New Roman" panose="02020603050405020304" pitchFamily="18" charset="0"/>
              </a:rPr>
              <a:t>Plus grand contrôle</a:t>
            </a:r>
          </a:p>
          <a:p>
            <a:pPr algn="ctr">
              <a:lnSpc>
                <a:spcPct val="107000"/>
              </a:lnSpc>
              <a:spcAft>
                <a:spcPts val="800"/>
              </a:spcAft>
              <a:tabLst>
                <a:tab pos="2743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Facteurs de protection</a:t>
            </a:r>
          </a:p>
          <a:p>
            <a:pPr>
              <a:lnSpc>
                <a:spcPct val="107000"/>
              </a:lnSpc>
              <a:spcAft>
                <a:spcPts val="800"/>
              </a:spcAft>
              <a:tabLst>
                <a:tab pos="2743200" algn="l"/>
              </a:tabLst>
            </a:pPr>
            <a:r>
              <a:rPr lang="fr-FR" sz="1800" dirty="0">
                <a:effectLst/>
                <a:latin typeface="Felix Titling" panose="04060505060202020A04" pitchFamily="82" charset="0"/>
                <a:ea typeface="Calibri" panose="020F0502020204030204" pitchFamily="34" charset="0"/>
                <a:cs typeface="Times New Roman" panose="02020603050405020304" pitchFamily="18" charset="0"/>
              </a:rPr>
              <a:t>Interventions</a:t>
            </a:r>
          </a:p>
          <a:p>
            <a:pPr algn="r">
              <a:lnSpc>
                <a:spcPct val="107000"/>
              </a:lnSpc>
              <a:spcAft>
                <a:spcPts val="800"/>
              </a:spcAft>
              <a:tabLst>
                <a:tab pos="2743200" algn="l"/>
              </a:tabLst>
            </a:pPr>
            <a:r>
              <a:rPr lang="fr-FR" dirty="0">
                <a:latin typeface="Bradley Hand ITC" panose="03070402050302030203" pitchFamily="66" charset="0"/>
                <a:ea typeface="Calibri" panose="020F0502020204030204" pitchFamily="34" charset="0"/>
                <a:cs typeface="Times New Roman" panose="02020603050405020304" pitchFamily="18" charset="0"/>
              </a:rPr>
              <a:t>Moyens</a:t>
            </a:r>
            <a:endParaRPr lang="fr-FR" sz="1800" dirty="0">
              <a:effectLst/>
              <a:latin typeface="Bradley Hand ITC" panose="03070402050302030203" pitchFamily="66"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86715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755650" y="116632"/>
            <a:ext cx="7793038" cy="911225"/>
          </a:xfrm>
        </p:spPr>
        <p:txBody>
          <a:bodyPr>
            <a:normAutofit fontScale="90000"/>
          </a:bodyPr>
          <a:lstStyle/>
          <a:p>
            <a:pPr algn="ctr" eaLnBrk="1" fontAlgn="auto" hangingPunct="1">
              <a:spcAft>
                <a:spcPts val="0"/>
              </a:spcAft>
              <a:defRPr/>
            </a:pPr>
            <a:r>
              <a:rPr lang="fr-FR" sz="3200" b="1" u="sng" dirty="0" smtClean="0">
                <a:solidFill>
                  <a:srgbClr val="00B050"/>
                </a:solidFill>
                <a:latin typeface="Calibri" pitchFamily="34" charset="0"/>
              </a:rPr>
              <a:t>LA PRÉVENTION </a:t>
            </a:r>
            <a:r>
              <a:rPr lang="fr-FR" sz="3200" b="1" u="sng" dirty="0">
                <a:solidFill>
                  <a:srgbClr val="00B050"/>
                </a:solidFill>
                <a:latin typeface="Calibri" pitchFamily="34" charset="0"/>
              </a:rPr>
              <a:t>&amp; </a:t>
            </a:r>
            <a:r>
              <a:rPr lang="fr-FR" sz="3200" b="1" u="sng" dirty="0" smtClean="0">
                <a:solidFill>
                  <a:srgbClr val="00B050"/>
                </a:solidFill>
                <a:latin typeface="Calibri" pitchFamily="34" charset="0"/>
              </a:rPr>
              <a:t/>
            </a:r>
            <a:br>
              <a:rPr lang="fr-FR" sz="3200" b="1" u="sng" dirty="0" smtClean="0">
                <a:solidFill>
                  <a:srgbClr val="00B050"/>
                </a:solidFill>
                <a:latin typeface="Calibri" pitchFamily="34" charset="0"/>
              </a:rPr>
            </a:br>
            <a:r>
              <a:rPr lang="fr-FR" sz="3200" b="1" u="sng" dirty="0" smtClean="0">
                <a:solidFill>
                  <a:srgbClr val="00B050"/>
                </a:solidFill>
                <a:latin typeface="Calibri" pitchFamily="34" charset="0"/>
              </a:rPr>
              <a:t>LA </a:t>
            </a:r>
            <a:r>
              <a:rPr lang="fr-FR" sz="3200" b="1" u="sng" dirty="0">
                <a:solidFill>
                  <a:srgbClr val="00B050"/>
                </a:solidFill>
                <a:latin typeface="Calibri" pitchFamily="34" charset="0"/>
              </a:rPr>
              <a:t>PROMOTION DE LA </a:t>
            </a:r>
            <a:r>
              <a:rPr lang="fr-FR" sz="3200" b="1" u="sng" dirty="0" smtClean="0">
                <a:solidFill>
                  <a:srgbClr val="00B050"/>
                </a:solidFill>
                <a:latin typeface="Calibri" pitchFamily="34" charset="0"/>
              </a:rPr>
              <a:t>SANTÉ</a:t>
            </a:r>
            <a:r>
              <a:rPr lang="fr-FR" sz="3200" u="sng" dirty="0" smtClean="0">
                <a:solidFill>
                  <a:srgbClr val="00B050"/>
                </a:solidFill>
              </a:rPr>
              <a:t>…</a:t>
            </a:r>
            <a:endParaRPr lang="fr-FR" sz="3200" b="1" u="sng" dirty="0" smtClean="0">
              <a:solidFill>
                <a:srgbClr val="00B050"/>
              </a:solidFill>
              <a:latin typeface="Calibri" pitchFamily="34" charset="0"/>
            </a:endParaRPr>
          </a:p>
        </p:txBody>
      </p:sp>
      <p:pic>
        <p:nvPicPr>
          <p:cNvPr id="6451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fr-FR" sz="1400" b="1" i="0" u="none" strike="noStrike" kern="1200" cap="none" spc="0" normalizeH="0" baseline="0" noProof="0" dirty="0">
              <a:ln>
                <a:noFill/>
              </a:ln>
              <a:solidFill>
                <a:srgbClr val="FFFFFF"/>
              </a:solidFill>
              <a:effectLst/>
              <a:uLnTx/>
              <a:uFillTx/>
              <a:latin typeface="Century Schoolbook"/>
              <a:ea typeface="+mn-ea"/>
              <a:cs typeface="+mn-cs"/>
            </a:endParaRPr>
          </a:p>
        </p:txBody>
      </p:sp>
      <p:sp>
        <p:nvSpPr>
          <p:cNvPr id="6" name="Rectangle 5">
            <a:extLst>
              <a:ext uri="{FF2B5EF4-FFF2-40B4-BE49-F238E27FC236}">
                <a16:creationId xmlns:a16="http://schemas.microsoft.com/office/drawing/2014/main" id="{22011A07-3653-4C3A-BBA5-15FA7AABDDC0}"/>
              </a:ext>
            </a:extLst>
          </p:cNvPr>
          <p:cNvSpPr/>
          <p:nvPr/>
        </p:nvSpPr>
        <p:spPr>
          <a:xfrm>
            <a:off x="179388" y="1368735"/>
            <a:ext cx="8559800" cy="2012218"/>
          </a:xfrm>
          <a:prstGeom prst="rect">
            <a:avLst/>
          </a:prstGeom>
        </p:spPr>
        <p:txBody>
          <a:bodyPr wrap="square">
            <a:spAutoFit/>
          </a:bodyPr>
          <a:lstStyle/>
          <a:p>
            <a:pPr marL="273050" indent="-273050" algn="ctr">
              <a:lnSpc>
                <a:spcPct val="80000"/>
              </a:lnSpc>
              <a:spcAft>
                <a:spcPts val="600"/>
              </a:spcAft>
              <a:buNone/>
            </a:pPr>
            <a:r>
              <a:rPr lang="fr-FR" b="1" dirty="0">
                <a:latin typeface="Calibri" pitchFamily="34" charset="0"/>
              </a:rPr>
              <a:t>« </a:t>
            </a:r>
            <a:r>
              <a:rPr lang="fr-FR" sz="3600" dirty="0">
                <a:latin typeface="Modern Love" panose="04090805081005020601" pitchFamily="82" charset="0"/>
              </a:rPr>
              <a:t>La prévention</a:t>
            </a:r>
            <a:r>
              <a:rPr lang="fr-FR" b="1" dirty="0">
                <a:latin typeface="Calibri" pitchFamily="34" charset="0"/>
              </a:rPr>
              <a:t> </a:t>
            </a:r>
          </a:p>
          <a:p>
            <a:pPr marL="273050" indent="-273050" algn="ctr">
              <a:lnSpc>
                <a:spcPct val="80000"/>
              </a:lnSpc>
              <a:spcAft>
                <a:spcPts val="600"/>
              </a:spcAft>
              <a:buNone/>
            </a:pPr>
            <a:r>
              <a:rPr lang="fr-FR" b="1" dirty="0">
                <a:latin typeface="Calibri" pitchFamily="34" charset="0"/>
              </a:rPr>
              <a:t>est l’ensemble des mesures visant à éviter ou réduire</a:t>
            </a:r>
          </a:p>
          <a:p>
            <a:pPr marL="273050" indent="-273050" algn="ctr">
              <a:lnSpc>
                <a:spcPct val="80000"/>
              </a:lnSpc>
              <a:spcAft>
                <a:spcPts val="600"/>
              </a:spcAft>
              <a:buNone/>
            </a:pPr>
            <a:r>
              <a:rPr lang="fr-FR" b="1" dirty="0">
                <a:latin typeface="Calibri" pitchFamily="34" charset="0"/>
              </a:rPr>
              <a:t>le nombre et la gravité des maladies, des accidents et des handicaps »</a:t>
            </a:r>
          </a:p>
          <a:p>
            <a:pPr marL="273050" indent="-273050" algn="ctr">
              <a:lnSpc>
                <a:spcPct val="80000"/>
              </a:lnSpc>
              <a:spcAft>
                <a:spcPts val="600"/>
              </a:spcAft>
            </a:pPr>
            <a:r>
              <a:rPr lang="fr-FR" dirty="0">
                <a:solidFill>
                  <a:srgbClr val="A5B592"/>
                </a:solidFill>
                <a:latin typeface="Calibri" panose="020F0502020204030204"/>
                <a:cs typeface="Arial" charset="0"/>
              </a:rPr>
              <a:t>OMS, 1946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A5B592"/>
                </a:solidFill>
                <a:effectLst/>
                <a:uLnTx/>
                <a:uFillTx/>
                <a:latin typeface="Calibri" panose="020F0502020204030204"/>
                <a:ea typeface="+mn-ea"/>
                <a:cs typeface="+mn-cs"/>
                <a:sym typeface="Wingdings" panose="05000000000000000000" pitchFamily="2" charset="2"/>
              </a:rPr>
              <a:t>FACTEURS DE RISQUE</a:t>
            </a:r>
            <a:endParaRPr kumimoji="0" lang="fr-FR" sz="1800" b="0" i="0" u="none" strike="noStrike" kern="1200" cap="none" spc="0" normalizeH="0" baseline="0" noProof="0" dirty="0">
              <a:ln>
                <a:noFill/>
              </a:ln>
              <a:solidFill>
                <a:srgbClr val="42BA97"/>
              </a:solidFill>
              <a:effectLst/>
              <a:uLnTx/>
              <a:uFillTx/>
              <a:latin typeface="Calibri" panose="020F0502020204030204"/>
              <a:ea typeface="+mn-ea"/>
              <a:cs typeface="+mn-cs"/>
              <a:sym typeface="Wingdings" panose="05000000000000000000" pitchFamily="2" charset="2"/>
            </a:endParaRPr>
          </a:p>
          <a:p>
            <a:pPr marL="273050" indent="-273050" algn="ctr">
              <a:lnSpc>
                <a:spcPct val="80000"/>
              </a:lnSpc>
              <a:spcAft>
                <a:spcPts val="600"/>
              </a:spcAft>
              <a:buNone/>
            </a:pPr>
            <a:endParaRPr lang="fr-FR" dirty="0">
              <a:latin typeface="Calibri" pitchFamily="34" charset="0"/>
            </a:endParaRPr>
          </a:p>
        </p:txBody>
      </p:sp>
      <p:sp>
        <p:nvSpPr>
          <p:cNvPr id="9" name="Rectangle 8"/>
          <p:cNvSpPr/>
          <p:nvPr/>
        </p:nvSpPr>
        <p:spPr>
          <a:xfrm>
            <a:off x="179387" y="3645024"/>
            <a:ext cx="8559801" cy="1870640"/>
          </a:xfrm>
          <a:prstGeom prst="rect">
            <a:avLst/>
          </a:prstGeom>
        </p:spPr>
        <p:txBody>
          <a:bodyPr wrap="square">
            <a:spAutoFit/>
          </a:bodyPr>
          <a:lstStyle/>
          <a:p>
            <a:pPr marL="273050" indent="-273050" algn="ctr">
              <a:lnSpc>
                <a:spcPct val="80000"/>
              </a:lnSpc>
              <a:buNone/>
            </a:pPr>
            <a:r>
              <a:rPr lang="fr-FR" b="1" dirty="0">
                <a:latin typeface="Calibri" pitchFamily="34" charset="0"/>
              </a:rPr>
              <a:t>« </a:t>
            </a:r>
            <a:r>
              <a:rPr lang="fr-FR" sz="3600" dirty="0">
                <a:latin typeface="Modern Love" panose="04090805081005020601" pitchFamily="82" charset="0"/>
              </a:rPr>
              <a:t>La promotion de la santé</a:t>
            </a:r>
            <a:r>
              <a:rPr lang="fr-FR" b="1" dirty="0">
                <a:latin typeface="Calibri" pitchFamily="34" charset="0"/>
              </a:rPr>
              <a:t> </a:t>
            </a:r>
          </a:p>
          <a:p>
            <a:pPr marL="273050" indent="-273050" algn="ctr">
              <a:lnSpc>
                <a:spcPct val="80000"/>
              </a:lnSpc>
              <a:buNone/>
            </a:pPr>
            <a:r>
              <a:rPr lang="fr-FR" b="1" dirty="0">
                <a:latin typeface="Calibri" pitchFamily="34" charset="0"/>
              </a:rPr>
              <a:t>est le processus qui confère aux populations les moyens d'assurer</a:t>
            </a:r>
          </a:p>
          <a:p>
            <a:pPr marL="273050" indent="-273050" algn="ctr">
              <a:lnSpc>
                <a:spcPct val="80000"/>
              </a:lnSpc>
              <a:buNone/>
            </a:pPr>
            <a:r>
              <a:rPr lang="fr-FR" b="1" dirty="0">
                <a:latin typeface="Calibri" pitchFamily="34" charset="0"/>
              </a:rPr>
              <a:t>un plus grand contrôle sur leur propre santé, et d'améliorer celle-ci »</a:t>
            </a:r>
          </a:p>
          <a:p>
            <a:pPr marL="273050" indent="-273050" algn="ctr">
              <a:lnSpc>
                <a:spcPct val="80000"/>
              </a:lnSpc>
              <a:buNone/>
            </a:pPr>
            <a:r>
              <a:rPr lang="fr-FR" b="1" dirty="0">
                <a:solidFill>
                  <a:srgbClr val="0070C0"/>
                </a:solidFill>
                <a:latin typeface="Calibri" pitchFamily="34" charset="0"/>
              </a:rPr>
              <a:t> </a:t>
            </a:r>
          </a:p>
          <a:p>
            <a:pPr marL="273050" indent="-273050" algn="ctr">
              <a:lnSpc>
                <a:spcPct val="80000"/>
              </a:lnSpc>
              <a:buNone/>
            </a:pPr>
            <a:r>
              <a:rPr lang="fr-FR" dirty="0">
                <a:solidFill>
                  <a:srgbClr val="A5B592"/>
                </a:solidFill>
                <a:latin typeface="Calibri" panose="020F0502020204030204"/>
                <a:cs typeface="Arial" charset="0"/>
              </a:rPr>
              <a:t>Charte d’Ottawa, 1986</a:t>
            </a:r>
          </a:p>
          <a:p>
            <a:pPr marL="273050" indent="-273050" algn="ctr">
              <a:lnSpc>
                <a:spcPct val="80000"/>
              </a:lnSpc>
              <a:buNone/>
            </a:pPr>
            <a:endParaRPr lang="fr-FR" dirty="0">
              <a:latin typeface="Calibri" pitchFamily="34" charset="0"/>
            </a:endParaRPr>
          </a:p>
          <a:p>
            <a:pPr marL="273050" indent="-273050" algn="ctr">
              <a:lnSpc>
                <a:spcPct val="80000"/>
              </a:lnSpc>
            </a:pPr>
            <a:r>
              <a:rPr kumimoji="0" lang="fr-CA" sz="1800" b="1" i="0" u="none" strike="noStrike" kern="1200" cap="none" spc="0" normalizeH="0" baseline="0" noProof="0" dirty="0">
                <a:ln>
                  <a:noFill/>
                </a:ln>
                <a:solidFill>
                  <a:srgbClr val="A5B592"/>
                </a:solidFill>
                <a:effectLst/>
                <a:uLnTx/>
                <a:uFillTx/>
                <a:latin typeface="Calibri" panose="020F0502020204030204"/>
                <a:ea typeface="+mn-ea"/>
                <a:cs typeface="Arial" charset="0"/>
              </a:rPr>
              <a:t>FACTEURS DE PROTECTION</a:t>
            </a:r>
          </a:p>
        </p:txBody>
      </p:sp>
    </p:spTree>
    <p:custDataLst>
      <p:tags r:id="rId1"/>
    </p:custDataLst>
    <p:extLst>
      <p:ext uri="{BB962C8B-B14F-4D97-AF65-F5344CB8AC3E}">
        <p14:creationId xmlns:p14="http://schemas.microsoft.com/office/powerpoint/2010/main" val="2263900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Large confetti"/>
          <p:cNvSpPr>
            <a:spLocks noChangeArrowheads="1"/>
          </p:cNvSpPr>
          <p:nvPr/>
        </p:nvSpPr>
        <p:spPr bwMode="auto">
          <a:xfrm>
            <a:off x="1565275" y="255588"/>
            <a:ext cx="6248400"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a:t>
            </a: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Prévention </a:t>
            </a:r>
            <a:endPar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sp>
        <p:nvSpPr>
          <p:cNvPr id="66562" name="Rectangle 3"/>
          <p:cNvSpPr>
            <a:spLocks noChangeArrowheads="1"/>
          </p:cNvSpPr>
          <p:nvPr/>
        </p:nvSpPr>
        <p:spPr bwMode="auto">
          <a:xfrm>
            <a:off x="-111125" y="1214438"/>
            <a:ext cx="9144000" cy="931862"/>
          </a:xfrm>
          <a:prstGeom prst="rect">
            <a:avLst/>
          </a:prstGeom>
          <a:noFill/>
          <a:ln w="9525">
            <a:noFill/>
            <a:miter lim="800000"/>
            <a:headEnd/>
            <a:tailEnd/>
          </a:ln>
        </p:spPr>
        <p:txBody>
          <a:bodyPr lIns="90000" tIns="46800" rIns="90000" bIns="46800"/>
          <a:lstStyle/>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Ensemble des actions qui tendent à promouvoir la santé individuelle </a:t>
            </a:r>
            <a:r>
              <a:rPr kumimoji="0" lang="fr-FR" sz="2400" b="1" i="0" u="none" strike="noStrike" kern="1200" cap="none" spc="0" normalizeH="0" baseline="0" noProof="0" dirty="0" smtClean="0">
                <a:ln>
                  <a:noFill/>
                </a:ln>
                <a:solidFill>
                  <a:prstClr val="black"/>
                </a:solidFill>
                <a:effectLst/>
                <a:uLnTx/>
                <a:uFillTx/>
                <a:latin typeface="Calibri" pitchFamily="34" charset="0"/>
                <a:ea typeface="+mn-ea"/>
                <a:cs typeface="+mn-cs"/>
              </a:rPr>
              <a:t>et </a:t>
            </a:r>
            <a:r>
              <a:rPr kumimoji="0" lang="fr-FR" sz="2300" b="1" i="0" u="none" strike="noStrike" kern="1200" cap="none" spc="0" normalizeH="0" baseline="0" noProof="0" dirty="0" smtClean="0">
                <a:ln>
                  <a:noFill/>
                </a:ln>
                <a:solidFill>
                  <a:prstClr val="black"/>
                </a:solidFill>
                <a:effectLst/>
                <a:uLnTx/>
                <a:uFillTx/>
                <a:latin typeface="Calibri" pitchFamily="34" charset="0"/>
                <a:ea typeface="+mn-ea"/>
                <a:cs typeface="+mn-cs"/>
              </a:rPr>
              <a:t>collective</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 elle a pour but de permettre à chaque individu d’entretenir et développer son capital santé</a:t>
            </a:r>
            <a:endParaRPr kumimoji="0" lang="fr-FR" sz="2400" b="1" i="1"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6566" name="Picture 2" descr="http://www.codes05.org/images/interface/logo_codes05.gif"/>
          <p:cNvPicPr>
            <a:picLocks noChangeAspect="1" noChangeArrowheads="1"/>
          </p:cNvPicPr>
          <p:nvPr/>
        </p:nvPicPr>
        <p:blipFill>
          <a:blip r:embed="rId4"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98" y="2636912"/>
            <a:ext cx="6868457" cy="108012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014" y="3933056"/>
            <a:ext cx="7201426" cy="2232248"/>
          </a:xfrm>
          <a:prstGeom prst="rect">
            <a:avLst/>
          </a:prstGeom>
        </p:spPr>
      </p:pic>
    </p:spTree>
    <p:custDataLst>
      <p:tags r:id="rId1"/>
    </p:custDataLst>
    <p:extLst>
      <p:ext uri="{BB962C8B-B14F-4D97-AF65-F5344CB8AC3E}">
        <p14:creationId xmlns:p14="http://schemas.microsoft.com/office/powerpoint/2010/main" val="137596111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07704" y="908719"/>
            <a:ext cx="5184576" cy="2817705"/>
          </a:xfrm>
          <a:prstGeom prst="rect">
            <a:avLst/>
          </a:prstGeom>
          <a:noFill/>
          <a:ln w="9525">
            <a:noFill/>
            <a:miter lim="800000"/>
            <a:headEnd/>
            <a:tailEnd/>
          </a:ln>
        </p:spPr>
      </p:pic>
      <p:sp>
        <p:nvSpPr>
          <p:cNvPr id="3" name="Espace réservé du contenu 2"/>
          <p:cNvSpPr>
            <a:spLocks noGrp="1"/>
          </p:cNvSpPr>
          <p:nvPr>
            <p:ph idx="4294967295"/>
          </p:nvPr>
        </p:nvSpPr>
        <p:spPr>
          <a:xfrm>
            <a:off x="179512" y="1229915"/>
            <a:ext cx="8229600" cy="4863381"/>
          </a:xfrm>
        </p:spPr>
        <p:txBody>
          <a:bodyPr/>
          <a:lstStyle/>
          <a:p>
            <a:pPr marL="273050" indent="-273050">
              <a:lnSpc>
                <a:spcPct val="80000"/>
              </a:lnSpc>
            </a:pPr>
            <a:endParaRPr lang="fr-FR" sz="1800" b="1" dirty="0" smtClean="0">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r>
              <a:rPr lang="fr-FR" b="1" i="1" dirty="0" smtClean="0">
                <a:solidFill>
                  <a:srgbClr val="0070C0"/>
                </a:solidFill>
                <a:latin typeface="Calibri" pitchFamily="34" charset="0"/>
              </a:rPr>
              <a:t>« La Promotion de la Santé est le processus qui confère aux populations les moyens d'assurer un plus grand contrôle sur leur propre santé, et d'améliorer celle-ci »</a:t>
            </a:r>
          </a:p>
          <a:p>
            <a:pPr marL="273050" indent="-273050" algn="ctr">
              <a:lnSpc>
                <a:spcPct val="80000"/>
              </a:lnSpc>
              <a:buNone/>
            </a:pPr>
            <a:r>
              <a:rPr lang="fr-FR" b="1" dirty="0" smtClean="0">
                <a:solidFill>
                  <a:srgbClr val="0070C0"/>
                </a:solidFill>
                <a:latin typeface="Calibri" pitchFamily="34" charset="0"/>
              </a:rPr>
              <a:t> </a:t>
            </a:r>
          </a:p>
          <a:p>
            <a:pPr marL="273050" indent="-273050" algn="ctr">
              <a:lnSpc>
                <a:spcPct val="80000"/>
              </a:lnSpc>
              <a:buNone/>
            </a:pPr>
            <a:r>
              <a:rPr lang="fr-FR" b="1" dirty="0" smtClean="0">
                <a:latin typeface="Calibri" pitchFamily="34" charset="0"/>
              </a:rPr>
              <a:t>Charte d’Ottawa, 1986</a:t>
            </a:r>
          </a:p>
          <a:p>
            <a:pPr marL="273050" indent="-273050" algn="ctr">
              <a:lnSpc>
                <a:spcPct val="80000"/>
              </a:lnSpc>
              <a:buNone/>
            </a:pPr>
            <a:endParaRPr lang="fr-FR" b="1" dirty="0" smtClean="0">
              <a:latin typeface="Calibri" pitchFamily="34" charset="0"/>
            </a:endParaRPr>
          </a:p>
          <a:p>
            <a:pPr marL="273050" indent="-273050" algn="ctr">
              <a:lnSpc>
                <a:spcPct val="80000"/>
              </a:lnSpc>
              <a:buNone/>
            </a:pPr>
            <a:r>
              <a:rPr lang="fr-FR" b="1" dirty="0" smtClean="0">
                <a:latin typeface="Calibri" pitchFamily="34" charset="0"/>
              </a:rPr>
              <a:t>Processus apportant aux individus et aux communautés la capacité d’accroître leur contrôle sur les déterminants de la santé et donc d’améliorer leur santé </a:t>
            </a:r>
          </a:p>
          <a:p>
            <a:pPr marL="273050" indent="-273050">
              <a:lnSpc>
                <a:spcPct val="80000"/>
              </a:lnSpc>
              <a:buFont typeface="Wingdings" pitchFamily="2" charset="2"/>
              <a:buNone/>
            </a:pPr>
            <a:endParaRPr lang="fr-FR" sz="1100" dirty="0">
              <a:latin typeface="Calibri" pitchFamily="34" charset="0"/>
            </a:endParaRPr>
          </a:p>
        </p:txBody>
      </p:sp>
      <p:pic>
        <p:nvPicPr>
          <p:cNvPr id="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a:t>
            </a:r>
            <a:r>
              <a:rPr kumimoji="0" lang="fr-FR" sz="3200" b="1" i="0" u="none"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Santé </a:t>
            </a:r>
            <a:endParaRPr kumimoji="0" lang="fr-FR" sz="3200" b="1" i="0" u="none"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sp>
        <p:nvSpPr>
          <p:cNvPr id="9" name="Espace réservé du numéro de diapositive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3329800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D2C7FFD-251C-4DEE-8A4B-561DD5D94223}"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a:t>
            </a: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Santé </a:t>
            </a:r>
            <a:endPar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t="1117"/>
          <a:stretch/>
        </p:blipFill>
        <p:spPr>
          <a:xfrm>
            <a:off x="383895" y="980728"/>
            <a:ext cx="8023505" cy="4680520"/>
          </a:xfrm>
          <a:prstGeom prst="rect">
            <a:avLst/>
          </a:prstGeom>
        </p:spPr>
      </p:pic>
      <p:pic>
        <p:nvPicPr>
          <p:cNvPr id="5"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551065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D2C7FFD-251C-4DEE-8A4B-561DD5D94223}"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Rectangle 3" descr="Large confetti"/>
          <p:cNvSpPr>
            <a:spLocks noChangeArrowheads="1"/>
          </p:cNvSpPr>
          <p:nvPr/>
        </p:nvSpPr>
        <p:spPr bwMode="auto">
          <a:xfrm>
            <a:off x="1043608" y="290736"/>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Interventions en Promotion </a:t>
            </a: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de la </a:t>
            </a: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Exemple : prevention du tabagisme </a:t>
            </a:r>
            <a:endParaRPr kumimoji="0" lang="fr-FR" sz="3200" b="1" i="0" u="none"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2060848"/>
            <a:ext cx="6224931" cy="2880320"/>
          </a:xfrm>
          <a:prstGeom prst="rect">
            <a:avLst/>
          </a:prstGeom>
        </p:spPr>
      </p:pic>
    </p:spTree>
    <p:custDataLst>
      <p:tags r:id="rId1"/>
    </p:custDataLst>
    <p:extLst>
      <p:ext uri="{BB962C8B-B14F-4D97-AF65-F5344CB8AC3E}">
        <p14:creationId xmlns:p14="http://schemas.microsoft.com/office/powerpoint/2010/main" val="1367360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D2C7FFD-251C-4DEE-8A4B-561DD5D94223}"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Rectangle 3" descr="Large confetti"/>
          <p:cNvSpPr>
            <a:spLocks noChangeArrowheads="1"/>
          </p:cNvSpPr>
          <p:nvPr/>
        </p:nvSpPr>
        <p:spPr bwMode="auto">
          <a:xfrm>
            <a:off x="1043608" y="290736"/>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Interventions en Promotion </a:t>
            </a: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de la </a:t>
            </a: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Exemple : prevention du tabagisme </a:t>
            </a:r>
            <a:endParaRPr kumimoji="0" lang="fr-FR" sz="3200" b="1" i="0" u="none"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6" name="Image 5">
            <a:extLst>
              <a:ext uri="{FF2B5EF4-FFF2-40B4-BE49-F238E27FC236}">
                <a16:creationId xmlns:a16="http://schemas.microsoft.com/office/drawing/2014/main" id="{C2C499AB-BF15-4414-BC3D-6E85EBBCC925}"/>
              </a:ext>
            </a:extLst>
          </p:cNvPr>
          <p:cNvPicPr>
            <a:picLocks noChangeAspect="1"/>
          </p:cNvPicPr>
          <p:nvPr/>
        </p:nvPicPr>
        <p:blipFill rotWithShape="1">
          <a:blip r:embed="rId5">
            <a:extLst>
              <a:ext uri="{28A0092B-C50C-407E-A947-70E740481C1C}">
                <a14:useLocalDpi xmlns:a14="http://schemas.microsoft.com/office/drawing/2010/main" val="0"/>
              </a:ext>
            </a:extLst>
          </a:blip>
          <a:srcRect l="13529" t="30107" r="33318" b="13200"/>
          <a:stretch/>
        </p:blipFill>
        <p:spPr>
          <a:xfrm>
            <a:off x="155326" y="1196752"/>
            <a:ext cx="8593138" cy="5155540"/>
          </a:xfrm>
          <a:prstGeom prst="rect">
            <a:avLst/>
          </a:prstGeom>
        </p:spPr>
      </p:pic>
    </p:spTree>
    <p:custDataLst>
      <p:tags r:id="rId1"/>
    </p:custDataLst>
    <p:extLst>
      <p:ext uri="{BB962C8B-B14F-4D97-AF65-F5344CB8AC3E}">
        <p14:creationId xmlns:p14="http://schemas.microsoft.com/office/powerpoint/2010/main" val="664986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492375"/>
            <a:ext cx="6626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70DE6D99-8E33-435D-BD99-F38E758D5B7F}"/>
              </a:ext>
            </a:extLst>
          </p:cNvPr>
          <p:cNvSpPr>
            <a:spLocks noGrp="1"/>
          </p:cNvSpPr>
          <p:nvPr>
            <p:ph type="title"/>
            <p:custDataLst>
              <p:tags r:id="rId2"/>
            </p:custDataLst>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27652"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658A31B-EB3E-4945-A1E8-5C2528F189FE}"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7653" name="Image 6" descr="CoDES-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11765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smtClean="0">
                <a:solidFill>
                  <a:srgbClr val="009900"/>
                </a:solidFill>
                <a:latin typeface="Calibri" panose="020F0502020204030204" pitchFamily="34" charset="0"/>
              </a:rPr>
              <a:t>Qu’est-ce que l’éducation à la santé ?</a:t>
            </a:r>
          </a:p>
        </p:txBody>
      </p:sp>
      <p:sp>
        <p:nvSpPr>
          <p:cNvPr id="81924" name="Rectangle 3"/>
          <p:cNvSpPr>
            <a:spLocks noGrp="1" noChangeArrowheads="1"/>
          </p:cNvSpPr>
          <p:nvPr>
            <p:ph type="body" idx="1"/>
          </p:nvPr>
        </p:nvSpPr>
        <p:spPr>
          <a:xfrm>
            <a:off x="395288" y="1341438"/>
            <a:ext cx="8353425" cy="4679950"/>
          </a:xfrm>
        </p:spPr>
        <p:txBody>
          <a:bodyPr/>
          <a:lstStyle/>
          <a:p>
            <a:pPr marL="0" indent="0" algn="just">
              <a:buFontTx/>
              <a:buNone/>
            </a:pPr>
            <a:r>
              <a:rPr lang="fr-FR" altLang="fr-FR" sz="2200" b="1" smtClean="0">
                <a:latin typeface="Calibri" panose="020F0502020204030204" pitchFamily="34" charset="0"/>
                <a:sym typeface="Wingdings" panose="05000000000000000000" pitchFamily="2" charset="2"/>
              </a:rPr>
              <a:t>Donne aux personnes les moyens de</a:t>
            </a:r>
            <a:r>
              <a:rPr lang="fr-FR" altLang="fr-FR" sz="2200" b="1" smtClean="0">
                <a:latin typeface="Calibri" panose="020F0502020204030204" pitchFamily="34" charset="0"/>
              </a:rPr>
              <a:t> :</a:t>
            </a:r>
          </a:p>
          <a:p>
            <a:pPr marL="800100" lvl="1" indent="-342900" algn="just">
              <a:spcBef>
                <a:spcPct val="50000"/>
              </a:spcBef>
              <a:buClr>
                <a:schemeClr val="accent1"/>
              </a:buClr>
              <a:buSzPct val="80000"/>
              <a:buFont typeface="Courier New" panose="02070309020205020404" pitchFamily="49" charset="0"/>
              <a:buChar char="o"/>
            </a:pPr>
            <a:r>
              <a:rPr lang="fr-FR" altLang="fr-FR" sz="2200" b="1" smtClean="0">
                <a:latin typeface="Calibri" panose="020F0502020204030204" pitchFamily="34" charset="0"/>
              </a:rPr>
              <a:t>Définir elles-mêmes</a:t>
            </a:r>
            <a:r>
              <a:rPr lang="fr-FR" altLang="fr-FR" sz="2200" smtClean="0">
                <a:latin typeface="Calibri" panose="020F0502020204030204" pitchFamily="34" charset="0"/>
              </a:rPr>
              <a:t> leurs problèmes et leurs besoins</a:t>
            </a:r>
          </a:p>
          <a:p>
            <a:pPr marL="800100" lvl="1" indent="-342900" algn="just">
              <a:spcBef>
                <a:spcPct val="50000"/>
              </a:spcBef>
              <a:buClr>
                <a:schemeClr val="accent1"/>
              </a:buClr>
              <a:buSzPct val="80000"/>
              <a:buFont typeface="Courier New" panose="02070309020205020404" pitchFamily="49" charset="0"/>
              <a:buChar char="o"/>
            </a:pPr>
            <a:r>
              <a:rPr lang="fr-FR" altLang="fr-FR" sz="2200" b="1" smtClean="0">
                <a:latin typeface="Calibri" panose="020F0502020204030204" pitchFamily="34" charset="0"/>
              </a:rPr>
              <a:t> Identifier </a:t>
            </a:r>
            <a:r>
              <a:rPr lang="fr-FR" altLang="fr-FR" sz="2200" smtClean="0">
                <a:latin typeface="Calibri" panose="020F0502020204030204" pitchFamily="34" charset="0"/>
              </a:rPr>
              <a:t>ce qu’elles peuvent mettre en œuvre pour y répondre, en associant leurs propres ressources à un appui extérieur éventuel</a:t>
            </a:r>
          </a:p>
          <a:p>
            <a:pPr marL="800100" lvl="1" indent="-342900" algn="just">
              <a:spcBef>
                <a:spcPct val="50000"/>
              </a:spcBef>
              <a:buClr>
                <a:schemeClr val="accent1"/>
              </a:buClr>
              <a:buSzPct val="80000"/>
              <a:buFont typeface="Courier New" panose="02070309020205020404" pitchFamily="49" charset="0"/>
              <a:buChar char="o"/>
            </a:pPr>
            <a:r>
              <a:rPr lang="fr-FR" altLang="fr-FR" sz="2200" b="1" smtClean="0">
                <a:latin typeface="Calibri" panose="020F0502020204030204" pitchFamily="34" charset="0"/>
              </a:rPr>
              <a:t> Décider</a:t>
            </a:r>
            <a:r>
              <a:rPr lang="fr-FR" altLang="fr-FR" sz="2200" smtClean="0">
                <a:latin typeface="Calibri" panose="020F0502020204030204" pitchFamily="34" charset="0"/>
              </a:rPr>
              <a:t> des meilleurs moyens afin de favoriser une vie saine et de promouvoir le bien-être de tous</a:t>
            </a:r>
          </a:p>
          <a:p>
            <a:pPr marL="800100" lvl="1" indent="-342900" algn="just">
              <a:spcBef>
                <a:spcPct val="50000"/>
              </a:spcBef>
              <a:buClr>
                <a:schemeClr val="accent1"/>
              </a:buClr>
              <a:buSzPct val="80000"/>
              <a:buFont typeface="Courier New" panose="02070309020205020404" pitchFamily="49" charset="0"/>
              <a:buChar char="o"/>
            </a:pPr>
            <a:endParaRPr lang="fr-FR" altLang="fr-FR" sz="2200" i="1" smtClean="0">
              <a:latin typeface="Calibri" panose="020F0502020204030204" pitchFamily="34" charset="0"/>
            </a:endParaRPr>
          </a:p>
          <a:p>
            <a:pPr marL="0" indent="0" algn="just">
              <a:buFontTx/>
              <a:buNone/>
            </a:pPr>
            <a:r>
              <a:rPr lang="fr-FR" altLang="fr-FR" sz="2800" b="1" i="1" smtClean="0">
                <a:solidFill>
                  <a:srgbClr val="00B050"/>
                </a:solidFill>
                <a:latin typeface="Calibri" panose="020F0502020204030204" pitchFamily="34" charset="0"/>
              </a:rPr>
              <a:t>C’est un processus global d’accompagnement des personnes dans le développement, le renforcement de leurs aptitudes au travers de démarches participatives s’appuyant sur leurs ressources.</a:t>
            </a:r>
          </a:p>
        </p:txBody>
      </p:sp>
    </p:spTree>
    <p:custDataLst>
      <p:tags r:id="rId1"/>
    </p:custDataLst>
    <p:extLst>
      <p:ext uri="{BB962C8B-B14F-4D97-AF65-F5344CB8AC3E}">
        <p14:creationId xmlns:p14="http://schemas.microsoft.com/office/powerpoint/2010/main" val="28494064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1501BBE-669A-492C-BA07-285474D268B5}" type="slidenum">
              <a:rPr kumimoji="0" lang="fr-FR" altLang="fr-FR" sz="14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31</a:t>
            </a:fld>
            <a:endParaRPr kumimoji="0" lang="fr-FR" altLang="fr-FR" sz="14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endParaRPr>
          </a:p>
        </p:txBody>
      </p:sp>
      <p:sp>
        <p:nvSpPr>
          <p:cNvPr id="86020" name="Rectangle 3"/>
          <p:cNvSpPr>
            <a:spLocks noGrp="1" noChangeArrowheads="1"/>
          </p:cNvSpPr>
          <p:nvPr>
            <p:ph type="body" idx="1"/>
          </p:nvPr>
        </p:nvSpPr>
        <p:spPr>
          <a:xfrm>
            <a:off x="395288" y="1341438"/>
            <a:ext cx="8353425" cy="4679950"/>
          </a:xfrm>
        </p:spPr>
        <p:txBody>
          <a:bodyPr/>
          <a:lstStyle/>
          <a:p>
            <a:pPr marL="0" indent="0" algn="ctr">
              <a:spcBef>
                <a:spcPct val="0"/>
              </a:spcBef>
              <a:buFontTx/>
              <a:buNone/>
            </a:pPr>
            <a:r>
              <a:rPr lang="fr-FR" altLang="fr-FR" sz="2800" b="1" smtClean="0">
                <a:solidFill>
                  <a:srgbClr val="00B050"/>
                </a:solidFill>
                <a:latin typeface="Calibri" panose="020F0502020204030204" pitchFamily="34" charset="0"/>
                <a:cs typeface="Calibri" panose="020F0502020204030204" pitchFamily="34" charset="0"/>
                <a:sym typeface="Webdings" panose="05030102010509060703" pitchFamily="18" charset="2"/>
              </a:rPr>
              <a:t>Développement de « </a:t>
            </a:r>
            <a:r>
              <a:rPr lang="fr-FR" altLang="fr-FR" sz="2800" b="1" i="1" smtClean="0">
                <a:solidFill>
                  <a:srgbClr val="00B050"/>
                </a:solidFill>
                <a:latin typeface="Calibri" panose="020F0502020204030204" pitchFamily="34" charset="0"/>
                <a:cs typeface="Calibri" panose="020F0502020204030204" pitchFamily="34" charset="0"/>
                <a:sym typeface="Webdings" panose="05030102010509060703" pitchFamily="18" charset="2"/>
              </a:rPr>
              <a:t>compétences humaines et relationnelles utiles au développement de comportements favorables à la santé </a:t>
            </a:r>
            <a:r>
              <a:rPr lang="fr-FR" altLang="fr-FR" sz="2800" b="1" smtClean="0">
                <a:solidFill>
                  <a:srgbClr val="00B050"/>
                </a:solidFill>
                <a:latin typeface="Calibri" panose="020F0502020204030204" pitchFamily="34" charset="0"/>
                <a:cs typeface="Calibri" panose="020F0502020204030204" pitchFamily="34" charset="0"/>
                <a:sym typeface="Webdings" panose="05030102010509060703" pitchFamily="18" charset="2"/>
              </a:rPr>
              <a:t>» </a:t>
            </a:r>
            <a:r>
              <a:rPr lang="fr-FR" altLang="fr-FR" sz="2800" smtClean="0">
                <a:solidFill>
                  <a:srgbClr val="00B050"/>
                </a:solidFill>
                <a:latin typeface="Calibri" panose="020F0502020204030204" pitchFamily="34" charset="0"/>
                <a:cs typeface="Calibri" panose="020F0502020204030204" pitchFamily="34" charset="0"/>
                <a:sym typeface="Webdings" panose="05030102010509060703" pitchFamily="18" charset="2"/>
              </a:rPr>
              <a:t>(M.DEMARTEAU)</a:t>
            </a:r>
          </a:p>
          <a:p>
            <a:pPr marL="0" indent="0" algn="ctr">
              <a:spcBef>
                <a:spcPct val="0"/>
              </a:spcBef>
              <a:buFontTx/>
              <a:buNone/>
            </a:pPr>
            <a:endParaRPr lang="fr-FR" altLang="fr-FR" sz="2400" smtClean="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spcBef>
                <a:spcPct val="0"/>
              </a:spcBef>
              <a:buFontTx/>
              <a:buNone/>
            </a:pPr>
            <a:r>
              <a:rPr lang="fr-FR" altLang="fr-FR" sz="2400" smtClean="0">
                <a:latin typeface="Calibri" panose="020F0502020204030204" pitchFamily="34" charset="0"/>
                <a:cs typeface="Calibri" panose="020F0502020204030204" pitchFamily="34" charset="0"/>
              </a:rPr>
              <a:t>Les </a:t>
            </a:r>
            <a:r>
              <a:rPr lang="fr-FR" altLang="fr-FR" sz="2400" b="1" smtClean="0">
                <a:latin typeface="Calibri" panose="020F0502020204030204" pitchFamily="34" charset="0"/>
                <a:cs typeface="Calibri" panose="020F0502020204030204" pitchFamily="34" charset="0"/>
              </a:rPr>
              <a:t>actions</a:t>
            </a:r>
            <a:r>
              <a:rPr lang="fr-FR" altLang="fr-FR" sz="2400" smtClean="0">
                <a:latin typeface="Calibri" panose="020F0502020204030204" pitchFamily="34" charset="0"/>
                <a:cs typeface="Calibri" panose="020F0502020204030204" pitchFamily="34" charset="0"/>
              </a:rPr>
              <a:t> d’éducation pour la santé visent l’adaptation des attitudes et des comportements influençant la santé. Pour être efficaces, elles interviennent simultanément sur trois déterminants du comportement accessibles à l’éducation : </a:t>
            </a:r>
          </a:p>
          <a:p>
            <a:pPr marL="0" indent="0" algn="just">
              <a:spcBef>
                <a:spcPct val="0"/>
              </a:spcBef>
              <a:buFontTx/>
              <a:buNone/>
            </a:pPr>
            <a:r>
              <a:rPr lang="fr-FR" altLang="fr-FR" sz="2400" smtClean="0">
                <a:latin typeface="Calibri" panose="020F0502020204030204" pitchFamily="34" charset="0"/>
                <a:cs typeface="Calibri" panose="020F0502020204030204" pitchFamily="34" charset="0"/>
              </a:rPr>
              <a:t>le </a:t>
            </a:r>
            <a:r>
              <a:rPr lang="fr-FR" altLang="fr-FR" sz="2400" b="1" smtClean="0">
                <a:latin typeface="Calibri" panose="020F0502020204030204" pitchFamily="34" charset="0"/>
                <a:cs typeface="Calibri" panose="020F0502020204030204" pitchFamily="34" charset="0"/>
              </a:rPr>
              <a:t>savoir</a:t>
            </a:r>
            <a:r>
              <a:rPr lang="fr-FR" altLang="fr-FR" sz="2400" smtClean="0">
                <a:latin typeface="Calibri" panose="020F0502020204030204" pitchFamily="34" charset="0"/>
                <a:cs typeface="Calibri" panose="020F0502020204030204" pitchFamily="34" charset="0"/>
              </a:rPr>
              <a:t>, le </a:t>
            </a:r>
            <a:r>
              <a:rPr lang="fr-FR" altLang="fr-FR" sz="2400" b="1" smtClean="0">
                <a:latin typeface="Calibri" panose="020F0502020204030204" pitchFamily="34" charset="0"/>
                <a:cs typeface="Calibri" panose="020F0502020204030204" pitchFamily="34" charset="0"/>
              </a:rPr>
              <a:t>savoir-faire </a:t>
            </a:r>
            <a:r>
              <a:rPr lang="fr-FR" altLang="fr-FR" sz="2400" smtClean="0">
                <a:latin typeface="Calibri" panose="020F0502020204030204" pitchFamily="34" charset="0"/>
                <a:cs typeface="Calibri" panose="020F0502020204030204" pitchFamily="34" charset="0"/>
              </a:rPr>
              <a:t>et le </a:t>
            </a:r>
            <a:r>
              <a:rPr lang="fr-FR" altLang="fr-FR" sz="2400" b="1" smtClean="0">
                <a:latin typeface="Calibri" panose="020F0502020204030204" pitchFamily="34" charset="0"/>
                <a:cs typeface="Calibri" panose="020F0502020204030204" pitchFamily="34" charset="0"/>
              </a:rPr>
              <a:t>savoir-être. </a:t>
            </a:r>
          </a:p>
          <a:p>
            <a:pPr marL="0" indent="0" algn="ctr">
              <a:spcBef>
                <a:spcPct val="0"/>
              </a:spcBef>
              <a:buFontTx/>
              <a:buNone/>
            </a:pPr>
            <a:endParaRPr lang="fr-FR" altLang="fr-FR" sz="2800" smtClean="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buFontTx/>
              <a:buNone/>
            </a:pPr>
            <a:endParaRPr lang="fr-FR" altLang="fr-FR" sz="2800" b="1" i="1" smtClean="0">
              <a:solidFill>
                <a:srgbClr val="00B050"/>
              </a:solidFill>
              <a:latin typeface="Calibri" panose="020F0502020204030204" pitchFamily="34" charset="0"/>
            </a:endParaRPr>
          </a:p>
        </p:txBody>
      </p:sp>
      <p:pic>
        <p:nvPicPr>
          <p:cNvPr id="86021"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5138" y="4941888"/>
            <a:ext cx="14700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smtClean="0">
                <a:solidFill>
                  <a:srgbClr val="009900"/>
                </a:solidFill>
                <a:latin typeface="Calibri" panose="020F0502020204030204" pitchFamily="34" charset="0"/>
              </a:rPr>
              <a:t>Qu’est-ce que l’éducation à la santé ?</a:t>
            </a:r>
          </a:p>
        </p:txBody>
      </p:sp>
    </p:spTree>
    <p:custDataLst>
      <p:tags r:id="rId1"/>
    </p:custDataLst>
    <p:extLst>
      <p:ext uri="{BB962C8B-B14F-4D97-AF65-F5344CB8AC3E}">
        <p14:creationId xmlns:p14="http://schemas.microsoft.com/office/powerpoint/2010/main" val="1527313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smtClean="0">
                <a:solidFill>
                  <a:srgbClr val="009900"/>
                </a:solidFill>
                <a:latin typeface="Calibri" panose="020F0502020204030204" pitchFamily="34" charset="0"/>
              </a:rPr>
              <a:t>Education à la santé : Principes clés</a:t>
            </a:r>
          </a:p>
        </p:txBody>
      </p:sp>
      <p:sp>
        <p:nvSpPr>
          <p:cNvPr id="71684" name="Rectangle 3"/>
          <p:cNvSpPr>
            <a:spLocks noGrp="1" noChangeArrowheads="1"/>
          </p:cNvSpPr>
          <p:nvPr>
            <p:ph type="body" idx="1"/>
          </p:nvPr>
        </p:nvSpPr>
        <p:spPr>
          <a:xfrm>
            <a:off x="395288" y="1341438"/>
            <a:ext cx="8281167" cy="4679950"/>
          </a:xfrm>
        </p:spPr>
        <p:txBody>
          <a:bodyPr/>
          <a:lstStyle/>
          <a:p>
            <a:pPr algn="just">
              <a:lnSpc>
                <a:spcPct val="80000"/>
              </a:lnSpc>
              <a:spcBef>
                <a:spcPts val="525"/>
              </a:spcBef>
              <a:buClr>
                <a:srgbClr val="99CC00"/>
              </a:buClr>
              <a:buFont typeface="Arial" panose="020B0604020202020204" pitchFamily="34" charset="0"/>
              <a:buChar char="•"/>
              <a:defRPr/>
            </a:pPr>
            <a:r>
              <a:rPr lang="fr-FR" altLang="fr-FR" sz="2400" b="1" dirty="0" smtClean="0">
                <a:solidFill>
                  <a:srgbClr val="00B050"/>
                </a:solidFill>
                <a:latin typeface="Calibri" panose="020F0502020204030204" pitchFamily="34" charset="0"/>
                <a:cs typeface="Times New Roman" panose="02020603050405020304" pitchFamily="18" charset="0"/>
              </a:rPr>
              <a:t>Approche globale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Prendre en compte les dimensions physique, psychologique et sociale de la santé</a:t>
            </a:r>
          </a:p>
          <a:p>
            <a:pPr marL="0" indent="0" algn="just">
              <a:lnSpc>
                <a:spcPct val="80000"/>
              </a:lnSpc>
              <a:spcBef>
                <a:spcPts val="525"/>
              </a:spcBef>
              <a:buClr>
                <a:srgbClr val="99CC00"/>
              </a:buClr>
              <a:buFontTx/>
              <a:buNone/>
              <a:defRPr/>
            </a:pPr>
            <a:endParaRPr lang="fr-FR" altLang="fr-FR" sz="1000" dirty="0" smtClean="0">
              <a:solidFill>
                <a:srgbClr val="00B050"/>
              </a:solidFill>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smtClean="0">
                <a:solidFill>
                  <a:srgbClr val="00B050"/>
                </a:solidFill>
                <a:latin typeface="Calibri" panose="020F0502020204030204" pitchFamily="34" charset="0"/>
                <a:cs typeface="Times New Roman" panose="02020603050405020304" pitchFamily="18" charset="0"/>
              </a:rPr>
              <a:t>Approche positive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Favoriser la mobilisation et le développement des compétences psychosociales et de l’estime de soi, la valorisation</a:t>
            </a:r>
            <a:br>
              <a:rPr lang="fr-FR" altLang="fr-FR" sz="2400" dirty="0" smtClean="0">
                <a:latin typeface="Calibri" panose="020F0502020204030204" pitchFamily="34" charset="0"/>
                <a:cs typeface="Times New Roman" panose="02020603050405020304" pitchFamily="18" charset="0"/>
              </a:rPr>
            </a:br>
            <a:endParaRPr lang="fr-FR" altLang="fr-FR" sz="1000" dirty="0" smtClean="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smtClean="0">
                <a:solidFill>
                  <a:srgbClr val="00B050"/>
                </a:solidFill>
                <a:latin typeface="Calibri" panose="020F0502020204030204" pitchFamily="34" charset="0"/>
                <a:cs typeface="Times New Roman" panose="02020603050405020304" pitchFamily="18" charset="0"/>
              </a:rPr>
              <a:t>Approche réflexive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Inciter à la réflexion</a:t>
            </a:r>
          </a:p>
          <a:p>
            <a:pPr marL="0" indent="0" algn="just">
              <a:lnSpc>
                <a:spcPct val="80000"/>
              </a:lnSpc>
              <a:spcBef>
                <a:spcPts val="525"/>
              </a:spcBef>
              <a:buClr>
                <a:srgbClr val="99CC00"/>
              </a:buClr>
              <a:buFontTx/>
              <a:buNone/>
              <a:defRPr/>
            </a:pPr>
            <a:endParaRPr lang="fr-FR" altLang="fr-FR" sz="1000" dirty="0" smtClean="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smtClean="0">
                <a:solidFill>
                  <a:srgbClr val="00B050"/>
                </a:solidFill>
                <a:latin typeface="Calibri" panose="020F0502020204030204" pitchFamily="34" charset="0"/>
                <a:cs typeface="Times New Roman" panose="02020603050405020304" pitchFamily="18" charset="0"/>
              </a:rPr>
              <a:t>Approche participative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Favoriser la participation active en tenant compte des connaissances, attitudes, valeurs, pratiques et expériences des personnes</a:t>
            </a:r>
            <a:endParaRPr lang="fr-FR" sz="2400" dirty="0" smtClean="0">
              <a:latin typeface="Calibri" panose="020F0502020204030204" pitchFamily="34" charset="0"/>
            </a:endParaRP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Tree>
    <p:custDataLst>
      <p:tags r:id="rId1"/>
    </p:custDataLst>
    <p:extLst>
      <p:ext uri="{BB962C8B-B14F-4D97-AF65-F5344CB8AC3E}">
        <p14:creationId xmlns:p14="http://schemas.microsoft.com/office/powerpoint/2010/main" val="3256430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smtClean="0">
                <a:solidFill>
                  <a:srgbClr val="009900"/>
                </a:solidFill>
                <a:latin typeface="Calibri" panose="020F0502020204030204" pitchFamily="34" charset="0"/>
              </a:rPr>
              <a:t>Education à la santé - </a:t>
            </a:r>
            <a:br>
              <a:rPr lang="fr-FR" altLang="fr-FR" sz="3600" b="1" dirty="0" smtClean="0">
                <a:solidFill>
                  <a:srgbClr val="009900"/>
                </a:solidFill>
                <a:latin typeface="Calibri" panose="020F0502020204030204" pitchFamily="34" charset="0"/>
              </a:rPr>
            </a:br>
            <a:r>
              <a:rPr lang="fr-FR" altLang="fr-FR" sz="3600" b="1" dirty="0" smtClean="0">
                <a:solidFill>
                  <a:srgbClr val="009900"/>
                </a:solidFill>
                <a:latin typeface="Calibri" panose="020F0502020204030204" pitchFamily="34" charset="0"/>
              </a:rPr>
              <a:t>Stratégies d’intervention</a:t>
            </a:r>
          </a:p>
        </p:txBody>
      </p:sp>
      <p:sp>
        <p:nvSpPr>
          <p:cNvPr id="90116" name="Rectangle 3"/>
          <p:cNvSpPr>
            <a:spLocks noGrp="1" noChangeArrowheads="1"/>
          </p:cNvSpPr>
          <p:nvPr>
            <p:ph type="body" idx="1"/>
          </p:nvPr>
        </p:nvSpPr>
        <p:spPr>
          <a:xfrm>
            <a:off x="395288" y="1341438"/>
            <a:ext cx="8281167" cy="4679950"/>
          </a:xfrm>
        </p:spPr>
        <p:txBody>
          <a:bodyPr/>
          <a:lstStyle/>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smtClean="0">
                <a:solidFill>
                  <a:srgbClr val="00B050"/>
                </a:solidFill>
                <a:latin typeface="Calibri" panose="020F0502020204030204" pitchFamily="34" charset="0"/>
              </a:rPr>
              <a:t>La réductions des risques : </a:t>
            </a:r>
            <a:r>
              <a:rPr lang="fr-FR" altLang="fr-FR" sz="2200" b="1" dirty="0" smtClean="0">
                <a:solidFill>
                  <a:srgbClr val="00B050"/>
                </a:solidFill>
                <a:latin typeface="Calibri" panose="020F0502020204030204" pitchFamily="34" charset="0"/>
              </a:rPr>
              <a:t>Limiter les conséquences d’une pratique à risque </a:t>
            </a:r>
            <a:r>
              <a:rPr lang="fr-FR" altLang="fr-FR" sz="2000" i="1" dirty="0" smtClean="0">
                <a:latin typeface="Calibri" panose="020F0502020204030204" pitchFamily="34" charset="0"/>
              </a:rPr>
              <a:t>(Ex : distribution ou mise à disposition de matériel de prévention à destination des consommateurs de produits psychoactifs)</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smtClean="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smtClean="0">
                <a:solidFill>
                  <a:srgbClr val="00B050"/>
                </a:solidFill>
                <a:latin typeface="Calibri" panose="020F0502020204030204" pitchFamily="34" charset="0"/>
              </a:rPr>
              <a:t>L’acquisition de connaissances : </a:t>
            </a:r>
            <a:r>
              <a:rPr lang="fr-FR" altLang="fr-FR" sz="2200" b="1" dirty="0" smtClean="0">
                <a:solidFill>
                  <a:srgbClr val="00B050"/>
                </a:solidFill>
                <a:latin typeface="Calibri" panose="020F0502020204030204" pitchFamily="34" charset="0"/>
              </a:rPr>
              <a:t>Permet l’acquisition de savoirs </a:t>
            </a:r>
            <a:r>
              <a:rPr lang="fr-FR" altLang="fr-FR" sz="2000" i="1" dirty="0" smtClean="0">
                <a:latin typeface="Calibri" panose="020F0502020204030204" pitchFamily="34" charset="0"/>
              </a:rPr>
              <a:t>(Ex : stand d’information, exposition, séances d’information sur les effets de…..)</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smtClean="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smtClean="0">
                <a:solidFill>
                  <a:srgbClr val="00B050"/>
                </a:solidFill>
                <a:latin typeface="Calibri" panose="020F0502020204030204" pitchFamily="34" charset="0"/>
              </a:rPr>
              <a:t>La réflexion sur les attitudes et les représentations : </a:t>
            </a:r>
            <a:r>
              <a:rPr lang="fr-FR" altLang="fr-FR" sz="2200" b="1" dirty="0" smtClean="0">
                <a:solidFill>
                  <a:srgbClr val="00B050"/>
                </a:solidFill>
                <a:latin typeface="Calibri" panose="020F0502020204030204" pitchFamily="34" charset="0"/>
              </a:rPr>
              <a:t>Vise la prise de conscience personnelle par la réflexion sur ses propres idées, valeurs ou encore sur ses habitudes, ses choix de vie et ce qui motive </a:t>
            </a:r>
            <a:r>
              <a:rPr lang="fr-FR" altLang="fr-FR" sz="2400" i="1" dirty="0" smtClean="0">
                <a:latin typeface="Calibri" panose="020F0502020204030204" pitchFamily="34" charset="0"/>
              </a:rPr>
              <a:t>(Ex : utilisation de techniques pour faire émergence des représentations, intervention à partir des comportements eux-mêmes,…)</a:t>
            </a:r>
          </a:p>
        </p:txBody>
      </p:sp>
    </p:spTree>
    <p:custDataLst>
      <p:tags r:id="rId1"/>
    </p:custDataLst>
    <p:extLst>
      <p:ext uri="{BB962C8B-B14F-4D97-AF65-F5344CB8AC3E}">
        <p14:creationId xmlns:p14="http://schemas.microsoft.com/office/powerpoint/2010/main" val="94353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81167" cy="4679950"/>
          </a:xfrm>
        </p:spPr>
        <p:txBody>
          <a:bodyPr/>
          <a:lstStyle/>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smtClean="0">
                <a:solidFill>
                  <a:srgbClr val="00B050"/>
                </a:solidFill>
                <a:latin typeface="Calibri" panose="020F0502020204030204" pitchFamily="34" charset="0"/>
                <a:ea typeface="Microsoft YaHei"/>
              </a:rPr>
              <a:t>Le renforcement des compétences psychosociales : </a:t>
            </a:r>
            <a:r>
              <a:rPr lang="fr-FR" altLang="fr-FR" sz="2200" i="1" dirty="0" smtClean="0">
                <a:latin typeface="Calibri" panose="020F0502020204030204" pitchFamily="34" charset="0"/>
                <a:ea typeface="Microsoft YaHei"/>
              </a:rPr>
              <a:t>«</a:t>
            </a:r>
            <a:r>
              <a:rPr lang="fr-FR" altLang="fr-FR" sz="2200" b="1" dirty="0" smtClean="0">
                <a:latin typeface="Calibri" panose="020F0502020204030204" pitchFamily="34" charset="0"/>
                <a:ea typeface="Microsoft YaHei"/>
              </a:rPr>
              <a:t> </a:t>
            </a:r>
            <a:r>
              <a:rPr lang="fr-FR" altLang="fr-FR" sz="2200" i="1" dirty="0">
                <a:latin typeface="Calibri" panose="020F0502020204030204" pitchFamily="34" charset="0"/>
                <a:ea typeface="Microsoft YaHei"/>
              </a:rPr>
              <a:t>C</a:t>
            </a:r>
            <a:r>
              <a:rPr lang="fr-FR" altLang="fr-FR" sz="2200" i="1" dirty="0" smtClean="0">
                <a:latin typeface="Calibri" panose="020F0502020204030204" pitchFamily="34" charset="0"/>
                <a:ea typeface="Microsoft YaHei"/>
              </a:rPr>
              <a:t>apacité d'une personne à répondre avec efficacité aux exigences et aux épreuves de la vie quotidienne ».</a:t>
            </a:r>
            <a:r>
              <a:rPr lang="fr-FR" altLang="fr-FR" sz="2200" b="1" dirty="0" smtClean="0">
                <a:latin typeface="Calibri" panose="020F0502020204030204" pitchFamily="34" charset="0"/>
                <a:ea typeface="Microsoft YaHei"/>
              </a:rPr>
              <a:t> </a:t>
            </a:r>
            <a:r>
              <a:rPr lang="fr-FR" altLang="fr-FR" sz="2000" i="1" dirty="0" smtClean="0">
                <a:latin typeface="Calibri" panose="020F0502020204030204" pitchFamily="34" charset="0"/>
                <a:ea typeface="Microsoft YaHei"/>
              </a:rPr>
              <a:t>(Ex : mise en situation, jeu de rôle,….)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smtClean="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smtClean="0">
                <a:solidFill>
                  <a:srgbClr val="00B050"/>
                </a:solidFill>
                <a:latin typeface="Calibri" panose="020F0502020204030204" pitchFamily="34" charset="0"/>
                <a:ea typeface="Microsoft YaHei"/>
              </a:rPr>
              <a:t>Les stratégies « choc » : </a:t>
            </a:r>
            <a:r>
              <a:rPr lang="fr-FR" altLang="fr-FR" sz="2200" b="1" dirty="0" smtClean="0">
                <a:solidFill>
                  <a:srgbClr val="00B050"/>
                </a:solidFill>
                <a:latin typeface="Calibri" panose="020F0502020204030204" pitchFamily="34" charset="0"/>
                <a:ea typeface="Microsoft YaHei"/>
              </a:rPr>
              <a:t>Faire peur, montrer les conséquences négatives des comportements. </a:t>
            </a:r>
            <a:r>
              <a:rPr lang="fr-FR" altLang="fr-FR" sz="2000" i="1" dirty="0" smtClean="0">
                <a:latin typeface="Calibri" panose="020F0502020204030204" pitchFamily="34" charset="0"/>
                <a:ea typeface="Microsoft YaHei"/>
              </a:rPr>
              <a:t>(Ex : montrer des personnes accidentées, des poumons noirs,….)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smtClean="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smtClean="0">
                <a:solidFill>
                  <a:srgbClr val="00B050"/>
                </a:solidFill>
                <a:latin typeface="Calibri" panose="020F0502020204030204" pitchFamily="34" charset="0"/>
                <a:ea typeface="Microsoft YaHei"/>
              </a:rPr>
              <a:t>Les stratégies participatives : </a:t>
            </a:r>
            <a:r>
              <a:rPr lang="fr-FR" altLang="fr-FR" sz="2200" b="1" dirty="0">
                <a:solidFill>
                  <a:srgbClr val="00B050"/>
                </a:solidFill>
                <a:latin typeface="Calibri" panose="020F0502020204030204" pitchFamily="34" charset="0"/>
                <a:ea typeface="Microsoft YaHei"/>
              </a:rPr>
              <a:t>P</a:t>
            </a:r>
            <a:r>
              <a:rPr lang="fr-FR" altLang="fr-FR" sz="2200" b="1" dirty="0" smtClean="0">
                <a:solidFill>
                  <a:srgbClr val="00B050"/>
                </a:solidFill>
                <a:latin typeface="Calibri" panose="020F0502020204030204" pitchFamily="34" charset="0"/>
                <a:ea typeface="Microsoft YaHei"/>
              </a:rPr>
              <a:t>ublic participe aux prises de décision, choix des thèmes travaillés, choix des modes d’implication,… </a:t>
            </a:r>
            <a:r>
              <a:rPr lang="fr-FR" altLang="fr-FR" sz="2000" i="1" dirty="0" smtClean="0">
                <a:latin typeface="Calibri" panose="020F0502020204030204" pitchFamily="34" charset="0"/>
                <a:ea typeface="Microsoft YaHei"/>
              </a:rPr>
              <a:t>(Ex : éducation par les pairs, santé communautaire, activités citoyennes,….)</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smtClean="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b="1" dirty="0" smtClean="0">
                <a:solidFill>
                  <a:srgbClr val="00B050"/>
                </a:solidFill>
                <a:latin typeface="Calibri" panose="020F0502020204030204" pitchFamily="34" charset="0"/>
                <a:cs typeface="Calibri" pitchFamily="34" charset="0"/>
              </a:rPr>
              <a:t>Accompagnement relationnel : </a:t>
            </a:r>
            <a:r>
              <a:rPr lang="fr-FR" sz="2200" b="1" dirty="0" smtClean="0">
                <a:solidFill>
                  <a:srgbClr val="00B050"/>
                </a:solidFill>
                <a:latin typeface="Calibri" panose="020F0502020204030204" pitchFamily="34" charset="0"/>
                <a:cs typeface="Calibri" pitchFamily="34" charset="0"/>
              </a:rPr>
              <a:t>Implique des échanges interpersonnels, en groupe ou en entretien individuel </a:t>
            </a:r>
            <a:r>
              <a:rPr lang="fr-FR" sz="2000" i="1" dirty="0" smtClean="0">
                <a:latin typeface="Calibri" panose="020F0502020204030204" pitchFamily="34" charset="0"/>
                <a:cs typeface="Calibri" pitchFamily="34" charset="0"/>
              </a:rPr>
              <a:t>(Ex : groupe de paroles, ….)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smtClean="0">
                <a:solidFill>
                  <a:srgbClr val="009900"/>
                </a:solidFill>
                <a:latin typeface="Calibri" panose="020F0502020204030204" pitchFamily="34" charset="0"/>
              </a:rPr>
              <a:t>Education à la santé - </a:t>
            </a:r>
            <a:br>
              <a:rPr lang="fr-FR" altLang="fr-FR" sz="3600" b="1" dirty="0" smtClean="0">
                <a:solidFill>
                  <a:srgbClr val="009900"/>
                </a:solidFill>
                <a:latin typeface="Calibri" panose="020F0502020204030204" pitchFamily="34" charset="0"/>
              </a:rPr>
            </a:br>
            <a:r>
              <a:rPr lang="fr-FR" altLang="fr-FR" sz="3600" b="1" dirty="0" smtClean="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347691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09159" cy="4679950"/>
          </a:xfrm>
        </p:spPr>
        <p:txBody>
          <a:bodyPr/>
          <a:lstStyle/>
          <a:p>
            <a:pPr algn="just">
              <a:spcAft>
                <a:spcPts val="600"/>
              </a:spcAft>
              <a:buFontTx/>
              <a:buNone/>
              <a:defRPr/>
            </a:pPr>
            <a:r>
              <a:rPr lang="fr-FR" altLang="fr-FR" sz="2400" b="1" dirty="0" smtClean="0">
                <a:solidFill>
                  <a:srgbClr val="00B050"/>
                </a:solidFill>
                <a:latin typeface="Calibri" panose="020F0502020204030204" pitchFamily="34" charset="0"/>
              </a:rPr>
              <a:t>Adapté au public visé :</a:t>
            </a:r>
            <a:r>
              <a:rPr lang="fr-FR" altLang="fr-FR" sz="2400" dirty="0" smtClean="0">
                <a:solidFill>
                  <a:srgbClr val="00B050"/>
                </a:solidFill>
                <a:latin typeface="Calibri" panose="020F0502020204030204" pitchFamily="34" charset="0"/>
              </a:rPr>
              <a:t> </a:t>
            </a:r>
            <a:r>
              <a:rPr lang="fr-FR" altLang="fr-FR" sz="2200" dirty="0" smtClean="0">
                <a:latin typeface="Calibri" panose="020F0502020204030204" pitchFamily="34" charset="0"/>
              </a:rPr>
              <a:t>En fonction du niveau scolaire, des connaissances déjà acquises, des représentations, en prenant en compte leurs opinions et en suscitant leur adhésion. </a:t>
            </a:r>
          </a:p>
          <a:p>
            <a:pPr algn="just">
              <a:spcAft>
                <a:spcPts val="600"/>
              </a:spcAft>
              <a:buFontTx/>
              <a:buNone/>
              <a:defRPr/>
            </a:pPr>
            <a:r>
              <a:rPr lang="fr-FR" altLang="fr-FR" sz="2400" b="1" dirty="0" smtClean="0">
                <a:solidFill>
                  <a:srgbClr val="00B050"/>
                </a:solidFill>
                <a:latin typeface="Calibri" panose="020F0502020204030204" pitchFamily="34" charset="0"/>
              </a:rPr>
              <a:t>Adéquation entre enjeux et méthodes utilisées : </a:t>
            </a:r>
            <a:r>
              <a:rPr lang="fr-FR" altLang="fr-FR" sz="2400" dirty="0">
                <a:latin typeface="Calibri" panose="020F0502020204030204" pitchFamily="34" charset="0"/>
              </a:rPr>
              <a:t>S</a:t>
            </a:r>
            <a:r>
              <a:rPr lang="fr-FR" altLang="fr-FR" sz="2400" dirty="0" smtClean="0">
                <a:latin typeface="Calibri" panose="020F0502020204030204" pitchFamily="34" charset="0"/>
              </a:rPr>
              <a:t>ouhaite-t-on faire acquérir des connaissances, développer des compétences personnelles, réduire des risques, avoir une réflexion sur les attitudes et les comportements ? Souhaite-t-on se mobiliser pour aménager l’environnement, faciliter l’accès à… ? </a:t>
            </a:r>
          </a:p>
          <a:p>
            <a:pPr algn="just">
              <a:buFontTx/>
              <a:buNone/>
              <a:defRPr/>
            </a:pPr>
            <a:r>
              <a:rPr lang="fr-FR" altLang="fr-FR" sz="2400" b="1" dirty="0" smtClean="0">
                <a:solidFill>
                  <a:srgbClr val="00B050"/>
                </a:solidFill>
                <a:latin typeface="Calibri" panose="020F0502020204030204" pitchFamily="34" charset="0"/>
              </a:rPr>
              <a:t>Adéquation entre ressources/calendrier et stratégie d’intervention : </a:t>
            </a:r>
            <a:r>
              <a:rPr lang="fr-FR" altLang="fr-FR" sz="2400" dirty="0" smtClean="0">
                <a:latin typeface="Calibri" panose="020F0502020204030204" pitchFamily="34" charset="0"/>
              </a:rPr>
              <a:t>De quelles forces humaines dispose-t-on ? A-t-on suffisamment de temps pour réaliser le projet ? Quel budget est nécessaire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smtClean="0">
                <a:solidFill>
                  <a:srgbClr val="009900"/>
                </a:solidFill>
                <a:latin typeface="Calibri" panose="020F0502020204030204" pitchFamily="34" charset="0"/>
              </a:rPr>
              <a:t>Education à la santé - </a:t>
            </a:r>
            <a:br>
              <a:rPr lang="fr-FR" altLang="fr-FR" sz="3600" b="1" dirty="0" smtClean="0">
                <a:solidFill>
                  <a:srgbClr val="009900"/>
                </a:solidFill>
                <a:latin typeface="Calibri" panose="020F0502020204030204" pitchFamily="34" charset="0"/>
              </a:rPr>
            </a:br>
            <a:r>
              <a:rPr lang="fr-FR" altLang="fr-FR" sz="3600" b="1" dirty="0" smtClean="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20425468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179388" y="2349500"/>
            <a:ext cx="8497068" cy="446276"/>
          </a:xfrm>
          <a:prstGeom prst="rect">
            <a:avLst/>
          </a:prstGeom>
          <a:noFill/>
          <a:ln w="9525">
            <a:noFill/>
            <a:miter lim="800000"/>
            <a:headEnd/>
            <a:tailEnd/>
          </a:ln>
        </p:spPr>
        <p:txBody>
          <a:bodyPr wrap="square">
            <a:spAutoFit/>
          </a:bodyPr>
          <a:lstStyle/>
          <a:p>
            <a:pPr marL="457200" marR="0" lvl="1" indent="0" algn="just" defTabSz="914400" rtl="0" eaLnBrk="1" fontAlgn="base" latinLnBrk="0" hangingPunct="1">
              <a:lnSpc>
                <a:spcPct val="100000"/>
              </a:lnSpc>
              <a:spcBef>
                <a:spcPct val="50000"/>
              </a:spcBef>
              <a:spcAft>
                <a:spcPct val="0"/>
              </a:spcAft>
              <a:buClr>
                <a:srgbClr val="0DB434"/>
              </a:buClr>
              <a:buSzPct val="80000"/>
              <a:buFontTx/>
              <a:buNone/>
              <a:tabLst/>
              <a:defRPr/>
            </a:pPr>
            <a:r>
              <a:rPr kumimoji="0" lang="fr-FR" sz="2300" b="1"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fr-FR" sz="23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89090" name="Text Box 4"/>
          <p:cNvSpPr txBox="1">
            <a:spLocks noChangeArrowheads="1"/>
          </p:cNvSpPr>
          <p:nvPr/>
        </p:nvSpPr>
        <p:spPr bwMode="auto">
          <a:xfrm>
            <a:off x="467544" y="1395465"/>
            <a:ext cx="7920880" cy="4228850"/>
          </a:xfrm>
          <a:prstGeom prst="rect">
            <a:avLst/>
          </a:prstGeom>
          <a:noFill/>
          <a:ln w="9525">
            <a:noFill/>
            <a:miter lim="800000"/>
            <a:headEnd/>
            <a:tailEnd/>
          </a:ln>
        </p:spPr>
        <p:txBody>
          <a:bodyPr wrap="square">
            <a:spAutoFit/>
          </a:bodyPr>
          <a:lstStyle/>
          <a:p>
            <a:pPr lvl="0" algn="just">
              <a:lnSpc>
                <a:spcPct val="80000"/>
              </a:lnSpc>
              <a:spcBef>
                <a:spcPct val="50000"/>
              </a:spcBef>
              <a:buClr>
                <a:prstClr val="black"/>
              </a:buClr>
              <a:buSzPct val="70000"/>
            </a:pPr>
            <a:r>
              <a:rPr lang="fr-FR" sz="2400" b="1" dirty="0" smtClean="0">
                <a:solidFill>
                  <a:prstClr val="black"/>
                </a:solidFill>
                <a:latin typeface="Calibri" panose="020F0502020204030204" pitchFamily="34" charset="0"/>
              </a:rPr>
              <a:t>Principes </a:t>
            </a:r>
            <a:r>
              <a:rPr lang="fr-FR" sz="2400" b="1" dirty="0">
                <a:solidFill>
                  <a:prstClr val="black"/>
                </a:solidFill>
                <a:latin typeface="Calibri" panose="020F0502020204030204" pitchFamily="34" charset="0"/>
              </a:rPr>
              <a:t>: les </a:t>
            </a:r>
            <a:r>
              <a:rPr lang="fr-FR" sz="2400" b="1" dirty="0">
                <a:solidFill>
                  <a:srgbClr val="FF0000"/>
                </a:solidFill>
                <a:latin typeface="Calibri" panose="020F0502020204030204" pitchFamily="34" charset="0"/>
              </a:rPr>
              <a:t>4 </a:t>
            </a:r>
            <a:r>
              <a:rPr lang="fr-FR" sz="2400" b="1" dirty="0" smtClean="0">
                <a:solidFill>
                  <a:srgbClr val="FF0000"/>
                </a:solidFill>
                <a:latin typeface="Calibri" panose="020F0502020204030204" pitchFamily="34" charset="0"/>
              </a:rPr>
              <a:t>E</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smtClean="0">
                <a:solidFill>
                  <a:srgbClr val="FF0000"/>
                </a:solidFill>
                <a:latin typeface="Calibri" panose="020F0502020204030204" pitchFamily="34" charset="0"/>
              </a:rPr>
              <a:t>É</a:t>
            </a:r>
            <a:r>
              <a:rPr lang="fr-FR" sz="2400" b="1" dirty="0" smtClean="0">
                <a:solidFill>
                  <a:prstClr val="black"/>
                </a:solidFill>
                <a:latin typeface="Calibri" panose="020F0502020204030204" pitchFamily="34" charset="0"/>
              </a:rPr>
              <a:t>thique</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smtClean="0">
                <a:solidFill>
                  <a:srgbClr val="FF0000"/>
                </a:solidFill>
                <a:latin typeface="Calibri" panose="020F0502020204030204" pitchFamily="34" charset="0"/>
              </a:rPr>
              <a:t>E</a:t>
            </a:r>
            <a:r>
              <a:rPr lang="fr-FR" sz="2400" b="1" dirty="0" smtClean="0">
                <a:solidFill>
                  <a:prstClr val="black"/>
                </a:solidFill>
                <a:latin typeface="Calibri" panose="020F0502020204030204" pitchFamily="34" charset="0"/>
              </a:rPr>
              <a:t>quité</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smtClean="0">
                <a:solidFill>
                  <a:srgbClr val="FF0000"/>
                </a:solidFill>
                <a:latin typeface="Calibri" panose="020F0502020204030204" pitchFamily="34" charset="0"/>
              </a:rPr>
              <a:t>E</a:t>
            </a:r>
            <a:r>
              <a:rPr lang="fr-FR" sz="2400" b="1" dirty="0" smtClean="0">
                <a:solidFill>
                  <a:prstClr val="black"/>
                </a:solidFill>
                <a:latin typeface="Calibri" panose="020F0502020204030204" pitchFamily="34" charset="0"/>
              </a:rPr>
              <a:t>fficacité</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smtClean="0">
                <a:solidFill>
                  <a:srgbClr val="FF0000"/>
                </a:solidFill>
                <a:latin typeface="Calibri" panose="020F0502020204030204" pitchFamily="34" charset="0"/>
              </a:rPr>
              <a:t>E</a:t>
            </a:r>
            <a:r>
              <a:rPr lang="fr-FR" sz="2400" b="1" dirty="0" smtClean="0">
                <a:solidFill>
                  <a:prstClr val="black"/>
                </a:solidFill>
                <a:latin typeface="Calibri" panose="020F0502020204030204" pitchFamily="34" charset="0"/>
              </a:rPr>
              <a:t>fficience </a:t>
            </a:r>
            <a:endParaRPr kumimoji="0" lang="fr-FR" sz="2400" b="1" i="0" u="none" strike="noStrike" kern="1200" cap="none" spc="0" normalizeH="0" baseline="0" noProof="0" dirty="0">
              <a:ln>
                <a:noFill/>
              </a:ln>
              <a:solidFill>
                <a:srgbClr val="6600CC"/>
              </a:solidFill>
              <a:effectLst/>
              <a:uLnTx/>
              <a:uFillTx/>
              <a:latin typeface="Calibri" pitchFamily="34" charset="0"/>
              <a:ea typeface="+mn-ea"/>
              <a:cs typeface="+mn-cs"/>
              <a:sym typeface="Wingdings" pitchFamily="2" charset="2"/>
            </a:endParaRPr>
          </a:p>
        </p:txBody>
      </p:sp>
      <p:sp>
        <p:nvSpPr>
          <p:cNvPr id="6" name="Rectangle 2" descr="Large confetti"/>
          <p:cNvSpPr>
            <a:spLocks noChangeArrowheads="1"/>
          </p:cNvSpPr>
          <p:nvPr/>
        </p:nvSpPr>
        <p:spPr bwMode="auto">
          <a:xfrm>
            <a:off x="1043608" y="438944"/>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u="sng" cap="small" dirty="0">
                <a:solidFill>
                  <a:srgbClr val="0DB434"/>
                </a:solidFill>
                <a:latin typeface="Calibri" pitchFamily="34" charset="0"/>
                <a:cs typeface="Calibri" pitchFamily="34" charset="0"/>
              </a:rPr>
              <a:t>Principes de l’intervention </a:t>
            </a:r>
            <a:endParaRPr lang="fr-FR" sz="3200" b="1" u="sng" cap="small" dirty="0" smtClean="0">
              <a:solidFill>
                <a:srgbClr val="0DB434"/>
              </a:solidFill>
              <a:latin typeface="Calibri" pitchFamily="34" charset="0"/>
              <a:cs typeface="Calibri" pitchFamily="34" charset="0"/>
            </a:endParaRPr>
          </a:p>
          <a:p>
            <a:pPr lvl="0" algn="ctr" fontAlgn="auto">
              <a:spcBef>
                <a:spcPts val="0"/>
              </a:spcBef>
              <a:spcAft>
                <a:spcPts val="0"/>
              </a:spcAft>
              <a:defRPr/>
            </a:pPr>
            <a:r>
              <a:rPr lang="fr-FR" sz="3200" b="1" u="sng" cap="small" dirty="0" smtClean="0">
                <a:solidFill>
                  <a:srgbClr val="0DB434"/>
                </a:solidFill>
                <a:latin typeface="Calibri" pitchFamily="34" charset="0"/>
                <a:cs typeface="Calibri" pitchFamily="34" charset="0"/>
              </a:rPr>
              <a:t>en </a:t>
            </a:r>
            <a:r>
              <a:rPr lang="fr-FR" sz="3200" b="1" u="sng" cap="small" dirty="0">
                <a:solidFill>
                  <a:srgbClr val="0DB434"/>
                </a:solidFill>
                <a:latin typeface="Calibri" pitchFamily="34" charset="0"/>
                <a:cs typeface="Calibri" pitchFamily="34" charset="0"/>
              </a:rPr>
              <a:t>prévention et </a:t>
            </a:r>
            <a:r>
              <a:rPr lang="fr-FR" sz="3200" b="1" u="sng" cap="small" dirty="0" smtClean="0">
                <a:solidFill>
                  <a:srgbClr val="0DB434"/>
                </a:solidFill>
                <a:latin typeface="Calibri" pitchFamily="34" charset="0"/>
                <a:cs typeface="Calibri" pitchFamily="34" charset="0"/>
              </a:rPr>
              <a:t>promotion </a:t>
            </a:r>
            <a:r>
              <a:rPr lang="fr-FR" sz="3200" b="1" u="sng" cap="small" dirty="0">
                <a:solidFill>
                  <a:srgbClr val="0DB434"/>
                </a:solidFill>
                <a:latin typeface="Calibri" pitchFamily="34" charset="0"/>
                <a:cs typeface="Calibri" pitchFamily="34" charset="0"/>
              </a:rPr>
              <a:t>de la santé </a:t>
            </a:r>
            <a:endParaRPr kumimoji="0" lang="fr-FR" sz="3200" b="1" i="0" u="sng"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7" name="Espace réservé du numéro de diapositive 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6386" name="Picture 2" descr="RÃ©sultat de recherche d'images pour &quot;Ã©quitÃ©&quo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35896" y="2192532"/>
            <a:ext cx="3096344" cy="26347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1477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santé</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340768"/>
            <a:ext cx="8229600" cy="51845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1"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20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Définition OMS – 1993 : </a:t>
            </a: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0" marR="0" lvl="0" indent="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 La capacité d'une personne à répondre avec efficacité aux exigences et aux  épreuves de la vie quotidienne. C'est l'aptitude d'une personne à maintenir un état de bien-être mental, en adoptant un comportement approprié et positif à l'occasion des relations entretenues avec les autres, sa propre culture et son environnement. » </a:t>
            </a:r>
          </a:p>
          <a:p>
            <a:pPr marL="0" marR="0" lvl="0" indent="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endParaRPr>
          </a:p>
          <a:p>
            <a:pPr marL="0" marR="0" lvl="0" indent="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 Les compétences psychosociales ont un rôle important à jouer dans la promotion de la santé…/, en termes de bien-être physique, mental et social…/, quand les problèmes de santé sont liés à un comportement, et quand le comportement est lié à une incapacité à répondre efficacement au stress et aux pressions de la vie. »</a:t>
            </a:r>
          </a:p>
          <a:p>
            <a:pPr marL="273050" marR="0" lvl="0" indent="-27305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0" marR="0" lvl="0" indent="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 L'amélioration de la compétence psychosociale pourrait être un élément important dans la promotion de la santé et du bien-être, puisque les comportements sont de plus en plus impliqués dans l'origine des problèmes de santé. »</a:t>
            </a:r>
          </a:p>
          <a:p>
            <a:pPr marL="0" marR="0" lvl="0" indent="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lang="fr-FR" sz="1800" b="1" i="1" kern="0" dirty="0">
              <a:solidFill>
                <a:srgbClr val="0099FF"/>
              </a:solidFill>
              <a:latin typeface="Calibri" pitchFamily="34" charset="0"/>
            </a:endParaRPr>
          </a:p>
          <a:p>
            <a:pPr marL="0" lvl="0" indent="0" algn="ctr">
              <a:lnSpc>
                <a:spcPct val="80000"/>
              </a:lnSpc>
              <a:buClr>
                <a:srgbClr val="EDF3AE"/>
              </a:buClr>
              <a:buNone/>
            </a:pPr>
            <a:r>
              <a:rPr lang="fr-FR" sz="1800" b="1" i="1" kern="0" dirty="0">
                <a:solidFill>
                  <a:srgbClr val="0099FF"/>
                </a:solidFill>
                <a:latin typeface="Calibri" pitchFamily="34" charset="0"/>
                <a:hlinkClick r:id="rId5"/>
              </a:rPr>
              <a:t>https://</a:t>
            </a:r>
            <a:r>
              <a:rPr lang="fr-FR" sz="1800" b="1" i="1" kern="0" dirty="0" smtClean="0">
                <a:solidFill>
                  <a:srgbClr val="0099FF"/>
                </a:solidFill>
                <a:latin typeface="Calibri" pitchFamily="34" charset="0"/>
                <a:hlinkClick r:id="rId5"/>
              </a:rPr>
              <a:t>www.youtube.com/watch?v=L76E8JEdlAM</a:t>
            </a:r>
            <a:r>
              <a:rPr lang="fr-FR" sz="1800" b="1" i="1" kern="0" dirty="0" smtClean="0">
                <a:solidFill>
                  <a:srgbClr val="0099FF"/>
                </a:solidFill>
                <a:latin typeface="Calibri" pitchFamily="34" charset="0"/>
              </a:rPr>
              <a:t> </a:t>
            </a:r>
            <a:endPar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endParaRPr>
          </a:p>
          <a:p>
            <a:pPr marL="273050" marR="0" lvl="0" indent="-27305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980" y="1181494"/>
            <a:ext cx="3139876" cy="1671442"/>
          </a:xfrm>
          <a:prstGeom prst="rect">
            <a:avLst/>
          </a:prstGeom>
        </p:spPr>
      </p:pic>
    </p:spTree>
    <p:custDataLst>
      <p:tags r:id="rId1"/>
    </p:custDataLst>
    <p:extLst>
      <p:ext uri="{BB962C8B-B14F-4D97-AF65-F5344CB8AC3E}">
        <p14:creationId xmlns:p14="http://schemas.microsoft.com/office/powerpoint/2010/main" val="36544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xEl>
                                              <p:pRg st="7" end="7"/>
                                            </p:txEl>
                                          </p:spTgt>
                                        </p:tgtEl>
                                        <p:attrNameLst>
                                          <p:attrName>style.visibility</p:attrName>
                                        </p:attrNameLst>
                                      </p:cBhvr>
                                      <p:to>
                                        <p:strVal val="visible"/>
                                      </p:to>
                                    </p:set>
                                    <p:animEffect transition="in" filter="checkerboard(across)">
                                      <p:cBhvr>
                                        <p:cTn id="7" dur="500"/>
                                        <p:tgtEl>
                                          <p:spTgt spid="18">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9" end="9"/>
                                            </p:txEl>
                                          </p:spTgt>
                                        </p:tgtEl>
                                        <p:attrNameLst>
                                          <p:attrName>style.visibility</p:attrName>
                                        </p:attrNameLst>
                                      </p:cBhvr>
                                      <p:to>
                                        <p:strVal val="visible"/>
                                      </p:to>
                                    </p:set>
                                    <p:animEffect transition="in" filter="checkerboard(across)">
                                      <p:cBhvr>
                                        <p:cTn id="12" dur="500"/>
                                        <p:tgtEl>
                                          <p:spTgt spid="18">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
                                            <p:txEl>
                                              <p:pRg st="11" end="11"/>
                                            </p:txEl>
                                          </p:spTgt>
                                        </p:tgtEl>
                                        <p:attrNameLst>
                                          <p:attrName>style.visibility</p:attrName>
                                        </p:attrNameLst>
                                      </p:cBhvr>
                                      <p:to>
                                        <p:strVal val="visible"/>
                                      </p:to>
                                    </p:set>
                                    <p:animEffect transition="in" filter="checkerboard(across)">
                                      <p:cBhvr>
                                        <p:cTn id="17" dur="500"/>
                                        <p:tgtEl>
                                          <p:spTgt spid="18">
                                            <p:txEl>
                                              <p:pRg st="11" end="1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18">
                                            <p:txEl>
                                              <p:pRg st="7" end="7"/>
                                            </p:txEl>
                                          </p:spTgt>
                                        </p:tgtEl>
                                      </p:cBhvr>
                                    </p:animEffect>
                                    <p:set>
                                      <p:cBhvr>
                                        <p:cTn id="22" dur="1" fill="hold">
                                          <p:stCondLst>
                                            <p:cond delay="499"/>
                                          </p:stCondLst>
                                        </p:cTn>
                                        <p:tgtEl>
                                          <p:spTgt spid="18">
                                            <p:txEl>
                                              <p:pRg st="7" end="7"/>
                                            </p:txEl>
                                          </p:spTgt>
                                        </p:tgtEl>
                                        <p:attrNameLst>
                                          <p:attrName>style.visibility</p:attrName>
                                        </p:attrNameLst>
                                      </p:cBhvr>
                                      <p:to>
                                        <p:strVal val="hidden"/>
                                      </p:to>
                                    </p:set>
                                  </p:childTnLst>
                                </p:cTn>
                              </p:par>
                              <p:par>
                                <p:cTn id="23" presetID="5" presetClass="exit" presetSubtype="10" fill="hold" nodeType="withEffect">
                                  <p:stCondLst>
                                    <p:cond delay="0"/>
                                  </p:stCondLst>
                                  <p:childTnLst>
                                    <p:animEffect transition="out" filter="checkerboard(across)">
                                      <p:cBhvr>
                                        <p:cTn id="24" dur="500"/>
                                        <p:tgtEl>
                                          <p:spTgt spid="18">
                                            <p:txEl>
                                              <p:pRg st="9" end="9"/>
                                            </p:txEl>
                                          </p:spTgt>
                                        </p:tgtEl>
                                      </p:cBhvr>
                                    </p:animEffect>
                                    <p:set>
                                      <p:cBhvr>
                                        <p:cTn id="25" dur="1" fill="hold">
                                          <p:stCondLst>
                                            <p:cond delay="499"/>
                                          </p:stCondLst>
                                        </p:cTn>
                                        <p:tgtEl>
                                          <p:spTgt spid="18">
                                            <p:txEl>
                                              <p:pRg st="9" end="9"/>
                                            </p:txEl>
                                          </p:spTgt>
                                        </p:tgtEl>
                                        <p:attrNameLst>
                                          <p:attrName>style.visibility</p:attrName>
                                        </p:attrNameLst>
                                      </p:cBhvr>
                                      <p:to>
                                        <p:strVal val="hidden"/>
                                      </p:to>
                                    </p:set>
                                  </p:childTnLst>
                                </p:cTn>
                              </p:par>
                              <p:par>
                                <p:cTn id="26" presetID="5" presetClass="exit" presetSubtype="10" fill="hold" nodeType="withEffect">
                                  <p:stCondLst>
                                    <p:cond delay="0"/>
                                  </p:stCondLst>
                                  <p:childTnLst>
                                    <p:animEffect transition="out" filter="checkerboard(across)">
                                      <p:cBhvr>
                                        <p:cTn id="27" dur="500"/>
                                        <p:tgtEl>
                                          <p:spTgt spid="18">
                                            <p:txEl>
                                              <p:pRg st="11" end="11"/>
                                            </p:txEl>
                                          </p:spTgt>
                                        </p:tgtEl>
                                      </p:cBhvr>
                                    </p:animEffect>
                                    <p:set>
                                      <p:cBhvr>
                                        <p:cTn id="28" dur="1" fill="hold">
                                          <p:stCondLst>
                                            <p:cond delay="499"/>
                                          </p:stCondLst>
                                        </p:cTn>
                                        <p:tgtEl>
                                          <p:spTgt spid="18">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654968"/>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santé… et prevention du harcelement</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484784"/>
            <a:ext cx="8229600" cy="4769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1" i="0" u="none" strike="noStrike" kern="0" cap="none" spc="0" normalizeH="0" baseline="0" noProof="0" dirty="0">
              <a:ln>
                <a:noFill/>
              </a:ln>
              <a:solidFill>
                <a:prstClr val="black"/>
              </a:solidFill>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Définition actualisée Santé Publique France 2022 : </a:t>
            </a: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0" marR="0" lvl="0" indent="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Les compétences psychosociales constituent un ensemble cohérent et </a:t>
            </a:r>
            <a:r>
              <a:rPr kumimoji="0" lang="fr-FR" sz="1800" b="1" i="1" u="none" strike="noStrike" kern="0" cap="none" spc="0" normalizeH="0" baseline="0" noProof="0" dirty="0" err="1">
                <a:ln>
                  <a:noFill/>
                </a:ln>
                <a:solidFill>
                  <a:srgbClr val="0099FF"/>
                </a:solidFill>
                <a:effectLst/>
                <a:uLnTx/>
                <a:uFillTx/>
                <a:latin typeface="Calibri" pitchFamily="34" charset="0"/>
                <a:ea typeface="+mn-ea"/>
                <a:cs typeface="+mn-cs"/>
              </a:rPr>
              <a:t>interrelié</a:t>
            </a: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 de capacités psychologiques (cognitives, émotionnelles et sociales), impliquant des connaissances, des processus intrapsychiques et des comportements spécifiques, qui permettent d’augmenter l’autonomisation et le pouvoir d’agir (empowerment), de maintenir un état de bien-être psychique, de favoriser un fonctionnement individuel optimal et de développer des interactions constructives. </a:t>
            </a: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3743481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santé</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484784"/>
            <a:ext cx="8229600" cy="4769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20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Définition OMS – 2001 : </a:t>
            </a: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273050" marR="0" lvl="0" indent="-27305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pic>
        <p:nvPicPr>
          <p:cNvPr id="2050" name="Picture 2" descr="https://www.promosante-idf.fr/sites/default/files/schema-classifications-cps_0.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294284" y="1844824"/>
            <a:ext cx="6552728" cy="4664000"/>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2391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73411-5505-48BC-AB54-57961DA2DAC9}"/>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969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8ECF99B-4E0E-40E1-AC68-321EF6A3481E}"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9700"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438301BA-698C-46B9-BA0B-A31E7924EAA9}"/>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97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2781300"/>
            <a:ext cx="5276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descr="https://www.bib-bop.org/depot/imagette/bop_8196_vign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581275"/>
            <a:ext cx="146843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 descr="https://codes05.org/image/13539/4893?size=!500,400&amp;region=full&amp;format=jpg&amp;crop=centre&amp;realWidth=636&amp;realHeight=4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7250" y="3371850"/>
            <a:ext cx="15589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2" descr="https://www.bib-bop.org/depot/imagette/bop_9526_vign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324350"/>
            <a:ext cx="16176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2" descr="https://www.bib-bop.org/depot/imagette/bop_9276_vign_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4730750"/>
            <a:ext cx="11207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98625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santé</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stretch>
            <a:fillRect/>
          </a:stretch>
        </p:blipFill>
        <p:spPr>
          <a:xfrm>
            <a:off x="1619672" y="1124744"/>
            <a:ext cx="5331584" cy="5608550"/>
          </a:xfrm>
          <a:prstGeom prst="rect">
            <a:avLst/>
          </a:prstGeom>
        </p:spPr>
      </p:pic>
    </p:spTree>
    <p:custDataLst>
      <p:tags r:id="rId1"/>
    </p:custDataLst>
    <p:extLst>
      <p:ext uri="{BB962C8B-B14F-4D97-AF65-F5344CB8AC3E}">
        <p14:creationId xmlns:p14="http://schemas.microsoft.com/office/powerpoint/2010/main" val="1788621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santé</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026" name="Picture 2" descr="https://www.promosante-idf.fr/sites/default/files/frise-chronologique-cps_0.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5536" y="1358620"/>
            <a:ext cx="8208912" cy="4265974"/>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0314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843127"/>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&amp; </a:t>
            </a:r>
            <a:endParaRPr kumimoji="0" lang="fr-FR" sz="32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Promotion </a:t>
            </a: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de la santé…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Quels liens ?</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1605083"/>
            <a:ext cx="6612273" cy="4649667"/>
          </a:xfrm>
          <a:prstGeom prst="rect">
            <a:avLst/>
          </a:prstGeom>
        </p:spPr>
      </p:pic>
    </p:spTree>
    <p:custDataLst>
      <p:tags r:id="rId1"/>
    </p:custDataLst>
    <p:extLst>
      <p:ext uri="{BB962C8B-B14F-4D97-AF65-F5344CB8AC3E}">
        <p14:creationId xmlns:p14="http://schemas.microsoft.com/office/powerpoint/2010/main" val="2996222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40466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Enjeux des </a:t>
            </a:r>
            <a:r>
              <a:rPr kumimoji="0" lang="fr-FR" sz="28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COMPETENCES PSYCHOSOCIALES </a:t>
            </a: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28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Des </a:t>
            </a:r>
            <a: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facteurs </a:t>
            </a:r>
            <a:r>
              <a:rPr kumimoji="0" lang="fr-FR" sz="28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d’</a:t>
            </a:r>
            <a:r>
              <a:rPr kumimoji="0" lang="fr-FR" sz="2800" b="1" i="0" u="none" strike="noStrike" kern="1200" cap="small" spc="0" normalizeH="0" baseline="0" noProof="0" dirty="0" err="1" smtClean="0">
                <a:ln>
                  <a:noFill/>
                </a:ln>
                <a:solidFill>
                  <a:srgbClr val="0DB434"/>
                </a:solidFill>
                <a:effectLst/>
                <a:uLnTx/>
                <a:uFillTx/>
                <a:latin typeface="Calibri" pitchFamily="34" charset="0"/>
                <a:ea typeface="+mn-ea"/>
                <a:cs typeface="Calibri" pitchFamily="34" charset="0"/>
              </a:rPr>
              <a:t>efficacite</a:t>
            </a:r>
            <a:r>
              <a:rPr kumimoji="0" lang="fr-FR" sz="28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a:t>
            </a:r>
            <a:endPar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051719" y="1196752"/>
            <a:ext cx="5862427" cy="5484412"/>
          </a:xfrm>
          <a:prstGeom prst="rect">
            <a:avLst/>
          </a:prstGeom>
        </p:spPr>
      </p:pic>
    </p:spTree>
    <p:custDataLst>
      <p:tags r:id="rId1"/>
    </p:custDataLst>
    <p:extLst>
      <p:ext uri="{BB962C8B-B14F-4D97-AF65-F5344CB8AC3E}">
        <p14:creationId xmlns:p14="http://schemas.microsoft.com/office/powerpoint/2010/main" val="58083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784" y="458752"/>
            <a:ext cx="3816424" cy="5959336"/>
          </a:xfrm>
          <a:prstGeom prst="rect">
            <a:avLst/>
          </a:prstGeom>
        </p:spPr>
      </p:pic>
    </p:spTree>
    <p:custDataLst>
      <p:tags r:id="rId1"/>
    </p:custDataLst>
    <p:extLst>
      <p:ext uri="{BB962C8B-B14F-4D97-AF65-F5344CB8AC3E}">
        <p14:creationId xmlns:p14="http://schemas.microsoft.com/office/powerpoint/2010/main" val="3937457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289" y="1208300"/>
            <a:ext cx="3456384" cy="4897909"/>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1196752"/>
            <a:ext cx="3142483" cy="4773581"/>
          </a:xfrm>
          <a:prstGeom prst="rect">
            <a:avLst/>
          </a:prstGeom>
        </p:spPr>
      </p:pic>
    </p:spTree>
    <p:custDataLst>
      <p:tags r:id="rId1"/>
    </p:custDataLst>
    <p:extLst>
      <p:ext uri="{BB962C8B-B14F-4D97-AF65-F5344CB8AC3E}">
        <p14:creationId xmlns:p14="http://schemas.microsoft.com/office/powerpoint/2010/main" val="32488184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824" y="371033"/>
            <a:ext cx="3240360" cy="5857574"/>
          </a:xfrm>
          <a:prstGeom prst="rect">
            <a:avLst/>
          </a:prstGeom>
        </p:spPr>
      </p:pic>
    </p:spTree>
    <p:custDataLst>
      <p:tags r:id="rId1"/>
    </p:custDataLst>
    <p:extLst>
      <p:ext uri="{BB962C8B-B14F-4D97-AF65-F5344CB8AC3E}">
        <p14:creationId xmlns:p14="http://schemas.microsoft.com/office/powerpoint/2010/main" val="1922089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412775"/>
            <a:ext cx="3754232" cy="4527937"/>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371" y="1412775"/>
            <a:ext cx="3341069" cy="4251530"/>
          </a:xfrm>
          <a:prstGeom prst="rect">
            <a:avLst/>
          </a:prstGeom>
        </p:spPr>
      </p:pic>
    </p:spTree>
    <p:custDataLst>
      <p:tags r:id="rId1"/>
    </p:custDataLst>
    <p:extLst>
      <p:ext uri="{BB962C8B-B14F-4D97-AF65-F5344CB8AC3E}">
        <p14:creationId xmlns:p14="http://schemas.microsoft.com/office/powerpoint/2010/main" val="27617216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309678"/>
            <a:ext cx="3312368" cy="5937261"/>
          </a:xfrm>
          <a:prstGeom prst="rect">
            <a:avLst/>
          </a:prstGeom>
        </p:spPr>
      </p:pic>
    </p:spTree>
    <p:custDataLst>
      <p:tags r:id="rId1"/>
    </p:custDataLst>
    <p:extLst>
      <p:ext uri="{BB962C8B-B14F-4D97-AF65-F5344CB8AC3E}">
        <p14:creationId xmlns:p14="http://schemas.microsoft.com/office/powerpoint/2010/main" val="31227081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1196752"/>
            <a:ext cx="3240360" cy="4734087"/>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1196752"/>
            <a:ext cx="3240360" cy="4654619"/>
          </a:xfrm>
          <a:prstGeom prst="rect">
            <a:avLst/>
          </a:prstGeom>
        </p:spPr>
      </p:pic>
    </p:spTree>
    <p:custDataLst>
      <p:tags r:id="rId1"/>
    </p:custDataLst>
    <p:extLst>
      <p:ext uri="{BB962C8B-B14F-4D97-AF65-F5344CB8AC3E}">
        <p14:creationId xmlns:p14="http://schemas.microsoft.com/office/powerpoint/2010/main" val="3101308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091A96A-A49E-4B4F-A3B9-47C197F61955}"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31748" name="Image 2">
            <a:hlinkClick r:id="rId5"/>
          </p:cNvPr>
          <p:cNvPicPr>
            <a:picLocks noChangeAspect="1"/>
          </p:cNvPicPr>
          <p:nvPr/>
        </p:nvPicPr>
        <p:blipFill>
          <a:blip r:embed="rId6">
            <a:extLst>
              <a:ext uri="{28A0092B-C50C-407E-A947-70E740481C1C}">
                <a14:useLocalDpi xmlns:a14="http://schemas.microsoft.com/office/drawing/2010/main" val="0"/>
              </a:ext>
            </a:extLst>
          </a:blip>
          <a:srcRect l="3539" t="12901" r="3143" b="8000"/>
          <a:stretch>
            <a:fillRect/>
          </a:stretch>
        </p:blipFill>
        <p:spPr bwMode="auto">
          <a:xfrm>
            <a:off x="304800" y="1196975"/>
            <a:ext cx="86090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431154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ANIMATION</a:t>
            </a:r>
            <a:r>
              <a:rPr lang="fr-FR" sz="3200" b="1" cap="none" dirty="0">
                <a:solidFill>
                  <a:srgbClr val="0DB435"/>
                </a:solidFill>
                <a:latin typeface="Calibri" pitchFamily="34" charset="0"/>
              </a:rPr>
              <a:t/>
            </a:r>
            <a:br>
              <a:rPr lang="fr-FR" sz="3200" b="1" cap="none" dirty="0">
                <a:solidFill>
                  <a:srgbClr val="0DB435"/>
                </a:solidFill>
                <a:latin typeface="Calibri" pitchFamily="34" charset="0"/>
              </a:rPr>
            </a:br>
            <a:r>
              <a:rPr lang="fr-FR" sz="3200" b="1" cap="none" dirty="0">
                <a:solidFill>
                  <a:srgbClr val="0DB435"/>
                </a:solidFill>
                <a:latin typeface="Calibri" pitchFamily="34" charset="0"/>
              </a:rPr>
              <a:t>D’UNE SÉANCE COLLECTIVE </a:t>
            </a:r>
            <a:br>
              <a:rPr lang="fr-FR" sz="3200" b="1" cap="none" dirty="0">
                <a:solidFill>
                  <a:srgbClr val="0DB435"/>
                </a:solidFill>
                <a:latin typeface="Calibri" pitchFamily="34" charset="0"/>
              </a:rPr>
            </a:br>
            <a:r>
              <a:rPr lang="fr-FR" sz="3200" b="1" cap="none" dirty="0">
                <a:solidFill>
                  <a:srgbClr val="0DB435"/>
                </a:solidFill>
                <a:latin typeface="Calibri" pitchFamily="34" charset="0"/>
              </a:rPr>
              <a:t>EN ÉDUCATION POUR LA </a:t>
            </a:r>
            <a:r>
              <a:rPr lang="fr-FR" sz="3200" b="1" cap="none" dirty="0" smtClean="0">
                <a:solidFill>
                  <a:srgbClr val="00B050"/>
                </a:solidFill>
                <a:latin typeface="Calibri" pitchFamily="34" charset="0"/>
              </a:rPr>
              <a:t>SANTÉ</a:t>
            </a:r>
            <a:r>
              <a:rPr lang="fr-FR" sz="3200" dirty="0" smtClean="0">
                <a:solidFill>
                  <a:srgbClr val="00B050"/>
                </a:solidFill>
              </a:rPr>
              <a:t>…</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36613" y="1635224"/>
            <a:ext cx="7806060" cy="643929"/>
          </a:xfrm>
        </p:spPr>
        <p:txBody>
          <a:bodyPr/>
          <a:lstStyle/>
          <a:p>
            <a:pPr algn="ct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SCÉNARIO </a:t>
            </a:r>
            <a:r>
              <a:rPr lang="fr-FR" sz="2000" b="1" dirty="0" smtClean="0">
                <a:latin typeface="Calibri" panose="020F0502020204030204" pitchFamily="34" charset="0"/>
                <a:ea typeface="Calibri" panose="020F0502020204030204" pitchFamily="34" charset="0"/>
                <a:cs typeface="Times New Roman" panose="02020603050405020304" pitchFamily="18" charset="0"/>
              </a:rPr>
              <a:t>CATASTROPHE</a:t>
            </a:r>
          </a:p>
          <a:p>
            <a:pPr marL="0" indent="0" algn="ctr">
              <a:lnSpc>
                <a:spcPct val="107000"/>
              </a:lnSpc>
              <a:spcAft>
                <a:spcPts val="800"/>
              </a:spcAft>
              <a:buNone/>
            </a:pPr>
            <a:endParaRPr lang="fr-FR" sz="2000" b="1" dirty="0" smtClean="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000" b="1" i="1" dirty="0" smtClean="0">
                <a:latin typeface="Calibri" panose="020F0502020204030204" pitchFamily="34" charset="0"/>
                <a:cs typeface="Times New Roman" panose="02020603050405020304" pitchFamily="18" charset="0"/>
              </a:rPr>
              <a:t>« </a:t>
            </a:r>
            <a:r>
              <a:rPr lang="fr-FR" sz="2000" b="1" i="1" dirty="0">
                <a:latin typeface="Calibri" panose="020F0502020204030204" pitchFamily="34" charset="0"/>
                <a:cs typeface="Times New Roman" panose="02020603050405020304" pitchFamily="18" charset="0"/>
              </a:rPr>
              <a:t>Qu’est-ce qui pourrait faire échouer l’animation d’une séance collective en éducation pour la santé ? »</a:t>
            </a: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1698704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ANIMATION</a:t>
            </a:r>
            <a:r>
              <a:rPr lang="fr-FR" sz="3200" b="1" cap="none" dirty="0">
                <a:solidFill>
                  <a:srgbClr val="0DB435"/>
                </a:solidFill>
                <a:latin typeface="Calibri" pitchFamily="34" charset="0"/>
              </a:rPr>
              <a:t/>
            </a:r>
            <a:br>
              <a:rPr lang="fr-FR" sz="3200" b="1" cap="none" dirty="0">
                <a:solidFill>
                  <a:srgbClr val="0DB435"/>
                </a:solidFill>
                <a:latin typeface="Calibri" pitchFamily="34" charset="0"/>
              </a:rPr>
            </a:br>
            <a:r>
              <a:rPr lang="fr-FR" sz="3200" b="1" cap="none" dirty="0">
                <a:solidFill>
                  <a:srgbClr val="0DB435"/>
                </a:solidFill>
                <a:latin typeface="Calibri" pitchFamily="34" charset="0"/>
              </a:rPr>
              <a:t>D’UNE SÉANCE COLLECTIVE </a:t>
            </a:r>
            <a:br>
              <a:rPr lang="fr-FR" sz="3200" b="1" cap="none" dirty="0">
                <a:solidFill>
                  <a:srgbClr val="0DB435"/>
                </a:solidFill>
                <a:latin typeface="Calibri" pitchFamily="34" charset="0"/>
              </a:rPr>
            </a:br>
            <a:r>
              <a:rPr lang="fr-FR" sz="3200" b="1" cap="none" dirty="0">
                <a:solidFill>
                  <a:srgbClr val="0DB435"/>
                </a:solidFill>
                <a:latin typeface="Calibri" pitchFamily="34" charset="0"/>
              </a:rPr>
              <a:t>EN ÉDUCATION POUR LA </a:t>
            </a:r>
            <a:r>
              <a:rPr lang="fr-FR" sz="3200" b="1" cap="none" dirty="0" smtClean="0">
                <a:solidFill>
                  <a:srgbClr val="00B050"/>
                </a:solidFill>
                <a:latin typeface="Calibri" pitchFamily="34" charset="0"/>
              </a:rPr>
              <a:t>SANTÉ</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a:extLst>
              <a:ext uri="{FF2B5EF4-FFF2-40B4-BE49-F238E27FC236}">
                <a16:creationId xmlns:a16="http://schemas.microsoft.com/office/drawing/2014/main" id="{E8947816-CF0D-41E8-8895-748502425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298748" y="13619"/>
            <a:ext cx="4215658" cy="7446021"/>
          </a:xfrm>
          <a:prstGeom prst="rect">
            <a:avLst/>
          </a:prstGeom>
        </p:spPr>
      </p:pic>
    </p:spTree>
    <p:custDataLst>
      <p:tags r:id="rId1"/>
    </p:custDataLst>
    <p:extLst>
      <p:ext uri="{BB962C8B-B14F-4D97-AF65-F5344CB8AC3E}">
        <p14:creationId xmlns:p14="http://schemas.microsoft.com/office/powerpoint/2010/main" val="8157651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LES DIFFERENTES PERSONNALITES DANS UN GROUPE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25987" t="39199" r="9045" b="16702"/>
          <a:stretch/>
        </p:blipFill>
        <p:spPr>
          <a:xfrm>
            <a:off x="185448" y="1844824"/>
            <a:ext cx="8491008" cy="3242021"/>
          </a:xfrm>
          <a:prstGeom prst="rect">
            <a:avLst/>
          </a:prstGeom>
        </p:spPr>
      </p:pic>
    </p:spTree>
    <p:custDataLst>
      <p:tags r:id="rId1"/>
    </p:custDataLst>
    <p:extLst>
      <p:ext uri="{BB962C8B-B14F-4D97-AF65-F5344CB8AC3E}">
        <p14:creationId xmlns:p14="http://schemas.microsoft.com/office/powerpoint/2010/main" val="20755287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LES DIFFERENTES PERSONNALITES DANS UN GROUPE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l="25587" t="26901" r="9051" b="14300"/>
          <a:stretch/>
        </p:blipFill>
        <p:spPr>
          <a:xfrm>
            <a:off x="189193" y="1382755"/>
            <a:ext cx="8395790" cy="4248472"/>
          </a:xfrm>
          <a:prstGeom prst="rect">
            <a:avLst/>
          </a:prstGeom>
        </p:spPr>
      </p:pic>
    </p:spTree>
    <p:custDataLst>
      <p:tags r:id="rId1"/>
    </p:custDataLst>
    <p:extLst>
      <p:ext uri="{BB962C8B-B14F-4D97-AF65-F5344CB8AC3E}">
        <p14:creationId xmlns:p14="http://schemas.microsoft.com/office/powerpoint/2010/main" val="558655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LES DIFFERENTES PERSONNALITES DANS UN GROUPE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27163" t="29001" r="9051" b="12900"/>
          <a:stretch/>
        </p:blipFill>
        <p:spPr>
          <a:xfrm>
            <a:off x="395536" y="1412776"/>
            <a:ext cx="8151653" cy="4176464"/>
          </a:xfrm>
          <a:prstGeom prst="rect">
            <a:avLst/>
          </a:prstGeom>
        </p:spPr>
      </p:pic>
    </p:spTree>
    <p:custDataLst>
      <p:tags r:id="rId1"/>
    </p:custDataLst>
    <p:extLst>
      <p:ext uri="{BB962C8B-B14F-4D97-AF65-F5344CB8AC3E}">
        <p14:creationId xmlns:p14="http://schemas.microsoft.com/office/powerpoint/2010/main" val="7262868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LES DIFFERENTES PERSONNALITES DANS UN GROUPE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l="25194" t="29000" r="9051" b="16400"/>
          <a:stretch/>
        </p:blipFill>
        <p:spPr>
          <a:xfrm>
            <a:off x="180484" y="1488976"/>
            <a:ext cx="8470429" cy="3956248"/>
          </a:xfrm>
          <a:prstGeom prst="rect">
            <a:avLst/>
          </a:prstGeom>
        </p:spPr>
      </p:pic>
    </p:spTree>
    <p:custDataLst>
      <p:tags r:id="rId1"/>
    </p:custDataLst>
    <p:extLst>
      <p:ext uri="{BB962C8B-B14F-4D97-AF65-F5344CB8AC3E}">
        <p14:creationId xmlns:p14="http://schemas.microsoft.com/office/powerpoint/2010/main" val="2450305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LES DIFFERENTES PERSONNALITES DANS UN GROUPE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25981" t="26901" r="9445" b="17801"/>
          <a:stretch/>
        </p:blipFill>
        <p:spPr>
          <a:xfrm>
            <a:off x="232311" y="1377350"/>
            <a:ext cx="8444701" cy="4067874"/>
          </a:xfrm>
          <a:prstGeom prst="rect">
            <a:avLst/>
          </a:prstGeom>
        </p:spPr>
      </p:pic>
    </p:spTree>
    <p:custDataLst>
      <p:tags r:id="rId1"/>
    </p:custDataLst>
    <p:extLst>
      <p:ext uri="{BB962C8B-B14F-4D97-AF65-F5344CB8AC3E}">
        <p14:creationId xmlns:p14="http://schemas.microsoft.com/office/powerpoint/2010/main" val="15570909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LES DIFFERENTES PERSONNALITES DANS UN GROUPE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l="25981" t="21301" r="9445" b="16400"/>
          <a:stretch/>
        </p:blipFill>
        <p:spPr>
          <a:xfrm>
            <a:off x="406613" y="1412776"/>
            <a:ext cx="7740352" cy="4200556"/>
          </a:xfrm>
          <a:prstGeom prst="rect">
            <a:avLst/>
          </a:prstGeom>
        </p:spPr>
      </p:pic>
    </p:spTree>
    <p:custDataLst>
      <p:tags r:id="rId1"/>
    </p:custDataLst>
    <p:extLst>
      <p:ext uri="{BB962C8B-B14F-4D97-AF65-F5344CB8AC3E}">
        <p14:creationId xmlns:p14="http://schemas.microsoft.com/office/powerpoint/2010/main" val="29061884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54441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LES DIFFERENTES PERSONNALITES DANS UN GROUPE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25588" t="26200" r="9838" b="12900"/>
          <a:stretch/>
        </p:blipFill>
        <p:spPr>
          <a:xfrm>
            <a:off x="251520" y="1438686"/>
            <a:ext cx="8003558" cy="4245790"/>
          </a:xfrm>
          <a:prstGeom prst="rect">
            <a:avLst/>
          </a:prstGeom>
        </p:spPr>
      </p:pic>
    </p:spTree>
    <p:custDataLst>
      <p:tags r:id="rId1"/>
    </p:custDataLst>
    <p:extLst>
      <p:ext uri="{BB962C8B-B14F-4D97-AF65-F5344CB8AC3E}">
        <p14:creationId xmlns:p14="http://schemas.microsoft.com/office/powerpoint/2010/main" val="13211301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116632"/>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L’ANIMATEUR</a:t>
            </a:r>
            <a:r>
              <a:rPr lang="fr-FR" sz="3200" b="1" cap="none" dirty="0">
                <a:solidFill>
                  <a:srgbClr val="0DB435"/>
                </a:solidFill>
                <a:latin typeface="Calibri" pitchFamily="34" charset="0"/>
              </a:rPr>
              <a:t/>
            </a:r>
            <a:br>
              <a:rPr lang="fr-FR" sz="3200" b="1" cap="none" dirty="0">
                <a:solidFill>
                  <a:srgbClr val="0DB435"/>
                </a:solidFill>
                <a:latin typeface="Calibri" pitchFamily="34" charset="0"/>
              </a:rPr>
            </a:br>
            <a:r>
              <a:rPr lang="fr-FR" sz="3200" b="1" cap="none" dirty="0">
                <a:solidFill>
                  <a:srgbClr val="0DB435"/>
                </a:solidFill>
                <a:latin typeface="Calibri" pitchFamily="34" charset="0"/>
              </a:rPr>
              <a:t>EN ÉDUCATION POUR LA </a:t>
            </a:r>
            <a:r>
              <a:rPr lang="fr-FR" sz="3200" b="1" cap="none" dirty="0" smtClean="0">
                <a:solidFill>
                  <a:srgbClr val="00B050"/>
                </a:solidFill>
                <a:latin typeface="Calibri" pitchFamily="34" charset="0"/>
              </a:rPr>
              <a:t>SANTÉ</a:t>
            </a:r>
            <a:r>
              <a:rPr lang="fr-FR" sz="3200" dirty="0" smtClean="0">
                <a:solidFill>
                  <a:srgbClr val="00B050"/>
                </a:solidFill>
              </a:rPr>
              <a:t>…</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36613" y="1340768"/>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SILHOUETTE</a:t>
            </a:r>
          </a:p>
          <a:p>
            <a:pPr marL="0" indent="0" algn="ctr">
              <a:lnSpc>
                <a:spcPct val="107000"/>
              </a:lnSpc>
              <a:spcAft>
                <a:spcPts val="800"/>
              </a:spcAft>
              <a:buNone/>
            </a:pPr>
            <a:r>
              <a:rPr lang="fr-FR" sz="2000" b="1" i="1" dirty="0" smtClean="0">
                <a:latin typeface="Calibri" panose="020F0502020204030204" pitchFamily="34" charset="0"/>
                <a:cs typeface="Times New Roman" panose="02020603050405020304" pitchFamily="18" charset="0"/>
              </a:rPr>
              <a:t>« </a:t>
            </a:r>
            <a:r>
              <a:rPr lang="fr-FR" sz="2000" b="1" dirty="0" smtClean="0">
                <a:latin typeface="Calibri" panose="020F0502020204030204" pitchFamily="34" charset="0"/>
                <a:cs typeface="Calibri" panose="020F0502020204030204" pitchFamily="34" charset="0"/>
              </a:rPr>
              <a:t>L’ANIMATEUR </a:t>
            </a:r>
            <a:r>
              <a:rPr lang="fr-FR" sz="2000" b="1" dirty="0">
                <a:latin typeface="Calibri" panose="020F0502020204030204" pitchFamily="34" charset="0"/>
                <a:cs typeface="Calibri" panose="020F0502020204030204" pitchFamily="34" charset="0"/>
              </a:rPr>
              <a:t>EN ÉDUCATION POUR LA SANTÉ </a:t>
            </a:r>
            <a:r>
              <a:rPr lang="fr-FR" sz="2000" b="1" i="1" dirty="0" smtClean="0">
                <a:latin typeface="Calibri" panose="020F0502020204030204" pitchFamily="34" charset="0"/>
                <a:cs typeface="Times New Roman" panose="02020603050405020304" pitchFamily="18" charset="0"/>
              </a:rPr>
              <a:t>»</a:t>
            </a:r>
          </a:p>
          <a:p>
            <a:pPr marL="0" indent="0" algn="just">
              <a:buNone/>
            </a:pPr>
            <a:r>
              <a:rPr lang="fr-FR" sz="2000" b="1" dirty="0">
                <a:latin typeface="Calibri" panose="020F0502020204030204" pitchFamily="34" charset="0"/>
                <a:cs typeface="Calibri" panose="020F0502020204030204" pitchFamily="34" charset="0"/>
              </a:rPr>
              <a:t>Consigne : </a:t>
            </a:r>
          </a:p>
          <a:p>
            <a:pPr algn="just"/>
            <a:endParaRPr lang="fr-FR" sz="1000" dirty="0">
              <a:latin typeface="Calibri" panose="020F0502020204030204" pitchFamily="34" charset="0"/>
              <a:cs typeface="Calibri" panose="020F0502020204030204" pitchFamily="34" charset="0"/>
            </a:endParaRPr>
          </a:p>
          <a:p>
            <a:pPr marL="0" indent="0" algn="just">
              <a:buNone/>
            </a:pPr>
            <a:r>
              <a:rPr lang="fr-FR" sz="2000" dirty="0">
                <a:latin typeface="Calibri" panose="020F0502020204030204" pitchFamily="34" charset="0"/>
                <a:cs typeface="Calibri" panose="020F0502020204030204" pitchFamily="34" charset="0"/>
              </a:rPr>
              <a:t>Chaque groupe se représente et présente de façon figurative le </a:t>
            </a:r>
            <a:r>
              <a:rPr lang="fr-FR" sz="2000" dirty="0" smtClean="0">
                <a:latin typeface="Calibri" panose="020F0502020204030204" pitchFamily="34" charset="0"/>
                <a:cs typeface="Calibri" panose="020F0502020204030204" pitchFamily="34" charset="0"/>
              </a:rPr>
              <a:t>métier / la </a:t>
            </a:r>
            <a:r>
              <a:rPr lang="fr-FR" sz="2000" dirty="0">
                <a:latin typeface="Calibri" panose="020F0502020204030204" pitchFamily="34" charset="0"/>
                <a:cs typeface="Calibri" panose="020F0502020204030204" pitchFamily="34" charset="0"/>
              </a:rPr>
              <a:t>fonction d’animateur en éducation pour la santé avec les éléments suivants : </a:t>
            </a:r>
            <a:endParaRPr lang="fr-FR" sz="2000" dirty="0" smtClean="0">
              <a:latin typeface="Calibri" panose="020F0502020204030204" pitchFamily="34" charset="0"/>
              <a:cs typeface="Calibri" panose="020F0502020204030204" pitchFamily="34" charset="0"/>
            </a:endParaRPr>
          </a:p>
          <a:p>
            <a:pPr marL="0" indent="0" algn="just">
              <a:buNone/>
            </a:pPr>
            <a:endParaRPr lang="fr-FR" sz="2000" dirty="0">
              <a:latin typeface="Calibri" panose="020F0502020204030204" pitchFamily="34" charset="0"/>
              <a:cs typeface="Calibri" panose="020F0502020204030204" pitchFamily="34" charset="0"/>
            </a:endParaRPr>
          </a:p>
          <a:p>
            <a:pPr marL="0" indent="0" algn="just">
              <a:buNone/>
            </a:pPr>
            <a:r>
              <a:rPr lang="fr-FR" sz="2000" i="1" dirty="0" smtClean="0">
                <a:latin typeface="Calibri" panose="020F0502020204030204" pitchFamily="34" charset="0"/>
                <a:cs typeface="Calibri" panose="020F0502020204030204" pitchFamily="34" charset="0"/>
              </a:rPr>
              <a:t>• Qu’</a:t>
            </a:r>
            <a:r>
              <a:rPr lang="fr-FR" sz="2000" i="1" dirty="0" err="1" smtClean="0">
                <a:latin typeface="Calibri" panose="020F0502020204030204" pitchFamily="34" charset="0"/>
                <a:cs typeface="Calibri" panose="020F0502020204030204" pitchFamily="34" charset="0"/>
              </a:rPr>
              <a:t>a-t’il</a:t>
            </a:r>
            <a:r>
              <a:rPr lang="fr-FR" sz="2000" i="1" dirty="0" smtClean="0">
                <a:latin typeface="Calibri" panose="020F0502020204030204" pitchFamily="34" charset="0"/>
                <a:cs typeface="Calibri" panose="020F0502020204030204" pitchFamily="34" charset="0"/>
              </a:rPr>
              <a:t> </a:t>
            </a:r>
            <a:r>
              <a:rPr lang="fr-FR" sz="2000" i="1" dirty="0">
                <a:latin typeface="Calibri" panose="020F0502020204030204" pitchFamily="34" charset="0"/>
                <a:cs typeface="Calibri" panose="020F0502020204030204" pitchFamily="34" charset="0"/>
              </a:rPr>
              <a:t>dans la tête (ses savoirs) ? </a:t>
            </a:r>
          </a:p>
          <a:p>
            <a:pPr marL="0" indent="0" algn="just">
              <a:buNone/>
            </a:pPr>
            <a:r>
              <a:rPr lang="fr-FR" sz="2000" i="1" dirty="0" smtClean="0">
                <a:latin typeface="Calibri" panose="020F0502020204030204" pitchFamily="34" charset="0"/>
                <a:cs typeface="Calibri" panose="020F0502020204030204" pitchFamily="34" charset="0"/>
              </a:rPr>
              <a:t>• Qu’est-ce </a:t>
            </a:r>
            <a:r>
              <a:rPr lang="fr-FR" sz="2000" i="1" dirty="0">
                <a:latin typeface="Calibri" panose="020F0502020204030204" pitchFamily="34" charset="0"/>
                <a:cs typeface="Calibri" panose="020F0502020204030204" pitchFamily="34" charset="0"/>
              </a:rPr>
              <a:t>qu’il a dans le cœur (ses valeurs, ses intentions) ? </a:t>
            </a:r>
          </a:p>
          <a:p>
            <a:pPr marL="0" indent="0" algn="just">
              <a:buNone/>
            </a:pPr>
            <a:r>
              <a:rPr lang="fr-FR" sz="2000" i="1" dirty="0" smtClean="0">
                <a:latin typeface="Calibri" panose="020F0502020204030204" pitchFamily="34" charset="0"/>
                <a:cs typeface="Calibri" panose="020F0502020204030204" pitchFamily="34" charset="0"/>
              </a:rPr>
              <a:t>• Qu’est-ce </a:t>
            </a:r>
            <a:r>
              <a:rPr lang="fr-FR" sz="2000" i="1" dirty="0">
                <a:latin typeface="Calibri" panose="020F0502020204030204" pitchFamily="34" charset="0"/>
                <a:cs typeface="Calibri" panose="020F0502020204030204" pitchFamily="34" charset="0"/>
              </a:rPr>
              <a:t>qu’il a dans les mains (ses outils) ? </a:t>
            </a:r>
          </a:p>
          <a:p>
            <a:pPr marL="0" indent="0" algn="just">
              <a:buNone/>
            </a:pPr>
            <a:r>
              <a:rPr lang="fr-FR" sz="2000" i="1" dirty="0" smtClean="0">
                <a:latin typeface="Calibri" panose="020F0502020204030204" pitchFamily="34" charset="0"/>
                <a:cs typeface="Calibri" panose="020F0502020204030204" pitchFamily="34" charset="0"/>
              </a:rPr>
              <a:t>• Qu’est-ce </a:t>
            </a:r>
            <a:r>
              <a:rPr lang="fr-FR" sz="2000" i="1" dirty="0">
                <a:latin typeface="Calibri" panose="020F0502020204030204" pitchFamily="34" charset="0"/>
                <a:cs typeface="Calibri" panose="020F0502020204030204" pitchFamily="34" charset="0"/>
              </a:rPr>
              <a:t>qu’il a dans les pieds (ce qui le fait avancer/ ce qui le freine) ?</a:t>
            </a:r>
          </a:p>
          <a:p>
            <a:pPr marL="0" indent="0" algn="ctr">
              <a:lnSpc>
                <a:spcPct val="107000"/>
              </a:lnSpc>
              <a:spcAft>
                <a:spcPts val="800"/>
              </a:spcAft>
              <a:buNone/>
            </a:pPr>
            <a:endParaRPr lang="fr-FR" sz="2000" b="1" i="1" dirty="0">
              <a:latin typeface="Calibri" panose="020F0502020204030204" pitchFamily="34" charset="0"/>
              <a:cs typeface="Times New Roman" panose="02020603050405020304" pitchFamily="18"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a:xfrm>
            <a:off x="8033073" y="5733256"/>
            <a:ext cx="609600" cy="5207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3400511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4ED8EF8-5612-49E1-A977-BE0EBA395CB4}"/>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3379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A330043-9BC5-4BAF-9781-C318465227E2}"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33796"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97F3D76A-4E97-4007-8100-CFDFC3D736BA}"/>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37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8675" y="2566988"/>
            <a:ext cx="391477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descr="http://diffenligne.arkotheque.fr/_depot_codes/documentation/3850_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44319">
            <a:off x="541338" y="2617788"/>
            <a:ext cx="11699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http://diffenligne.arkotheque.fr/_depot_codes/documentation/4029_im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70081">
            <a:off x="1023938" y="4586288"/>
            <a:ext cx="1084262"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6" descr="http://diffenligne.arkotheque.fr/_depot_codes/documentation/3849_im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05947">
            <a:off x="7488238" y="2663825"/>
            <a:ext cx="11858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8" descr="http://diffenligne.arkotheque.fr/_depot_codes/documentation/3160_im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72430">
            <a:off x="6899275" y="4368800"/>
            <a:ext cx="8969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28561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18437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L’ANIMATEUR</a:t>
            </a:r>
            <a:r>
              <a:rPr lang="fr-FR" sz="3200" b="1" cap="none" dirty="0">
                <a:solidFill>
                  <a:srgbClr val="0DB435"/>
                </a:solidFill>
                <a:latin typeface="Calibri" pitchFamily="34" charset="0"/>
              </a:rPr>
              <a:t/>
            </a:r>
            <a:br>
              <a:rPr lang="fr-FR" sz="3200" b="1" cap="none" dirty="0">
                <a:solidFill>
                  <a:srgbClr val="0DB435"/>
                </a:solidFill>
                <a:latin typeface="Calibri" pitchFamily="34" charset="0"/>
              </a:rPr>
            </a:br>
            <a:r>
              <a:rPr lang="fr-FR" sz="3200" b="1" cap="none" dirty="0">
                <a:solidFill>
                  <a:srgbClr val="0DB435"/>
                </a:solidFill>
                <a:latin typeface="Calibri" pitchFamily="34" charset="0"/>
              </a:rPr>
              <a:t>EN ÉDUCATION POUR LA </a:t>
            </a:r>
            <a:r>
              <a:rPr lang="fr-FR" sz="3200" b="1" cap="none" dirty="0" smtClean="0">
                <a:solidFill>
                  <a:srgbClr val="00B050"/>
                </a:solidFill>
                <a:latin typeface="Calibri" pitchFamily="34" charset="0"/>
              </a:rPr>
              <a:t>SANTÉ</a:t>
            </a:r>
            <a:r>
              <a:rPr lang="fr-FR" sz="3200" dirty="0" smtClean="0">
                <a:solidFill>
                  <a:srgbClr val="00B050"/>
                </a:solidFill>
              </a:rPr>
              <a:t>…</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36613" y="1268760"/>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ATTITUDES FAVORABLES…</a:t>
            </a:r>
            <a:endParaRPr lang="fr-FR" sz="2000" b="1" i="1" dirty="0" smtClean="0">
              <a:latin typeface="Calibri" panose="020F0502020204030204" pitchFamily="34" charset="0"/>
              <a:cs typeface="Times New Roman" panose="02020603050405020304" pitchFamily="18" charset="0"/>
            </a:endParaRPr>
          </a:p>
          <a:p>
            <a:endParaRPr lang="fr-FR" sz="1000" dirty="0">
              <a:latin typeface="Calibri" panose="020F0502020204030204" pitchFamily="34" charset="0"/>
              <a:cs typeface="Calibri" panose="020F0502020204030204" pitchFamily="34" charset="0"/>
            </a:endParaRP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Être présent de façon chaleureuse, être à l’écoute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Etablir des règles stables, sécurisantes et claires : les exprimer et s’y tenir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Être fiable et constant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Utiliser un langage positif et valorisant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Souligner et valoriser les succès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Souligner les forces, les compétences, les talents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Favoriser l’expression des sentiments et des émotions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Donner des responsabilités adaptées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Encourager les initiatives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Encourager à faire des choix, à développer son autonomie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Se donner le droit à l’erreur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Respecter les motivations </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Faire participer</a:t>
            </a:r>
          </a:p>
          <a:p>
            <a:pPr marL="533400" indent="-533400" algn="just" eaLnBrk="1" hangingPunct="1">
              <a:lnSpc>
                <a:spcPct val="80000"/>
              </a:lnSpc>
              <a:buClr>
                <a:schemeClr val="accent4"/>
              </a:buClr>
              <a:buFont typeface="Arial" pitchFamily="34" charset="0"/>
              <a:buChar char="•"/>
            </a:pPr>
            <a:r>
              <a:rPr lang="fr-FR" sz="2000" dirty="0">
                <a:latin typeface="Calibri" panose="020F0502020204030204" pitchFamily="34" charset="0"/>
                <a:cs typeface="Calibri" panose="020F0502020204030204" pitchFamily="34" charset="0"/>
              </a:rPr>
              <a:t>….</a:t>
            </a:r>
            <a:endParaRPr lang="fr-FR" sz="2000" dirty="0">
              <a:solidFill>
                <a:schemeClr val="tx2">
                  <a:lumMod val="75000"/>
                </a:schemeClr>
              </a:solidFill>
              <a:latin typeface="Calibri" panose="020F0502020204030204" pitchFamily="34" charset="0"/>
              <a:cs typeface="Calibri" panose="020F0502020204030204" pitchFamily="34" charset="0"/>
            </a:endParaRPr>
          </a:p>
          <a:p>
            <a:pPr marL="0" indent="0" algn="ctr">
              <a:lnSpc>
                <a:spcPct val="107000"/>
              </a:lnSpc>
              <a:spcAft>
                <a:spcPts val="800"/>
              </a:spcAft>
              <a:buNone/>
            </a:pPr>
            <a:endParaRPr lang="fr-FR" sz="2000" b="1" i="1" dirty="0">
              <a:latin typeface="Calibri" panose="020F0502020204030204" pitchFamily="34" charset="0"/>
              <a:cs typeface="Times New Roman" panose="02020603050405020304" pitchFamily="18"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a:xfrm>
            <a:off x="8033073" y="5733256"/>
            <a:ext cx="609600" cy="5207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20182816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40466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9900"/>
                </a:solidFill>
                <a:effectLst/>
                <a:uLnTx/>
                <a:uFillTx/>
                <a:latin typeface="Calibri" pitchFamily="34" charset="0"/>
                <a:ea typeface="+mn-ea"/>
              </a:rPr>
              <a:t>Renforcer les </a:t>
            </a:r>
            <a:r>
              <a:rPr kumimoji="0" lang="fr-FR" sz="2400" b="1" i="0" u="none" strike="noStrike" kern="1200" cap="none" spc="0" normalizeH="0" baseline="0" noProof="0" dirty="0" smtClean="0">
                <a:ln>
                  <a:noFill/>
                </a:ln>
                <a:solidFill>
                  <a:srgbClr val="009900"/>
                </a:solidFill>
                <a:effectLst/>
                <a:uLnTx/>
                <a:uFillTx/>
                <a:latin typeface="Calibri" pitchFamily="34" charset="0"/>
                <a:ea typeface="+mn-ea"/>
              </a:rPr>
              <a:t>compétences psychosociales </a:t>
            </a:r>
            <a:r>
              <a:rPr kumimoji="0" lang="fr-FR" sz="2400" b="1" i="0" u="none" strike="noStrike" kern="1200" cap="none" spc="0" normalizeH="0" baseline="0" noProof="0" dirty="0">
                <a:ln>
                  <a:noFill/>
                </a:ln>
                <a:solidFill>
                  <a:srgbClr val="009900"/>
                </a:solidFill>
                <a:effectLst/>
                <a:uLnTx/>
                <a:uFillTx/>
                <a:latin typeface="Calibri" pitchFamily="34" charset="0"/>
                <a:ea typeface="+mn-ea"/>
              </a:rPr>
              <a:t>au quotidien </a:t>
            </a:r>
            <a:br>
              <a:rPr kumimoji="0" lang="fr-FR" sz="2400" b="1" i="0" u="none" strike="noStrike" kern="1200" cap="none" spc="0" normalizeH="0" baseline="0" noProof="0" dirty="0">
                <a:ln>
                  <a:noFill/>
                </a:ln>
                <a:solidFill>
                  <a:srgbClr val="009900"/>
                </a:solidFill>
                <a:effectLst/>
                <a:uLnTx/>
                <a:uFillTx/>
                <a:latin typeface="Calibri" pitchFamily="34" charset="0"/>
                <a:ea typeface="+mn-ea"/>
              </a:rPr>
            </a:br>
            <a:r>
              <a:rPr kumimoji="0" lang="fr-FR" sz="2400" b="1" i="0" u="none" strike="noStrike" kern="1200" cap="none" spc="0" normalizeH="0" baseline="0" noProof="0" dirty="0">
                <a:ln>
                  <a:noFill/>
                </a:ln>
                <a:solidFill>
                  <a:srgbClr val="009900"/>
                </a:solidFill>
                <a:effectLst/>
                <a:uLnTx/>
                <a:uFillTx/>
                <a:latin typeface="Calibri" pitchFamily="34" charset="0"/>
                <a:ea typeface="+mn-ea"/>
              </a:rPr>
              <a:t>par des attitudes éducatives…</a:t>
            </a:r>
            <a:endParaRPr kumimoji="0" lang="fr-FR" sz="2400" b="1" i="0" u="none" strike="noStrike" kern="1200" cap="none"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323528" y="1323330"/>
            <a:ext cx="8229600"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342900" marR="0" lvl="0" indent="-34290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2000" b="1" i="0" u="none" strike="noStrike" kern="1200" cap="none" spc="0" normalizeH="0" baseline="0" noProof="0" dirty="0">
                <a:ln>
                  <a:noFill/>
                </a:ln>
                <a:solidFill>
                  <a:srgbClr val="0070C0"/>
                </a:solidFill>
                <a:effectLst/>
                <a:uLnTx/>
                <a:uFillTx/>
                <a:latin typeface="Calibri" pitchFamily="34" charset="0"/>
                <a:ea typeface="+mn-ea"/>
                <a:cs typeface="+mn-cs"/>
              </a:rPr>
              <a:t>Autour du sentiment de sécurité psychique</a:t>
            </a: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Poser un cadre et des règles claires, concrètes, conséquentes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Etre cohérent avec les règles posées, en être garant</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Etre constant dans leur application</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Etre empathique et soutenant</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Aider à la résolution de problèmes en particulier relationnels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Informer ou accompagner vers des personnes ressources lors d’évènements </a:t>
            </a:r>
            <a:r>
              <a:rPr kumimoji="0" lang="fr-FR" sz="1800" b="0" i="0" u="none" strike="noStrike" kern="1200" cap="none" spc="0" normalizeH="0" baseline="0" noProof="0" dirty="0" smtClean="0">
                <a:ln>
                  <a:noFill/>
                </a:ln>
                <a:solidFill>
                  <a:prstClr val="black"/>
                </a:solidFill>
                <a:effectLst/>
                <a:uLnTx/>
                <a:uFillTx/>
                <a:latin typeface="Calibri" pitchFamily="34" charset="0"/>
                <a:ea typeface="+mn-ea"/>
                <a:cs typeface="+mn-cs"/>
              </a:rPr>
              <a:t>particuliers</a:t>
            </a: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endPar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endParaRPr kumimoji="0" lang="fr-FR" sz="9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2000" b="1" i="0" u="none" strike="noStrike" kern="1200" cap="none" spc="0" normalizeH="0" baseline="0" noProof="0" dirty="0">
                <a:ln>
                  <a:noFill/>
                </a:ln>
                <a:solidFill>
                  <a:srgbClr val="0070C0"/>
                </a:solidFill>
                <a:effectLst/>
                <a:uLnTx/>
                <a:uFillTx/>
                <a:latin typeface="Calibri" pitchFamily="34" charset="0"/>
                <a:ea typeface="+mn-ea"/>
                <a:cs typeface="+mn-cs"/>
              </a:rPr>
              <a:t>Autour du sentiment de réussite et de compétence</a:t>
            </a: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Porter un regard positif</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Donner des signes de reconnaissance personnalisés, argumentés, appropriés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Mobiliser et reconnaître les qualités et compétences notamment sociales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Encourager à participer, rappeler les succès précédents, les bénéfices potentiels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Nommer et apprécier les efforts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Permettre d’expérimenter sans crainte</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Offrir des occasions de réussir</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Confier des responsabilités</a:t>
            </a: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38483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323528" y="1196752"/>
            <a:ext cx="8229600"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FFCC00"/>
              </a:buClr>
              <a:buSzPct val="75000"/>
              <a:buFont typeface="Wingdings" pitchFamily="2" charset="2"/>
              <a:buNone/>
              <a:tabLst/>
              <a:defRPr/>
            </a:pPr>
            <a:r>
              <a:rPr kumimoji="0" lang="fr-FR" sz="1700" b="1" i="0" u="none" strike="noStrike" kern="0" cap="none" spc="0" normalizeH="0" baseline="0" noProof="0" dirty="0">
                <a:ln>
                  <a:noFill/>
                </a:ln>
                <a:solidFill>
                  <a:srgbClr val="0070C0"/>
                </a:solidFill>
                <a:effectLst/>
                <a:uLnTx/>
                <a:uFillTx/>
                <a:latin typeface="Calibri" pitchFamily="34" charset="0"/>
                <a:ea typeface="+mn-ea"/>
                <a:cs typeface="+mn-cs"/>
              </a:rPr>
              <a:t>Autour du sentiment d’appartenance, de la communication et des relations interpersonnelles</a:t>
            </a:r>
            <a:r>
              <a:rPr kumimoji="0" lang="fr-FR" sz="1800" b="0" i="0" u="none" strike="noStrike" kern="0" cap="none" spc="0" normalizeH="0" baseline="0" noProof="0" dirty="0">
                <a:ln>
                  <a:noFill/>
                </a:ln>
                <a:solidFill>
                  <a:srgbClr val="000000"/>
                </a:solidFill>
                <a:effectLst/>
                <a:uLnTx/>
                <a:uFillTx/>
                <a:latin typeface="Calibri" pitchFamily="34" charset="0"/>
                <a:ea typeface="+mn-ea"/>
                <a:cs typeface="+mn-cs"/>
              </a:rPr>
              <a:t/>
            </a:r>
            <a:br>
              <a:rPr kumimoji="0" lang="fr-FR" sz="18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Encourager l’entraide, la coopération</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Promouvoir des activités collectives</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Valoriser la complémentarité des talents</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Veiller aux situations de marginalisation par les pairs</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Aider à gérer les conflits par la mise en pratique de stratégies de résolution de conflits</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Encourager l’expression individuelle : des idées, des ressentis et émotions, des besoins</a:t>
            </a:r>
          </a:p>
          <a:p>
            <a:pPr marL="0" marR="0" lvl="0" indent="0" algn="l" defTabSz="914400" rtl="0" eaLnBrk="1" fontAlgn="base" latinLnBrk="0" hangingPunct="1">
              <a:lnSpc>
                <a:spcPct val="100000"/>
              </a:lnSpc>
              <a:spcBef>
                <a:spcPct val="20000"/>
              </a:spcBef>
              <a:spcAft>
                <a:spcPct val="0"/>
              </a:spcAft>
              <a:buClr>
                <a:srgbClr val="FFCC00"/>
              </a:buClr>
              <a:buSzPct val="75000"/>
              <a:buFont typeface="Wingdings" pitchFamily="2" charset="2"/>
              <a:buNone/>
              <a:tabLst/>
              <a:defRPr/>
            </a:pPr>
            <a:endParaRPr kumimoji="0" lang="fr-FR" sz="1600" b="1" i="0" u="none" strike="noStrike" kern="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FFCC00"/>
              </a:buClr>
              <a:buSzPct val="75000"/>
              <a:buFont typeface="Wingdings" pitchFamily="2" charset="2"/>
              <a:buNone/>
              <a:tabLst/>
              <a:defRPr/>
            </a:pPr>
            <a:r>
              <a:rPr kumimoji="0" lang="fr-FR" sz="1700" b="1" i="0" u="none" strike="noStrike" kern="0" cap="none" spc="0" normalizeH="0" baseline="0" noProof="0" dirty="0">
                <a:ln>
                  <a:noFill/>
                </a:ln>
                <a:solidFill>
                  <a:srgbClr val="0070C0"/>
                </a:solidFill>
                <a:effectLst/>
                <a:uLnTx/>
                <a:uFillTx/>
                <a:latin typeface="Calibri" pitchFamily="34" charset="0"/>
                <a:ea typeface="+mn-ea"/>
                <a:cs typeface="+mn-cs"/>
              </a:rPr>
              <a:t>Autour des émotions et sentiments</a:t>
            </a:r>
          </a:p>
          <a:p>
            <a:pPr marL="0" marR="0" lvl="0" indent="0" algn="l" defTabSz="914400" rtl="0" eaLnBrk="1" fontAlgn="base" latinLnBrk="0" hangingPunct="1">
              <a:lnSpc>
                <a:spcPct val="100000"/>
              </a:lnSpc>
              <a:spcBef>
                <a:spcPct val="20000"/>
              </a:spcBef>
              <a:spcAft>
                <a:spcPct val="0"/>
              </a:spcAft>
              <a:buClr>
                <a:srgbClr val="FFCC00"/>
              </a:buClr>
              <a:buSzPct val="75000"/>
              <a:buFont typeface="Wingdings" pitchFamily="2" charset="2"/>
              <a:buNone/>
              <a:tabLst/>
              <a:defRPr/>
            </a:pP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Nommer les émotions vécues quand elles ne peuvent être exprimées </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Accueillir les émotions et sentiments</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Répondre aux besoins liés aux émotions</a:t>
            </a:r>
          </a:p>
          <a:p>
            <a:pPr marL="0" marR="0" lvl="0" indent="0" algn="l" defTabSz="914400" rtl="0" eaLnBrk="1" fontAlgn="base" latinLnBrk="0" hangingPunct="1">
              <a:lnSpc>
                <a:spcPct val="100000"/>
              </a:lnSpc>
              <a:spcBef>
                <a:spcPct val="20000"/>
              </a:spcBef>
              <a:spcAft>
                <a:spcPct val="0"/>
              </a:spcAft>
              <a:buClr>
                <a:srgbClr val="FFCC00"/>
              </a:buClr>
              <a:buSzPct val="75000"/>
              <a:buFont typeface="Wingdings" pitchFamily="2" charset="2"/>
              <a:buNone/>
              <a:tabLst/>
              <a:defRPr/>
            </a:pPr>
            <a:endPar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FFCC00"/>
              </a:buClr>
              <a:buSzPct val="75000"/>
              <a:buFont typeface="Wingdings" pitchFamily="2" charset="2"/>
              <a:buNone/>
              <a:tabLst/>
              <a:defRPr/>
            </a:pPr>
            <a:r>
              <a:rPr kumimoji="0" lang="fr-FR" sz="1700" b="1" i="0" u="none" strike="noStrike" kern="0" cap="none" spc="0" normalizeH="0" baseline="0" noProof="0" dirty="0">
                <a:ln>
                  <a:noFill/>
                </a:ln>
                <a:solidFill>
                  <a:srgbClr val="0070C0"/>
                </a:solidFill>
                <a:effectLst/>
                <a:uLnTx/>
                <a:uFillTx/>
                <a:latin typeface="Calibri" pitchFamily="34" charset="0"/>
                <a:ea typeface="+mn-ea"/>
                <a:cs typeface="+mn-cs"/>
              </a:rPr>
              <a:t>Autour de la résolution de problème, de la prise de décision, de la pensée créative et critique</a:t>
            </a:r>
          </a:p>
          <a:p>
            <a:pPr marL="0" marR="0" lvl="0" indent="0" algn="l" defTabSz="914400" rtl="0" eaLnBrk="1" fontAlgn="base" latinLnBrk="0" hangingPunct="1">
              <a:lnSpc>
                <a:spcPct val="100000"/>
              </a:lnSpc>
              <a:spcBef>
                <a:spcPct val="20000"/>
              </a:spcBef>
              <a:spcAft>
                <a:spcPct val="0"/>
              </a:spcAft>
              <a:buClr>
                <a:srgbClr val="FFCC00"/>
              </a:buClr>
              <a:buSzPct val="75000"/>
              <a:buFont typeface="Wingdings" pitchFamily="2" charset="2"/>
              <a:buNone/>
              <a:tabLst/>
              <a:defRPr/>
            </a:pP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Donner des occasions de choisir</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Prendre appui sur des faits du quotidien pour débattre, permettre l’expression des arguments…</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Recherche des solutions à un problème</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Aider l’individu à se fixer des objectifs, des buts personnels stimulants</a:t>
            </a:r>
            <a:b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fr-FR" sz="1600" b="0" i="0" u="none" strike="noStrike" kern="0" cap="none" spc="0" normalizeH="0" baseline="0" noProof="0" dirty="0">
                <a:ln>
                  <a:noFill/>
                </a:ln>
                <a:solidFill>
                  <a:srgbClr val="000000"/>
                </a:solidFill>
                <a:effectLst/>
                <a:uLnTx/>
                <a:uFillTx/>
                <a:latin typeface="Calibri" pitchFamily="34" charset="0"/>
                <a:ea typeface="+mn-ea"/>
                <a:cs typeface="+mn-cs"/>
              </a:rPr>
              <a:t>Faire référence aux valeurs mises en œuvre dans le projet éducatif de la structure</a:t>
            </a: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
        <p:nvSpPr>
          <p:cNvPr id="6" name="Rectangle 2" descr="Large confetti"/>
          <p:cNvSpPr>
            <a:spLocks noChangeArrowheads="1"/>
          </p:cNvSpPr>
          <p:nvPr/>
        </p:nvSpPr>
        <p:spPr bwMode="auto">
          <a:xfrm>
            <a:off x="1259632" y="40466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9900"/>
                </a:solidFill>
                <a:effectLst/>
                <a:uLnTx/>
                <a:uFillTx/>
                <a:latin typeface="Calibri" pitchFamily="34" charset="0"/>
                <a:ea typeface="+mn-ea"/>
              </a:rPr>
              <a:t>Renforcer les </a:t>
            </a:r>
            <a:r>
              <a:rPr kumimoji="0" lang="fr-FR" sz="2400" b="1" i="0" u="none" strike="noStrike" kern="1200" cap="none" spc="0" normalizeH="0" baseline="0" noProof="0" dirty="0" smtClean="0">
                <a:ln>
                  <a:noFill/>
                </a:ln>
                <a:solidFill>
                  <a:srgbClr val="009900"/>
                </a:solidFill>
                <a:effectLst/>
                <a:uLnTx/>
                <a:uFillTx/>
                <a:latin typeface="Calibri" pitchFamily="34" charset="0"/>
                <a:ea typeface="+mn-ea"/>
              </a:rPr>
              <a:t>compétences psychosociales </a:t>
            </a:r>
            <a:r>
              <a:rPr kumimoji="0" lang="fr-FR" sz="2400" b="1" i="0" u="none" strike="noStrike" kern="1200" cap="none" spc="0" normalizeH="0" baseline="0" noProof="0" dirty="0">
                <a:ln>
                  <a:noFill/>
                </a:ln>
                <a:solidFill>
                  <a:srgbClr val="009900"/>
                </a:solidFill>
                <a:effectLst/>
                <a:uLnTx/>
                <a:uFillTx/>
                <a:latin typeface="Calibri" pitchFamily="34" charset="0"/>
                <a:ea typeface="+mn-ea"/>
              </a:rPr>
              <a:t>au quotidien </a:t>
            </a:r>
            <a:br>
              <a:rPr kumimoji="0" lang="fr-FR" sz="2400" b="1" i="0" u="none" strike="noStrike" kern="1200" cap="none" spc="0" normalizeH="0" baseline="0" noProof="0" dirty="0">
                <a:ln>
                  <a:noFill/>
                </a:ln>
                <a:solidFill>
                  <a:srgbClr val="009900"/>
                </a:solidFill>
                <a:effectLst/>
                <a:uLnTx/>
                <a:uFillTx/>
                <a:latin typeface="Calibri" pitchFamily="34" charset="0"/>
                <a:ea typeface="+mn-ea"/>
              </a:rPr>
            </a:br>
            <a:r>
              <a:rPr kumimoji="0" lang="fr-FR" sz="2400" b="1" i="0" u="none" strike="noStrike" kern="1200" cap="none" spc="0" normalizeH="0" baseline="0" noProof="0" dirty="0">
                <a:ln>
                  <a:noFill/>
                </a:ln>
                <a:solidFill>
                  <a:srgbClr val="009900"/>
                </a:solidFill>
                <a:effectLst/>
                <a:uLnTx/>
                <a:uFillTx/>
                <a:latin typeface="Calibri" pitchFamily="34" charset="0"/>
                <a:ea typeface="+mn-ea"/>
              </a:rPr>
              <a:t>par des attitudes éducatives…</a:t>
            </a:r>
            <a:endParaRPr kumimoji="0" lang="fr-FR" sz="2400" b="1" i="0" u="none" strike="noStrike" kern="1200" cap="none" spc="0" normalizeH="0" baseline="0" noProof="0" dirty="0">
              <a:ln>
                <a:noFill/>
              </a:ln>
              <a:solidFill>
                <a:srgbClr val="0DB434"/>
              </a:solidFill>
              <a:effectLst/>
              <a:uLnTx/>
              <a:uFillTx/>
              <a:latin typeface="Calibri" pitchFamily="34" charset="0"/>
              <a:ea typeface="+mn-ea"/>
              <a:cs typeface="Calibri" pitchFamily="34" charset="0"/>
            </a:endParaRPr>
          </a:p>
        </p:txBody>
      </p:sp>
    </p:spTree>
    <p:custDataLst>
      <p:tags r:id="rId1"/>
    </p:custDataLst>
    <p:extLst>
      <p:ext uri="{BB962C8B-B14F-4D97-AF65-F5344CB8AC3E}">
        <p14:creationId xmlns:p14="http://schemas.microsoft.com/office/powerpoint/2010/main" val="294689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18437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L’ANIMATEUR</a:t>
            </a:r>
            <a:r>
              <a:rPr lang="fr-FR" sz="3200" b="1" cap="none" dirty="0">
                <a:solidFill>
                  <a:srgbClr val="0DB435"/>
                </a:solidFill>
                <a:latin typeface="Calibri" pitchFamily="34" charset="0"/>
              </a:rPr>
              <a:t/>
            </a:r>
            <a:br>
              <a:rPr lang="fr-FR" sz="3200" b="1" cap="none" dirty="0">
                <a:solidFill>
                  <a:srgbClr val="0DB435"/>
                </a:solidFill>
                <a:latin typeface="Calibri" pitchFamily="34" charset="0"/>
              </a:rPr>
            </a:br>
            <a:r>
              <a:rPr lang="fr-FR" sz="3200" b="1" cap="none" dirty="0" smtClean="0">
                <a:solidFill>
                  <a:srgbClr val="0DB435"/>
                </a:solidFill>
                <a:latin typeface="Calibri" pitchFamily="34" charset="0"/>
              </a:rPr>
              <a:t>DES MISSIONS… DES ROLES…</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a:xfrm>
            <a:off x="8033073" y="5733256"/>
            <a:ext cx="609600" cy="5207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llipse 5"/>
          <p:cNvSpPr/>
          <p:nvPr/>
        </p:nvSpPr>
        <p:spPr>
          <a:xfrm>
            <a:off x="3361942" y="3212976"/>
            <a:ext cx="2016224"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flipH="1">
            <a:off x="3361942" y="3645024"/>
            <a:ext cx="2016224" cy="369332"/>
          </a:xfrm>
          <a:prstGeom prst="rect">
            <a:avLst/>
          </a:prstGeom>
          <a:noFill/>
        </p:spPr>
        <p:txBody>
          <a:bodyPr wrap="square" rtlCol="0">
            <a:spAutoFit/>
          </a:bodyPr>
          <a:lstStyle/>
          <a:p>
            <a:r>
              <a:rPr lang="fr-FR" dirty="0">
                <a:solidFill>
                  <a:schemeClr val="bg1"/>
                </a:solidFill>
              </a:rPr>
              <a:t>     </a:t>
            </a:r>
            <a:r>
              <a:rPr lang="fr-FR" b="1" dirty="0">
                <a:solidFill>
                  <a:schemeClr val="bg1"/>
                </a:solidFill>
                <a:latin typeface="Calibri" panose="020F0502020204030204" pitchFamily="34" charset="0"/>
                <a:cs typeface="Calibri" panose="020F0502020204030204" pitchFamily="34" charset="0"/>
              </a:rPr>
              <a:t>L’animateur</a:t>
            </a:r>
            <a:endParaRPr lang="fr-FR" b="1" dirty="0">
              <a:latin typeface="Calibri" panose="020F0502020204030204" pitchFamily="34" charset="0"/>
              <a:cs typeface="Calibri" panose="020F0502020204030204" pitchFamily="34" charset="0"/>
            </a:endParaRPr>
          </a:p>
        </p:txBody>
      </p:sp>
      <p:sp>
        <p:nvSpPr>
          <p:cNvPr id="8" name="Rectangle 7"/>
          <p:cNvSpPr/>
          <p:nvPr/>
        </p:nvSpPr>
        <p:spPr>
          <a:xfrm>
            <a:off x="206230" y="3068960"/>
            <a:ext cx="171555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Écouter</a:t>
            </a:r>
          </a:p>
        </p:txBody>
      </p:sp>
      <p:sp>
        <p:nvSpPr>
          <p:cNvPr id="9" name="Rectangle 8"/>
          <p:cNvSpPr/>
          <p:nvPr/>
        </p:nvSpPr>
        <p:spPr>
          <a:xfrm>
            <a:off x="1561742" y="5013176"/>
            <a:ext cx="201622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Reformuler</a:t>
            </a:r>
          </a:p>
        </p:txBody>
      </p:sp>
      <p:sp>
        <p:nvSpPr>
          <p:cNvPr id="10" name="Rectangle 9"/>
          <p:cNvSpPr/>
          <p:nvPr/>
        </p:nvSpPr>
        <p:spPr>
          <a:xfrm>
            <a:off x="4946118" y="5013176"/>
            <a:ext cx="25346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Assurer la régulation des échanges</a:t>
            </a:r>
          </a:p>
        </p:txBody>
      </p:sp>
      <p:sp>
        <p:nvSpPr>
          <p:cNvPr id="11" name="Rectangle 10"/>
          <p:cNvSpPr/>
          <p:nvPr/>
        </p:nvSpPr>
        <p:spPr>
          <a:xfrm>
            <a:off x="6818326" y="2924944"/>
            <a:ext cx="18613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Faire le point et la synthèse</a:t>
            </a:r>
          </a:p>
        </p:txBody>
      </p:sp>
      <p:cxnSp>
        <p:nvCxnSpPr>
          <p:cNvPr id="12" name="Connecteur droit avec flèche 11"/>
          <p:cNvCxnSpPr/>
          <p:nvPr/>
        </p:nvCxnSpPr>
        <p:spPr>
          <a:xfrm flipH="1" flipV="1">
            <a:off x="2137806" y="3501008"/>
            <a:ext cx="79208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234150" y="4365104"/>
            <a:ext cx="36004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3433950" y="2708920"/>
            <a:ext cx="3600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2929894" y="4293096"/>
            <a:ext cx="3600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5594190" y="3789040"/>
            <a:ext cx="86409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006430" y="1628800"/>
            <a:ext cx="1715552" cy="729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Organiser</a:t>
            </a:r>
          </a:p>
        </p:txBody>
      </p:sp>
      <p:sp>
        <p:nvSpPr>
          <p:cNvPr id="18" name="Rectangle 17"/>
          <p:cNvSpPr/>
          <p:nvPr/>
        </p:nvSpPr>
        <p:spPr>
          <a:xfrm>
            <a:off x="5234150" y="1628800"/>
            <a:ext cx="204344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Communiquer</a:t>
            </a:r>
          </a:p>
        </p:txBody>
      </p:sp>
      <p:cxnSp>
        <p:nvCxnSpPr>
          <p:cNvPr id="19" name="Connecteur droit avec flèche 18"/>
          <p:cNvCxnSpPr/>
          <p:nvPr/>
        </p:nvCxnSpPr>
        <p:spPr>
          <a:xfrm flipV="1">
            <a:off x="5162142" y="2780928"/>
            <a:ext cx="3600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75659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18437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L’ANIMATEUR</a:t>
            </a:r>
            <a:r>
              <a:rPr lang="fr-FR" sz="3200" b="1" cap="none" dirty="0">
                <a:solidFill>
                  <a:srgbClr val="0DB435"/>
                </a:solidFill>
                <a:latin typeface="Calibri" pitchFamily="34" charset="0"/>
              </a:rPr>
              <a:t/>
            </a:r>
            <a:br>
              <a:rPr lang="fr-FR" sz="3200" b="1" cap="none" dirty="0">
                <a:solidFill>
                  <a:srgbClr val="0DB435"/>
                </a:solidFill>
                <a:latin typeface="Calibri" pitchFamily="34" charset="0"/>
              </a:rPr>
            </a:br>
            <a:r>
              <a:rPr lang="fr-FR" sz="3200" b="1" cap="none" dirty="0" smtClean="0">
                <a:solidFill>
                  <a:srgbClr val="0DB435"/>
                </a:solidFill>
                <a:latin typeface="Calibri" pitchFamily="34" charset="0"/>
              </a:rPr>
              <a:t>DES COMPETENCES…</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a:xfrm>
            <a:off x="8033073" y="5733256"/>
            <a:ext cx="609600" cy="5207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0" name="Espace réservé du contenu 4">
            <a:extLst>
              <a:ext uri="{FF2B5EF4-FFF2-40B4-BE49-F238E27FC236}">
                <a16:creationId xmlns:a16="http://schemas.microsoft.com/office/drawing/2014/main" id="{E650DFA3-D108-43D1-9630-8A98E771F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1262799"/>
            <a:ext cx="8147952" cy="4362284"/>
          </a:xfrm>
          <a:prstGeom prst="rect">
            <a:avLst/>
          </a:prstGeom>
        </p:spPr>
      </p:pic>
    </p:spTree>
    <p:custDataLst>
      <p:tags r:id="rId1"/>
    </p:custDataLst>
    <p:extLst>
      <p:ext uri="{BB962C8B-B14F-4D97-AF65-F5344CB8AC3E}">
        <p14:creationId xmlns:p14="http://schemas.microsoft.com/office/powerpoint/2010/main" val="16588268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184373"/>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L’ANIMATION…</a:t>
            </a:r>
            <a:br>
              <a:rPr lang="fr-FR" sz="3200" b="1" cap="none" dirty="0" smtClean="0">
                <a:solidFill>
                  <a:srgbClr val="0DB435"/>
                </a:solidFill>
                <a:latin typeface="Calibri" pitchFamily="34" charset="0"/>
              </a:rPr>
            </a:br>
            <a:r>
              <a:rPr lang="fr-FR" sz="3200" b="1" cap="none" dirty="0" smtClean="0">
                <a:solidFill>
                  <a:srgbClr val="0DB435"/>
                </a:solidFill>
                <a:latin typeface="Calibri" pitchFamily="34" charset="0"/>
              </a:rPr>
              <a:t>EN QUELQUES CHIFFRES…</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a:xfrm>
            <a:off x="8033073" y="5733256"/>
            <a:ext cx="609600" cy="5207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2" name="Rectangle 1"/>
          <p:cNvSpPr/>
          <p:nvPr/>
        </p:nvSpPr>
        <p:spPr>
          <a:xfrm>
            <a:off x="467544" y="1859340"/>
            <a:ext cx="7992888" cy="3236784"/>
          </a:xfrm>
          <a:prstGeom prst="rect">
            <a:avLst/>
          </a:prstGeom>
        </p:spPr>
        <p:txBody>
          <a:bodyPr wrap="square">
            <a:spAutoFit/>
          </a:bodyPr>
          <a:lstStyle/>
          <a:p>
            <a:pPr marL="731520" indent="-182880" algn="just">
              <a:spcBef>
                <a:spcPts val="500"/>
              </a:spcBef>
            </a:pPr>
            <a:r>
              <a:rPr lang="fr-FR" b="1" i="1" dirty="0" smtClean="0">
                <a:latin typeface="Calibri" panose="020F0502020204030204" pitchFamily="34" charset="0"/>
                <a:ea typeface="Calibri" panose="020F0502020204030204" pitchFamily="34" charset="0"/>
                <a:cs typeface="Calibri" panose="020F0502020204030204" pitchFamily="34" charset="0"/>
              </a:rPr>
              <a:t>« Nous </a:t>
            </a:r>
            <a:r>
              <a:rPr lang="fr-FR" b="1" i="1" dirty="0">
                <a:latin typeface="Calibri" panose="020F0502020204030204" pitchFamily="34" charset="0"/>
                <a:ea typeface="Calibri" panose="020F0502020204030204" pitchFamily="34" charset="0"/>
                <a:cs typeface="Calibri" panose="020F0502020204030204" pitchFamily="34" charset="0"/>
              </a:rPr>
              <a:t>retenons approximativement lorsque nous faisons </a:t>
            </a:r>
            <a:r>
              <a:rPr lang="fr-FR" b="1" i="1" dirty="0" smtClean="0">
                <a:latin typeface="Calibri" panose="020F0502020204030204" pitchFamily="34" charset="0"/>
                <a:ea typeface="Calibri" panose="020F0502020204030204" pitchFamily="34" charset="0"/>
                <a:cs typeface="Calibri" panose="020F0502020204030204" pitchFamily="34" charset="0"/>
              </a:rPr>
              <a:t>attention » </a:t>
            </a:r>
            <a:r>
              <a:rPr lang="fr-FR" b="1" dirty="0">
                <a:latin typeface="Calibri" panose="020F0502020204030204" pitchFamily="34" charset="0"/>
                <a:ea typeface="Calibri" panose="020F0502020204030204" pitchFamily="34" charset="0"/>
                <a:cs typeface="Calibri" panose="020F0502020204030204" pitchFamily="34" charset="0"/>
              </a:rPr>
              <a:t>:</a:t>
            </a:r>
            <a:endParaRPr lang="fr-FR" sz="1100" b="1" dirty="0" smtClean="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r>
              <a:rPr lang="fr-FR" b="1" dirty="0" smtClean="0">
                <a:latin typeface="Calibri" panose="020F0502020204030204" pitchFamily="34" charset="0"/>
                <a:ea typeface="Calibri" panose="020F0502020204030204" pitchFamily="34" charset="0"/>
                <a:cs typeface="Calibri" panose="020F0502020204030204" pitchFamily="34" charset="0"/>
              </a:rPr>
              <a:t>10 </a:t>
            </a:r>
            <a:r>
              <a:rPr lang="fr-FR" b="1" dirty="0">
                <a:latin typeface="Calibri" panose="020F0502020204030204" pitchFamily="34" charset="0"/>
                <a:ea typeface="Calibri" panose="020F0502020204030204" pitchFamily="34" charset="0"/>
                <a:cs typeface="Calibri" panose="020F0502020204030204" pitchFamily="34" charset="0"/>
              </a:rPr>
              <a:t>% de ce que nous lisons </a:t>
            </a: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r>
              <a:rPr lang="fr-FR" b="1" dirty="0">
                <a:latin typeface="Calibri" panose="020F0502020204030204" pitchFamily="34" charset="0"/>
                <a:ea typeface="Calibri" panose="020F0502020204030204" pitchFamily="34" charset="0"/>
                <a:cs typeface="Calibri" panose="020F0502020204030204" pitchFamily="34" charset="0"/>
              </a:rPr>
              <a:t>20 % de ce que nous entendons </a:t>
            </a: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r>
              <a:rPr lang="fr-FR" b="1" dirty="0">
                <a:latin typeface="Calibri" panose="020F0502020204030204" pitchFamily="34" charset="0"/>
                <a:ea typeface="Calibri" panose="020F0502020204030204" pitchFamily="34" charset="0"/>
                <a:cs typeface="Calibri" panose="020F0502020204030204" pitchFamily="34" charset="0"/>
              </a:rPr>
              <a:t>30 % de ce que nous voyons et entendons en même temps </a:t>
            </a: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r>
              <a:rPr lang="fr-FR" b="1" dirty="0">
                <a:latin typeface="Calibri" panose="020F0502020204030204" pitchFamily="34" charset="0"/>
                <a:ea typeface="Calibri" panose="020F0502020204030204" pitchFamily="34" charset="0"/>
                <a:cs typeface="Calibri" panose="020F0502020204030204" pitchFamily="34" charset="0"/>
              </a:rPr>
              <a:t>80 % de ce que nous disons </a:t>
            </a: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r>
              <a:rPr lang="fr-FR" b="1" dirty="0">
                <a:latin typeface="Calibri" panose="020F0502020204030204" pitchFamily="34" charset="0"/>
                <a:ea typeface="Calibri" panose="020F0502020204030204" pitchFamily="34" charset="0"/>
                <a:cs typeface="Calibri" panose="020F0502020204030204" pitchFamily="34" charset="0"/>
              </a:rPr>
              <a:t>90 % de ce nous disons en faisant quelque chose concernant le sujet traité </a:t>
            </a:r>
            <a:endParaRPr lang="fr-FR" b="1" dirty="0" smtClean="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endParaRPr lang="fr-FR" b="1" dirty="0" smtClean="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r>
              <a:rPr lang="fr-FR" sz="1600" b="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Source : « Les </a:t>
            </a:r>
            <a:r>
              <a:rPr lang="fr-FR" sz="1600" b="1" dirty="0">
                <a:solidFill>
                  <a:srgbClr val="00B050"/>
                </a:solidFill>
                <a:latin typeface="Calibri" panose="020F0502020204030204" pitchFamily="34" charset="0"/>
                <a:ea typeface="Calibri" panose="020F0502020204030204" pitchFamily="34" charset="0"/>
                <a:cs typeface="Calibri" panose="020F0502020204030204" pitchFamily="34" charset="0"/>
              </a:rPr>
              <a:t>méthodes actives dans la pédagogie des </a:t>
            </a:r>
            <a:r>
              <a:rPr lang="fr-FR" sz="1600" b="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adultes » - Roger </a:t>
            </a:r>
            <a:r>
              <a:rPr lang="fr-FR" sz="1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Mucchielli</a:t>
            </a:r>
            <a:endParaRPr lang="fr-FR" sz="1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808229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59632" y="350667"/>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VOTRE METEO INTERIEURE EN CETTE FIN DE PREMIERE JOURNEE</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a:xfrm>
            <a:off x="8033073" y="5733256"/>
            <a:ext cx="609600" cy="5207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680" y="1522227"/>
            <a:ext cx="6192688" cy="4211029"/>
          </a:xfrm>
          <a:prstGeom prst="rect">
            <a:avLst/>
          </a:prstGeom>
        </p:spPr>
      </p:pic>
    </p:spTree>
    <p:custDataLst>
      <p:tags r:id="rId1"/>
    </p:custDataLst>
    <p:extLst>
      <p:ext uri="{BB962C8B-B14F-4D97-AF65-F5344CB8AC3E}">
        <p14:creationId xmlns:p14="http://schemas.microsoft.com/office/powerpoint/2010/main" val="30428637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400397"/>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MIEUX CONNAITRE SON PUBLIC</a:t>
            </a:r>
            <a:r>
              <a:rPr lang="fr-FR" sz="3200" dirty="0" smtClean="0">
                <a:solidFill>
                  <a:srgbClr val="00B050"/>
                </a:solidFill>
              </a:rPr>
              <a:t>…</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36613" y="1635224"/>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Brainstorming</a:t>
            </a:r>
          </a:p>
          <a:p>
            <a:pPr marL="0" indent="0" algn="ctr">
              <a:lnSpc>
                <a:spcPct val="107000"/>
              </a:lnSpc>
              <a:spcAft>
                <a:spcPts val="800"/>
              </a:spcAft>
              <a:buNone/>
            </a:pPr>
            <a:endParaRPr lang="fr-FR" sz="2000" b="1" dirty="0" smtClean="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000" b="1" i="1" dirty="0" smtClean="0">
                <a:latin typeface="Calibri" panose="020F0502020204030204" pitchFamily="34" charset="0"/>
                <a:cs typeface="Times New Roman" panose="02020603050405020304" pitchFamily="18" charset="0"/>
              </a:rPr>
              <a:t>« Quels </a:t>
            </a:r>
            <a:r>
              <a:rPr lang="fr-FR" sz="2000" b="1" i="1" dirty="0">
                <a:latin typeface="Calibri" panose="020F0502020204030204" pitchFamily="34" charset="0"/>
                <a:cs typeface="Times New Roman" panose="02020603050405020304" pitchFamily="18" charset="0"/>
              </a:rPr>
              <a:t>critères / éléments à prendre en compte pour mieux connaître son public </a:t>
            </a:r>
            <a:r>
              <a:rPr lang="fr-FR" sz="2000" b="1" i="1" dirty="0" smtClean="0">
                <a:latin typeface="Calibri" panose="020F0502020204030204" pitchFamily="34" charset="0"/>
                <a:cs typeface="Times New Roman" panose="02020603050405020304" pitchFamily="18" charset="0"/>
              </a:rPr>
              <a:t>? »</a:t>
            </a:r>
            <a:endParaRPr lang="fr-FR" sz="2000" b="1" i="1" dirty="0">
              <a:latin typeface="Calibri" panose="020F0502020204030204" pitchFamily="34" charset="0"/>
              <a:cs typeface="Times New Roman" panose="02020603050405020304" pitchFamily="18"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17580763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400397"/>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MIEUX CONNAITRE SON PUBLIC</a:t>
            </a:r>
            <a:r>
              <a:rPr lang="fr-FR" sz="3200" dirty="0" smtClean="0">
                <a:solidFill>
                  <a:srgbClr val="00B050"/>
                </a:solidFill>
              </a:rPr>
              <a:t>…</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04565" y="1347192"/>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Quelques pistes concrètes…</a:t>
            </a: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26769" t="38799" r="10232" b="12901"/>
          <a:stretch/>
        </p:blipFill>
        <p:spPr>
          <a:xfrm>
            <a:off x="179388" y="1991121"/>
            <a:ext cx="8458443" cy="3647703"/>
          </a:xfrm>
          <a:prstGeom prst="rect">
            <a:avLst/>
          </a:prstGeom>
        </p:spPr>
      </p:pic>
      <p:pic>
        <p:nvPicPr>
          <p:cNvPr id="1026" name="Picture 2" descr="Littératie en santé - De l'accès à l'utilisation de l'information santé -  Pratiques en sant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2143124"/>
            <a:ext cx="4486275" cy="35909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291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400397"/>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PROMOUVOIR LE CHANGEMENT DE COMPORTEMENT</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l="51181" t="32500" r="20863" b="24100"/>
          <a:stretch/>
        </p:blipFill>
        <p:spPr>
          <a:xfrm>
            <a:off x="539552" y="1268760"/>
            <a:ext cx="5847299" cy="5106092"/>
          </a:xfrm>
          <a:prstGeom prst="rect">
            <a:avLst/>
          </a:prstGeom>
        </p:spPr>
      </p:pic>
      <p:sp>
        <p:nvSpPr>
          <p:cNvPr id="8" name="ZoneTexte 8">
            <a:extLst>
              <a:ext uri="{FF2B5EF4-FFF2-40B4-BE49-F238E27FC236}">
                <a16:creationId xmlns:a16="http://schemas.microsoft.com/office/drawing/2014/main" id="{0EA37271-A381-4D44-AD14-FD7EB5B84722}"/>
              </a:ext>
            </a:extLst>
          </p:cNvPr>
          <p:cNvSpPr txBox="1">
            <a:spLocks noChangeArrowheads="1"/>
          </p:cNvSpPr>
          <p:nvPr/>
        </p:nvSpPr>
        <p:spPr bwMode="auto">
          <a:xfrm>
            <a:off x="6516216" y="2276872"/>
            <a:ext cx="213207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100" u="sng" dirty="0"/>
              <a:t>Extrait de </a:t>
            </a:r>
            <a:r>
              <a:rPr lang="fr-FR" altLang="fr-FR" sz="1100" dirty="0"/>
              <a:t>: </a:t>
            </a:r>
            <a:endParaRPr lang="fr-FR" altLang="fr-FR" sz="1100" dirty="0" smtClean="0"/>
          </a:p>
          <a:p>
            <a:pPr eaLnBrk="1" hangingPunct="1">
              <a:lnSpc>
                <a:spcPct val="100000"/>
              </a:lnSpc>
              <a:spcBef>
                <a:spcPct val="0"/>
              </a:spcBef>
              <a:buFontTx/>
              <a:buNone/>
            </a:pPr>
            <a:endParaRPr lang="fr-FR" altLang="fr-FR" sz="1100" b="1" dirty="0"/>
          </a:p>
          <a:p>
            <a:pPr eaLnBrk="1" hangingPunct="1">
              <a:lnSpc>
                <a:spcPct val="100000"/>
              </a:lnSpc>
              <a:spcBef>
                <a:spcPct val="0"/>
              </a:spcBef>
              <a:buFontTx/>
              <a:buNone/>
            </a:pPr>
            <a:r>
              <a:rPr lang="fr-FR" altLang="fr-FR" sz="1100" b="1" dirty="0"/>
              <a:t>Livre blanc </a:t>
            </a:r>
            <a:r>
              <a:rPr lang="fr-FR" altLang="fr-FR" sz="1100" b="1" i="1" dirty="0"/>
              <a:t>« Comprendre et accompagner les changements de comportement » </a:t>
            </a:r>
            <a:endParaRPr lang="fr-FR" altLang="fr-FR" sz="1100" b="1" i="1" dirty="0" smtClean="0"/>
          </a:p>
          <a:p>
            <a:pPr eaLnBrk="1" hangingPunct="1">
              <a:lnSpc>
                <a:spcPct val="100000"/>
              </a:lnSpc>
              <a:spcBef>
                <a:spcPct val="0"/>
              </a:spcBef>
              <a:buFontTx/>
              <a:buNone/>
            </a:pPr>
            <a:r>
              <a:rPr lang="fr-FR" altLang="fr-FR" sz="1100" b="1" dirty="0" smtClean="0"/>
              <a:t>TNS </a:t>
            </a:r>
            <a:r>
              <a:rPr lang="fr-FR" altLang="fr-FR" sz="1100" b="1" dirty="0"/>
              <a:t>Sofres - 2016</a:t>
            </a:r>
          </a:p>
        </p:txBody>
      </p:sp>
      <p:pic>
        <p:nvPicPr>
          <p:cNvPr id="2" name="Image 1"/>
          <p:cNvPicPr>
            <a:picLocks noChangeAspect="1"/>
          </p:cNvPicPr>
          <p:nvPr/>
        </p:nvPicPr>
        <p:blipFill rotWithShape="1">
          <a:blip r:embed="rId7">
            <a:extLst>
              <a:ext uri="{28A0092B-C50C-407E-A947-70E740481C1C}">
                <a14:useLocalDpi xmlns:a14="http://schemas.microsoft.com/office/drawing/2010/main" val="0"/>
              </a:ext>
            </a:extLst>
          </a:blip>
          <a:srcRect l="49232" t="24100" r="3144" b="16401"/>
          <a:stretch/>
        </p:blipFill>
        <p:spPr>
          <a:xfrm>
            <a:off x="604234" y="1268760"/>
            <a:ext cx="7525354" cy="5288555"/>
          </a:xfrm>
          <a:prstGeom prst="rect">
            <a:avLst/>
          </a:prstGeom>
        </p:spPr>
      </p:pic>
    </p:spTree>
    <p:custDataLst>
      <p:tags r:id="rId1"/>
    </p:custDataLst>
    <p:extLst>
      <p:ext uri="{BB962C8B-B14F-4D97-AF65-F5344CB8AC3E}">
        <p14:creationId xmlns:p14="http://schemas.microsoft.com/office/powerpoint/2010/main" val="93070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0EE39C-56E9-4D01-A896-A1B98A543667}"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35844" name="Image 1">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675" y="1196975"/>
            <a:ext cx="86995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6143636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400397"/>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PROMOUVOIR LE CHANGEMENT DE COMPORTEMENT</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9832" y="1196752"/>
            <a:ext cx="3672408" cy="5508613"/>
          </a:xfrm>
          <a:prstGeom prst="rect">
            <a:avLst/>
          </a:prstGeom>
        </p:spPr>
      </p:pic>
    </p:spTree>
    <p:custDataLst>
      <p:tags r:id="rId1"/>
    </p:custDataLst>
    <p:extLst>
      <p:ext uri="{BB962C8B-B14F-4D97-AF65-F5344CB8AC3E}">
        <p14:creationId xmlns:p14="http://schemas.microsoft.com/office/powerpoint/2010/main" val="17379109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900113" y="260350"/>
            <a:ext cx="7793037"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cs typeface="Calibri" pitchFamily="34" charset="0"/>
              </a:rPr>
              <a:t>DEFINITION DES OBJECTIFS </a:t>
            </a:r>
          </a:p>
        </p:txBody>
      </p:sp>
      <p:sp>
        <p:nvSpPr>
          <p:cNvPr id="21506" name="Rectangle 3"/>
          <p:cNvSpPr>
            <a:spLocks noGrp="1" noChangeArrowheads="1"/>
          </p:cNvSpPr>
          <p:nvPr>
            <p:ph type="body" idx="4294967295"/>
          </p:nvPr>
        </p:nvSpPr>
        <p:spPr>
          <a:xfrm>
            <a:off x="684213" y="1557338"/>
            <a:ext cx="7772400" cy="4995862"/>
          </a:xfrm>
        </p:spPr>
        <p:txBody>
          <a:bodyPr/>
          <a:lstStyle/>
          <a:p>
            <a:pPr algn="just" eaLnBrk="1" hangingPunct="1">
              <a:lnSpc>
                <a:spcPct val="90000"/>
              </a:lnSpc>
            </a:pPr>
            <a:r>
              <a:rPr lang="fr-FR" sz="2800" dirty="0" smtClean="0">
                <a:latin typeface="Calibri" pitchFamily="34" charset="0"/>
              </a:rPr>
              <a:t>L’objectif se définit </a:t>
            </a:r>
            <a:r>
              <a:rPr lang="fr-FR" sz="2800" b="1" dirty="0" smtClean="0">
                <a:latin typeface="Calibri" pitchFamily="34" charset="0"/>
              </a:rPr>
              <a:t>avec</a:t>
            </a:r>
            <a:r>
              <a:rPr lang="fr-FR" sz="2800" dirty="0" smtClean="0">
                <a:latin typeface="Calibri" pitchFamily="34" charset="0"/>
              </a:rPr>
              <a:t> les partenaires d’action et la population concernée</a:t>
            </a:r>
          </a:p>
          <a:p>
            <a:pPr algn="just" eaLnBrk="1" hangingPunct="1">
              <a:lnSpc>
                <a:spcPct val="90000"/>
              </a:lnSpc>
              <a:buFont typeface="Wingdings" pitchFamily="2" charset="2"/>
              <a:buNone/>
            </a:pPr>
            <a:endParaRPr lang="fr-FR" sz="2800" dirty="0" smtClean="0">
              <a:latin typeface="Calibri" pitchFamily="34" charset="0"/>
            </a:endParaRPr>
          </a:p>
          <a:p>
            <a:pPr algn="just" eaLnBrk="1" hangingPunct="1">
              <a:lnSpc>
                <a:spcPct val="90000"/>
              </a:lnSpc>
            </a:pPr>
            <a:r>
              <a:rPr lang="fr-FR" sz="2800" dirty="0" smtClean="0">
                <a:latin typeface="Calibri" pitchFamily="34" charset="0"/>
              </a:rPr>
              <a:t>Il s’agit de savoir ce que l’on </a:t>
            </a:r>
            <a:r>
              <a:rPr lang="fr-FR" sz="2800" b="1" dirty="0" smtClean="0">
                <a:latin typeface="Calibri" pitchFamily="34" charset="0"/>
              </a:rPr>
              <a:t>veut</a:t>
            </a:r>
            <a:r>
              <a:rPr lang="fr-FR" sz="2800" dirty="0" smtClean="0">
                <a:latin typeface="Calibri" pitchFamily="34" charset="0"/>
              </a:rPr>
              <a:t> faire , ce que l’on </a:t>
            </a:r>
            <a:r>
              <a:rPr lang="fr-FR" sz="2800" b="1" dirty="0" smtClean="0">
                <a:latin typeface="Calibri" pitchFamily="34" charset="0"/>
              </a:rPr>
              <a:t>peut</a:t>
            </a:r>
            <a:r>
              <a:rPr lang="fr-FR" sz="2800" dirty="0" smtClean="0">
                <a:latin typeface="Calibri" pitchFamily="34" charset="0"/>
              </a:rPr>
              <a:t> faire</a:t>
            </a:r>
          </a:p>
          <a:p>
            <a:pPr algn="just" eaLnBrk="1" hangingPunct="1">
              <a:lnSpc>
                <a:spcPct val="90000"/>
              </a:lnSpc>
              <a:buFont typeface="Wingdings" pitchFamily="2" charset="2"/>
              <a:buNone/>
            </a:pPr>
            <a:endParaRPr lang="fr-FR" sz="2800" dirty="0" smtClean="0">
              <a:latin typeface="Calibri" pitchFamily="34" charset="0"/>
            </a:endParaRPr>
          </a:p>
          <a:p>
            <a:pPr algn="just" eaLnBrk="1" hangingPunct="1">
              <a:lnSpc>
                <a:spcPct val="90000"/>
              </a:lnSpc>
            </a:pPr>
            <a:r>
              <a:rPr lang="fr-FR" sz="2800" dirty="0" smtClean="0">
                <a:latin typeface="Calibri" pitchFamily="34" charset="0"/>
              </a:rPr>
              <a:t>C’est le </a:t>
            </a:r>
            <a:r>
              <a:rPr lang="fr-FR" sz="2800" b="1" dirty="0" smtClean="0">
                <a:latin typeface="Calibri" pitchFamily="34" charset="0"/>
              </a:rPr>
              <a:t>résultat </a:t>
            </a:r>
            <a:r>
              <a:rPr lang="fr-FR" sz="2800" dirty="0" smtClean="0">
                <a:latin typeface="Calibri" pitchFamily="34" charset="0"/>
              </a:rPr>
              <a:t>auquel on veut aboutir</a:t>
            </a:r>
          </a:p>
          <a:p>
            <a:pPr algn="just" eaLnBrk="1" hangingPunct="1">
              <a:lnSpc>
                <a:spcPct val="90000"/>
              </a:lnSpc>
            </a:pPr>
            <a:endParaRPr lang="fr-FR" sz="2800" dirty="0" smtClean="0">
              <a:latin typeface="Calibri" pitchFamily="34" charset="0"/>
            </a:endParaRPr>
          </a:p>
          <a:p>
            <a:pPr algn="just" eaLnBrk="1" hangingPunct="1">
              <a:lnSpc>
                <a:spcPct val="90000"/>
              </a:lnSpc>
            </a:pPr>
            <a:r>
              <a:rPr lang="fr-FR" sz="2800" dirty="0" smtClean="0">
                <a:latin typeface="Calibri" pitchFamily="34" charset="0"/>
              </a:rPr>
              <a:t>L’objectif doit se rapporter :</a:t>
            </a:r>
          </a:p>
          <a:p>
            <a:pPr algn="just" eaLnBrk="1" hangingPunct="1">
              <a:lnSpc>
                <a:spcPct val="90000"/>
              </a:lnSpc>
              <a:buFontTx/>
              <a:buChar char="-"/>
            </a:pPr>
            <a:r>
              <a:rPr lang="fr-FR" sz="2800" b="1" dirty="0" smtClean="0">
                <a:latin typeface="Calibri" pitchFamily="34" charset="0"/>
              </a:rPr>
              <a:t>au problème de santé à traiter</a:t>
            </a:r>
          </a:p>
          <a:p>
            <a:pPr algn="just" eaLnBrk="1" hangingPunct="1">
              <a:lnSpc>
                <a:spcPct val="90000"/>
              </a:lnSpc>
              <a:buFontTx/>
              <a:buChar char="-"/>
            </a:pPr>
            <a:r>
              <a:rPr lang="fr-FR" sz="2800" b="1" dirty="0" smtClean="0">
                <a:latin typeface="Calibri" pitchFamily="34" charset="0"/>
              </a:rPr>
              <a:t>à la population concernée</a:t>
            </a:r>
          </a:p>
          <a:p>
            <a:pPr eaLnBrk="1" hangingPunct="1">
              <a:lnSpc>
                <a:spcPct val="90000"/>
              </a:lnSpc>
            </a:pPr>
            <a:endParaRPr lang="fr-FR" b="1" dirty="0" smtClean="0">
              <a:latin typeface="Calibri" pitchFamily="34" charset="0"/>
            </a:endParaRPr>
          </a:p>
        </p:txBody>
      </p:sp>
      <p:pic>
        <p:nvPicPr>
          <p:cNvPr id="21507"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5294997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DEFINITION DES OBJECTIFS</a:t>
            </a:r>
          </a:p>
        </p:txBody>
      </p:sp>
      <p:sp>
        <p:nvSpPr>
          <p:cNvPr id="123906" name="Rectangle 3"/>
          <p:cNvSpPr>
            <a:spLocks noGrp="1" noChangeArrowheads="1"/>
          </p:cNvSpPr>
          <p:nvPr>
            <p:ph type="body" idx="4294967295"/>
          </p:nvPr>
        </p:nvSpPr>
        <p:spPr>
          <a:xfrm>
            <a:off x="179388" y="4149080"/>
            <a:ext cx="7950200" cy="2508498"/>
          </a:xfrm>
        </p:spPr>
        <p:txBody>
          <a:bodyPr/>
          <a:lstStyle/>
          <a:p>
            <a:pPr algn="just" defTabSz="914400">
              <a:buFont typeface="Garamond" panose="02020404030301010803" pitchFamily="18" charset="0"/>
              <a:buNone/>
            </a:pPr>
            <a:r>
              <a:rPr lang="fr-FR" altLang="fr-FR" sz="2000" b="1" dirty="0">
                <a:solidFill>
                  <a:schemeClr val="accent6">
                    <a:lumMod val="50000"/>
                  </a:schemeClr>
                </a:solidFill>
                <a:latin typeface="Calibri" panose="020F0502020204030204" pitchFamily="34" charset="0"/>
                <a:cs typeface="Calibri" panose="020F0502020204030204" pitchFamily="34" charset="0"/>
              </a:rPr>
              <a:t>*S… </a:t>
            </a:r>
            <a:r>
              <a:rPr lang="fr-FR" altLang="fr-FR" sz="2000" dirty="0">
                <a:latin typeface="Calibri" panose="020F0502020204030204" pitchFamily="34" charset="0"/>
                <a:cs typeface="Calibri" panose="020F0502020204030204" pitchFamily="34" charset="0"/>
              </a:rPr>
              <a:t>pour</a:t>
            </a:r>
            <a:r>
              <a:rPr lang="fr-FR" altLang="fr-FR" sz="2000" dirty="0">
                <a:solidFill>
                  <a:schemeClr val="accent6">
                    <a:lumMod val="50000"/>
                  </a:schemeClr>
                </a:solidFill>
                <a:latin typeface="Calibri" panose="020F0502020204030204" pitchFamily="34" charset="0"/>
                <a:cs typeface="Calibri" panose="020F0502020204030204" pitchFamily="34" charset="0"/>
              </a:rPr>
              <a:t> </a:t>
            </a:r>
            <a:r>
              <a:rPr lang="fr-FR" altLang="fr-FR" sz="2000" b="1" dirty="0">
                <a:solidFill>
                  <a:schemeClr val="accent6">
                    <a:lumMod val="50000"/>
                  </a:schemeClr>
                </a:solidFill>
                <a:latin typeface="Calibri" panose="020F0502020204030204" pitchFamily="34" charset="0"/>
                <a:cs typeface="Calibri" panose="020F0502020204030204" pitchFamily="34" charset="0"/>
              </a:rPr>
              <a:t>SPÉCIFIQUE</a:t>
            </a:r>
            <a:r>
              <a:rPr lang="fr-FR" altLang="fr-FR" sz="2000" dirty="0">
                <a:latin typeface="Calibri" panose="020F0502020204030204" pitchFamily="34" charset="0"/>
                <a:cs typeface="Calibri" panose="020F0502020204030204" pitchFamily="34" charset="0"/>
              </a:rPr>
              <a:t>, il précise ce qui doit changer.</a:t>
            </a:r>
          </a:p>
          <a:p>
            <a:pPr algn="just" defTabSz="914400">
              <a:buFont typeface="Garamond" panose="02020404030301010803" pitchFamily="18" charset="0"/>
              <a:buNone/>
            </a:pPr>
            <a:r>
              <a:rPr lang="fr-FR" altLang="fr-FR" sz="2000" b="1" dirty="0">
                <a:solidFill>
                  <a:srgbClr val="00B050"/>
                </a:solidFill>
                <a:latin typeface="Calibri" panose="020F0502020204030204" pitchFamily="34" charset="0"/>
                <a:cs typeface="Calibri" panose="020F0502020204030204" pitchFamily="34" charset="0"/>
              </a:rPr>
              <a:t>*M…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00B050"/>
                </a:solidFill>
                <a:latin typeface="Calibri" panose="020F0502020204030204" pitchFamily="34" charset="0"/>
                <a:cs typeface="Calibri" panose="020F0502020204030204" pitchFamily="34" charset="0"/>
              </a:rPr>
              <a:t>MESURABLE</a:t>
            </a:r>
            <a:r>
              <a:rPr lang="fr-FR" altLang="fr-FR" sz="2000" dirty="0">
                <a:latin typeface="Calibri" panose="020F0502020204030204" pitchFamily="34" charset="0"/>
                <a:cs typeface="Calibri" panose="020F0502020204030204" pitchFamily="34" charset="0"/>
              </a:rPr>
              <a:t>, il sera possible de juger objectivement de l’atteinte des résultats.</a:t>
            </a:r>
          </a:p>
          <a:p>
            <a:pPr algn="just" defTabSz="914400">
              <a:buFont typeface="Garamond" panose="02020404030301010803" pitchFamily="18" charset="0"/>
              <a:buNone/>
            </a:pPr>
            <a:r>
              <a:rPr lang="fr-FR" altLang="fr-FR" sz="2000" b="1" dirty="0">
                <a:solidFill>
                  <a:srgbClr val="7030A0"/>
                </a:solidFill>
                <a:latin typeface="Calibri" panose="020F0502020204030204" pitchFamily="34" charset="0"/>
                <a:cs typeface="Calibri" panose="020F0502020204030204" pitchFamily="34" charset="0"/>
              </a:rPr>
              <a:t>*A…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7030A0"/>
                </a:solidFill>
                <a:latin typeface="Calibri" panose="020F0502020204030204" pitchFamily="34" charset="0"/>
                <a:cs typeface="Calibri" panose="020F0502020204030204" pitchFamily="34" charset="0"/>
              </a:rPr>
              <a:t>AMBITIEUX </a:t>
            </a:r>
            <a:r>
              <a:rPr lang="fr-FR" altLang="fr-FR" sz="2000" dirty="0">
                <a:latin typeface="Calibri" panose="020F0502020204030204" pitchFamily="34" charset="0"/>
                <a:cs typeface="Calibri" panose="020F0502020204030204" pitchFamily="34" charset="0"/>
              </a:rPr>
              <a:t>et </a:t>
            </a:r>
            <a:r>
              <a:rPr lang="fr-FR" altLang="fr-FR" sz="2000" b="1" dirty="0">
                <a:solidFill>
                  <a:srgbClr val="7030A0"/>
                </a:solidFill>
                <a:latin typeface="Calibri" panose="020F0502020204030204" pitchFamily="34" charset="0"/>
                <a:cs typeface="Calibri" panose="020F0502020204030204" pitchFamily="34" charset="0"/>
              </a:rPr>
              <a:t>ATTEIGNABLE</a:t>
            </a:r>
            <a:r>
              <a:rPr lang="fr-FR" altLang="fr-FR" sz="2000" dirty="0">
                <a:latin typeface="Calibri" panose="020F0502020204030204" pitchFamily="34" charset="0"/>
                <a:cs typeface="Calibri" panose="020F0502020204030204" pitchFamily="34" charset="0"/>
              </a:rPr>
              <a:t>, il doit supposer un effort accessible.</a:t>
            </a:r>
          </a:p>
          <a:p>
            <a:pPr algn="just" defTabSz="914400">
              <a:buFont typeface="Garamond" panose="02020404030301010803" pitchFamily="18" charset="0"/>
              <a:buNone/>
            </a:pPr>
            <a:r>
              <a:rPr lang="fr-FR" altLang="fr-FR" sz="2000" b="1" dirty="0">
                <a:solidFill>
                  <a:srgbClr val="FFC000"/>
                </a:solidFill>
                <a:latin typeface="Calibri" panose="020F0502020204030204" pitchFamily="34" charset="0"/>
                <a:cs typeface="Calibri" panose="020F0502020204030204" pitchFamily="34" charset="0"/>
              </a:rPr>
              <a:t>*R…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FFC000"/>
                </a:solidFill>
                <a:latin typeface="Calibri" panose="020F0502020204030204" pitchFamily="34" charset="0"/>
                <a:cs typeface="Calibri" panose="020F0502020204030204" pitchFamily="34" charset="0"/>
              </a:rPr>
              <a:t>REALISTE</a:t>
            </a:r>
            <a:r>
              <a:rPr lang="fr-FR" altLang="fr-FR" sz="2000" dirty="0">
                <a:latin typeface="Calibri" panose="020F0502020204030204" pitchFamily="34" charset="0"/>
                <a:cs typeface="Calibri" panose="020F0502020204030204" pitchFamily="34" charset="0"/>
              </a:rPr>
              <a:t>, il doit être conforme aux moyens disponibles.</a:t>
            </a:r>
          </a:p>
          <a:p>
            <a:pPr algn="just" defTabSz="914400">
              <a:buFont typeface="Garamond" panose="02020404030301010803" pitchFamily="18" charset="0"/>
              <a:buNone/>
            </a:pPr>
            <a:r>
              <a:rPr lang="fr-FR" altLang="fr-FR" sz="2000" b="1" dirty="0">
                <a:solidFill>
                  <a:srgbClr val="C00000"/>
                </a:solidFill>
                <a:latin typeface="Calibri" panose="020F0502020204030204" pitchFamily="34" charset="0"/>
                <a:cs typeface="Calibri" panose="020F0502020204030204" pitchFamily="34" charset="0"/>
              </a:rPr>
              <a:t>*T…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C00000"/>
                </a:solidFill>
                <a:latin typeface="Calibri" panose="020F0502020204030204" pitchFamily="34" charset="0"/>
                <a:cs typeface="Calibri" panose="020F0502020204030204" pitchFamily="34" charset="0"/>
              </a:rPr>
              <a:t>TEMPOREL</a:t>
            </a:r>
            <a:r>
              <a:rPr lang="fr-FR" altLang="fr-FR" sz="2000" dirty="0">
                <a:latin typeface="Calibri" panose="020F0502020204030204" pitchFamily="34" charset="0"/>
                <a:cs typeface="Calibri" panose="020F0502020204030204" pitchFamily="34" charset="0"/>
              </a:rPr>
              <a:t>, il doit être situé dans le temps.</a:t>
            </a:r>
          </a:p>
        </p:txBody>
      </p:sp>
      <p:pic>
        <p:nvPicPr>
          <p:cNvPr id="123907"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a:extLst>
              <a:ext uri="{FF2B5EF4-FFF2-40B4-BE49-F238E27FC236}">
                <a16:creationId xmlns:a16="http://schemas.microsoft.com/office/drawing/2014/main" id="{63B7F823-9854-4D7B-8DF4-12C1A7683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617" y="1275740"/>
            <a:ext cx="5830228" cy="2789152"/>
          </a:xfrm>
          <a:prstGeom prst="rect">
            <a:avLst/>
          </a:prstGeom>
        </p:spPr>
      </p:pic>
    </p:spTree>
    <p:custDataLst>
      <p:tags r:id="rId1"/>
    </p:custDataLst>
    <p:extLst>
      <p:ext uri="{BB962C8B-B14F-4D97-AF65-F5344CB8AC3E}">
        <p14:creationId xmlns:p14="http://schemas.microsoft.com/office/powerpoint/2010/main" val="4072882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DEFINITION DES OBJECTIFS</a:t>
            </a:r>
          </a:p>
        </p:txBody>
      </p:sp>
      <p:pic>
        <p:nvPicPr>
          <p:cNvPr id="123907"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l="38187" t="38799" r="15350" b="12901"/>
          <a:stretch/>
        </p:blipFill>
        <p:spPr>
          <a:xfrm>
            <a:off x="446107" y="1412776"/>
            <a:ext cx="7674895" cy="4487862"/>
          </a:xfrm>
          <a:prstGeom prst="rect">
            <a:avLst/>
          </a:prstGeom>
        </p:spPr>
      </p:pic>
    </p:spTree>
    <p:custDataLst>
      <p:tags r:id="rId1"/>
    </p:custDataLst>
    <p:extLst>
      <p:ext uri="{BB962C8B-B14F-4D97-AF65-F5344CB8AC3E}">
        <p14:creationId xmlns:p14="http://schemas.microsoft.com/office/powerpoint/2010/main" val="20147736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684213" y="404813"/>
            <a:ext cx="7793037" cy="768350"/>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OBJECTIF GÉNÉRAL</a:t>
            </a:r>
          </a:p>
        </p:txBody>
      </p:sp>
      <p:sp>
        <p:nvSpPr>
          <p:cNvPr id="125954" name="Rectangle 3"/>
          <p:cNvSpPr>
            <a:spLocks noGrp="1" noChangeArrowheads="1"/>
          </p:cNvSpPr>
          <p:nvPr>
            <p:ph type="body" idx="4294967295"/>
          </p:nvPr>
        </p:nvSpPr>
        <p:spPr>
          <a:xfrm>
            <a:off x="468313" y="1916113"/>
            <a:ext cx="7693025" cy="4752975"/>
          </a:xfrm>
        </p:spPr>
        <p:txBody>
          <a:bodyPr/>
          <a:lstStyle/>
          <a:p>
            <a:pPr algn="just" eaLnBrk="1" hangingPunct="1">
              <a:spcAft>
                <a:spcPts val="600"/>
              </a:spcAft>
            </a:pPr>
            <a:r>
              <a:rPr lang="fr-FR" dirty="0" smtClean="0">
                <a:latin typeface="Calibri" pitchFamily="34" charset="0"/>
              </a:rPr>
              <a:t>L’objectif général d’un projet précise le changement de situation attendu au terme de l’action et le délai fixé pour l’atteindre</a:t>
            </a:r>
            <a:r>
              <a:rPr lang="fr-FR" sz="2800" dirty="0" smtClean="0">
                <a:latin typeface="Calibri" pitchFamily="34" charset="0"/>
              </a:rPr>
              <a:t> </a:t>
            </a:r>
          </a:p>
          <a:p>
            <a:pPr algn="just" eaLnBrk="1" hangingPunct="1">
              <a:spcAft>
                <a:spcPts val="600"/>
              </a:spcAft>
              <a:buFont typeface="Wingdings" pitchFamily="2" charset="2"/>
              <a:buNone/>
            </a:pPr>
            <a:endParaRPr lang="fr-FR" sz="2800" dirty="0" smtClean="0">
              <a:latin typeface="Calibri" pitchFamily="34" charset="0"/>
            </a:endParaRPr>
          </a:p>
          <a:p>
            <a:pPr algn="just" eaLnBrk="1" hangingPunct="1">
              <a:spcAft>
                <a:spcPts val="600"/>
              </a:spcAft>
            </a:pPr>
            <a:r>
              <a:rPr lang="fr-FR" b="1" dirty="0" smtClean="0">
                <a:latin typeface="Calibri" pitchFamily="34" charset="0"/>
              </a:rPr>
              <a:t>C’est résultat que l’on souhaite obtenir sur le problème prioritaire</a:t>
            </a:r>
            <a:r>
              <a:rPr lang="fr-FR" i="1" dirty="0" smtClean="0">
                <a:latin typeface="Calibri" pitchFamily="34" charset="0"/>
              </a:rPr>
              <a:t> ("diminuer"</a:t>
            </a:r>
            <a:r>
              <a:rPr lang="fr-FR" dirty="0" smtClean="0">
                <a:latin typeface="Calibri" pitchFamily="34" charset="0"/>
              </a:rPr>
              <a:t>, </a:t>
            </a:r>
            <a:r>
              <a:rPr lang="fr-FR" i="1" dirty="0" smtClean="0">
                <a:latin typeface="Calibri" pitchFamily="34" charset="0"/>
              </a:rPr>
              <a:t>"stabiliser"</a:t>
            </a:r>
            <a:r>
              <a:rPr lang="fr-FR" dirty="0" smtClean="0">
                <a:latin typeface="Calibri" pitchFamily="34" charset="0"/>
              </a:rPr>
              <a:t>…)</a:t>
            </a:r>
          </a:p>
          <a:p>
            <a:pPr eaLnBrk="1" hangingPunct="1">
              <a:spcAft>
                <a:spcPts val="600"/>
              </a:spcAft>
            </a:pPr>
            <a:endParaRPr lang="fr-FR" dirty="0" smtClean="0">
              <a:latin typeface="Calibri" pitchFamily="34" charset="0"/>
            </a:endParaRPr>
          </a:p>
          <a:p>
            <a:pPr algn="ctr">
              <a:spcBef>
                <a:spcPct val="0"/>
              </a:spcBef>
              <a:buClr>
                <a:schemeClr val="bg1"/>
              </a:buClr>
              <a:buSzTx/>
              <a:buFont typeface="Wingdings" pitchFamily="2" charset="2"/>
              <a:buNone/>
            </a:pPr>
            <a:r>
              <a:rPr lang="fr-FR" sz="2600" b="1" dirty="0" smtClean="0">
                <a:solidFill>
                  <a:srgbClr val="FF0000"/>
                </a:solidFill>
                <a:latin typeface="Calibri" pitchFamily="34" charset="0"/>
              </a:rPr>
              <a:t>Quelle amélioration envisageons-nous pour la population ciblée à long terme ou à moyen terme ?</a:t>
            </a:r>
          </a:p>
        </p:txBody>
      </p:sp>
      <p:pic>
        <p:nvPicPr>
          <p:cNvPr id="12595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39545372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827088" y="188913"/>
            <a:ext cx="7793037" cy="911225"/>
          </a:xfrm>
        </p:spPr>
        <p:txBody>
          <a:bodyPr/>
          <a:lstStyle/>
          <a:p>
            <a:pPr algn="ctr" eaLnBrk="1" fontAlgn="auto" hangingPunct="1">
              <a:spcAft>
                <a:spcPts val="0"/>
              </a:spcAft>
              <a:defRPr/>
            </a:pPr>
            <a:r>
              <a:rPr lang="fr-FR" b="1" u="sng" dirty="0" smtClean="0">
                <a:solidFill>
                  <a:schemeClr val="tx2">
                    <a:lumMod val="75000"/>
                    <a:lumOff val="25000"/>
                  </a:schemeClr>
                </a:solidFill>
                <a:latin typeface="Calibri" pitchFamily="34" charset="0"/>
              </a:rPr>
              <a:t>LES OBJECTIFS SPÉCIFIQUES</a:t>
            </a:r>
          </a:p>
        </p:txBody>
      </p:sp>
      <p:sp>
        <p:nvSpPr>
          <p:cNvPr id="48131" name="Rectangle 3"/>
          <p:cNvSpPr>
            <a:spLocks noGrp="1" noChangeArrowheads="1"/>
          </p:cNvSpPr>
          <p:nvPr>
            <p:ph type="body" idx="4294967295"/>
          </p:nvPr>
        </p:nvSpPr>
        <p:spPr>
          <a:xfrm>
            <a:off x="468313" y="1773238"/>
            <a:ext cx="8305800" cy="4602162"/>
          </a:xfrm>
        </p:spPr>
        <p:txBody>
          <a:bodyPr>
            <a:normAutofit lnSpcReduction="10000"/>
          </a:bodyPr>
          <a:lstStyle/>
          <a:p>
            <a:pPr marL="274320" indent="-274320" algn="just" eaLnBrk="1" fontAlgn="auto" hangingPunct="1">
              <a:lnSpc>
                <a:spcPct val="80000"/>
              </a:lnSpc>
              <a:spcAft>
                <a:spcPts val="0"/>
              </a:spcAft>
              <a:buFont typeface="Wingdings" pitchFamily="2" charset="2"/>
              <a:buNone/>
              <a:defRPr/>
            </a:pPr>
            <a:r>
              <a:rPr lang="fr-FR" dirty="0" smtClean="0">
                <a:latin typeface="Calibri" pitchFamily="34" charset="0"/>
              </a:rPr>
              <a:t>Plus nombreux, ils correspondent aux initiatives et dispositions permettant d’atteindre l’objectif général.</a:t>
            </a:r>
          </a:p>
          <a:p>
            <a:pPr marL="274320" indent="-274320" algn="just" eaLnBrk="1" fontAlgn="auto" hangingPunct="1">
              <a:lnSpc>
                <a:spcPct val="80000"/>
              </a:lnSpc>
              <a:spcAft>
                <a:spcPts val="0"/>
              </a:spcAft>
              <a:buFont typeface="Wingdings" pitchFamily="2" charset="2"/>
              <a:buNone/>
              <a:defRPr/>
            </a:pPr>
            <a:endParaRPr lang="fr-FR" sz="800" dirty="0" smtClean="0">
              <a:latin typeface="Calibri" pitchFamily="34" charset="0"/>
            </a:endParaRPr>
          </a:p>
          <a:p>
            <a:pPr marL="274320" indent="-274320" algn="just" eaLnBrk="1" fontAlgn="auto" hangingPunct="1">
              <a:lnSpc>
                <a:spcPct val="80000"/>
              </a:lnSpc>
              <a:spcAft>
                <a:spcPts val="0"/>
              </a:spcAft>
              <a:buClr>
                <a:schemeClr val="tx2">
                  <a:lumMod val="75000"/>
                  <a:lumOff val="25000"/>
                </a:schemeClr>
              </a:buClr>
              <a:buFont typeface="Wingdings"/>
              <a:buChar char=""/>
              <a:defRPr/>
            </a:pPr>
            <a:r>
              <a:rPr lang="fr-FR" b="1" dirty="0" smtClean="0">
                <a:solidFill>
                  <a:srgbClr val="009900"/>
                </a:solidFill>
                <a:latin typeface="Calibri" pitchFamily="34" charset="0"/>
              </a:rPr>
              <a:t>Ils peuvent être d’ordre éducatif pour le public concerné</a:t>
            </a:r>
            <a:r>
              <a:rPr lang="fr-FR" dirty="0" smtClean="0">
                <a:solidFill>
                  <a:srgbClr val="009900"/>
                </a:solidFill>
                <a:latin typeface="Calibri" pitchFamily="34" charset="0"/>
              </a:rPr>
              <a:t> </a:t>
            </a:r>
            <a:r>
              <a:rPr lang="fr-FR" b="1" dirty="0" smtClean="0">
                <a:solidFill>
                  <a:srgbClr val="009900"/>
                </a:solidFill>
                <a:latin typeface="Calibri" pitchFamily="34" charset="0"/>
              </a:rPr>
              <a:t>:</a:t>
            </a:r>
          </a:p>
          <a:p>
            <a:pPr marL="640080" lvl="1" indent="-274320" algn="just" eaLnBrk="1" fontAlgn="auto" hangingPunct="1">
              <a:lnSpc>
                <a:spcPct val="80000"/>
              </a:lnSpc>
              <a:spcBef>
                <a:spcPts val="500"/>
              </a:spcBef>
              <a:spcAft>
                <a:spcPts val="0"/>
              </a:spcAft>
              <a:buFont typeface="Wingdings 2"/>
              <a:buChar char=""/>
              <a:defRPr/>
            </a:pPr>
            <a:r>
              <a:rPr lang="fr-FR" sz="2400" dirty="0" smtClean="0">
                <a:latin typeface="Calibri" pitchFamily="34" charset="0"/>
              </a:rPr>
              <a:t>Les connaissances à acquérir </a:t>
            </a:r>
            <a:r>
              <a:rPr lang="fr-FR" sz="2400" dirty="0" smtClean="0">
                <a:solidFill>
                  <a:schemeClr val="hlink"/>
                </a:solidFill>
                <a:latin typeface="Calibri" pitchFamily="34" charset="0"/>
              </a:rPr>
              <a:t>(savoirs)</a:t>
            </a:r>
          </a:p>
          <a:p>
            <a:pPr marL="640080" lvl="1" indent="-274320" algn="just" eaLnBrk="1" fontAlgn="auto" hangingPunct="1">
              <a:lnSpc>
                <a:spcPct val="80000"/>
              </a:lnSpc>
              <a:spcBef>
                <a:spcPts val="500"/>
              </a:spcBef>
              <a:spcAft>
                <a:spcPts val="0"/>
              </a:spcAft>
              <a:buFont typeface="Wingdings 2"/>
              <a:buChar char=""/>
              <a:defRPr/>
            </a:pPr>
            <a:r>
              <a:rPr lang="fr-FR" sz="2400" dirty="0" smtClean="0">
                <a:latin typeface="Calibri" pitchFamily="34" charset="0"/>
              </a:rPr>
              <a:t>Les aptitudes à développer </a:t>
            </a:r>
            <a:r>
              <a:rPr lang="fr-FR" sz="2400" dirty="0" smtClean="0">
                <a:solidFill>
                  <a:schemeClr val="hlink"/>
                </a:solidFill>
                <a:latin typeface="Calibri" pitchFamily="34" charset="0"/>
              </a:rPr>
              <a:t>(savoir-faire)</a:t>
            </a:r>
          </a:p>
          <a:p>
            <a:pPr marL="640080" lvl="1" indent="-274320" algn="just" eaLnBrk="1" fontAlgn="auto" hangingPunct="1">
              <a:lnSpc>
                <a:spcPct val="80000"/>
              </a:lnSpc>
              <a:spcBef>
                <a:spcPts val="500"/>
              </a:spcBef>
              <a:spcAft>
                <a:spcPts val="0"/>
              </a:spcAft>
              <a:buFont typeface="Wingdings 2"/>
              <a:buChar char=""/>
              <a:defRPr/>
            </a:pPr>
            <a:r>
              <a:rPr lang="fr-FR" sz="2400" dirty="0" smtClean="0">
                <a:latin typeface="Calibri" pitchFamily="34" charset="0"/>
              </a:rPr>
              <a:t>Les attitudes à favoriser </a:t>
            </a:r>
            <a:r>
              <a:rPr lang="fr-FR" sz="2400" dirty="0" smtClean="0">
                <a:solidFill>
                  <a:schemeClr val="hlink"/>
                </a:solidFill>
                <a:latin typeface="Calibri" pitchFamily="34" charset="0"/>
              </a:rPr>
              <a:t>(savoir-être)</a:t>
            </a:r>
          </a:p>
          <a:p>
            <a:pPr marL="640080" lvl="1" indent="-274320" algn="just" eaLnBrk="1" fontAlgn="auto" hangingPunct="1">
              <a:lnSpc>
                <a:spcPct val="80000"/>
              </a:lnSpc>
              <a:spcBef>
                <a:spcPts val="500"/>
              </a:spcBef>
              <a:spcAft>
                <a:spcPts val="0"/>
              </a:spcAft>
              <a:buFont typeface="Wingdings" pitchFamily="2" charset="2"/>
              <a:buNone/>
              <a:defRPr/>
            </a:pPr>
            <a:endParaRPr lang="fr-FR" sz="800" dirty="0" smtClean="0">
              <a:solidFill>
                <a:schemeClr val="hlink"/>
              </a:solidFill>
              <a:latin typeface="Calibri" pitchFamily="34" charset="0"/>
            </a:endParaRPr>
          </a:p>
          <a:p>
            <a:pPr marL="274320" indent="-274320" algn="just" eaLnBrk="1" fontAlgn="auto" hangingPunct="1">
              <a:lnSpc>
                <a:spcPct val="80000"/>
              </a:lnSpc>
              <a:spcAft>
                <a:spcPts val="0"/>
              </a:spcAft>
              <a:buClrTx/>
              <a:buFont typeface="Wingdings"/>
              <a:buChar char=""/>
              <a:defRPr/>
            </a:pPr>
            <a:r>
              <a:rPr lang="fr-FR" b="1" dirty="0" smtClean="0">
                <a:solidFill>
                  <a:srgbClr val="009900"/>
                </a:solidFill>
                <a:latin typeface="Calibri" pitchFamily="34" charset="0"/>
              </a:rPr>
              <a:t>Mais aussi concerner les dispositions relatives à l’environnement de vie du public :</a:t>
            </a:r>
          </a:p>
          <a:p>
            <a:pPr marL="640080" lvl="1" indent="-274320" algn="just" eaLnBrk="1" fontAlgn="auto" hangingPunct="1">
              <a:lnSpc>
                <a:spcPct val="80000"/>
              </a:lnSpc>
              <a:spcBef>
                <a:spcPts val="500"/>
              </a:spcBef>
              <a:spcAft>
                <a:spcPts val="0"/>
              </a:spcAft>
              <a:buFont typeface="Wingdings 2"/>
              <a:buChar char=""/>
              <a:defRPr/>
            </a:pPr>
            <a:r>
              <a:rPr lang="fr-FR" sz="2400" dirty="0" smtClean="0">
                <a:latin typeface="Calibri" pitchFamily="34" charset="0"/>
              </a:rPr>
              <a:t>Au niveau institutionnel</a:t>
            </a:r>
          </a:p>
          <a:p>
            <a:pPr marL="640080" lvl="1" indent="-274320" algn="just" eaLnBrk="1" fontAlgn="auto" hangingPunct="1">
              <a:lnSpc>
                <a:spcPct val="80000"/>
              </a:lnSpc>
              <a:spcBef>
                <a:spcPts val="500"/>
              </a:spcBef>
              <a:spcAft>
                <a:spcPts val="0"/>
              </a:spcAft>
              <a:buFont typeface="Wingdings 2"/>
              <a:buChar char=""/>
              <a:defRPr/>
            </a:pPr>
            <a:r>
              <a:rPr lang="fr-FR" sz="2400" dirty="0" smtClean="0">
                <a:latin typeface="Calibri" pitchFamily="34" charset="0"/>
              </a:rPr>
              <a:t>Au niveau des professionnels travaillant auprès du public</a:t>
            </a:r>
          </a:p>
          <a:p>
            <a:pPr marL="640080" lvl="1" indent="-274320" algn="just" eaLnBrk="1" fontAlgn="auto" hangingPunct="1">
              <a:lnSpc>
                <a:spcPct val="80000"/>
              </a:lnSpc>
              <a:spcBef>
                <a:spcPts val="500"/>
              </a:spcBef>
              <a:spcAft>
                <a:spcPts val="0"/>
              </a:spcAft>
              <a:buFont typeface="Wingdings 2"/>
              <a:buChar char=""/>
              <a:defRPr/>
            </a:pPr>
            <a:r>
              <a:rPr lang="fr-FR" sz="2400" dirty="0" smtClean="0">
                <a:latin typeface="Calibri" pitchFamily="34" charset="0"/>
              </a:rPr>
              <a:t>Au niveau de l’environnement physique</a:t>
            </a:r>
          </a:p>
          <a:p>
            <a:pPr marL="640080" lvl="1" indent="-274320" eaLnBrk="1" fontAlgn="auto" hangingPunct="1">
              <a:lnSpc>
                <a:spcPct val="80000"/>
              </a:lnSpc>
              <a:spcBef>
                <a:spcPts val="500"/>
              </a:spcBef>
              <a:spcAft>
                <a:spcPts val="0"/>
              </a:spcAft>
              <a:buFont typeface="Wingdings" pitchFamily="2" charset="2"/>
              <a:buNone/>
              <a:defRPr/>
            </a:pPr>
            <a:endParaRPr lang="fr-FR" sz="800" dirty="0" smtClean="0">
              <a:solidFill>
                <a:srgbClr val="FF0000"/>
              </a:solidFill>
              <a:latin typeface="Calibri" pitchFamily="34" charset="0"/>
            </a:endParaRPr>
          </a:p>
          <a:p>
            <a:pPr marL="274320" indent="-274320" algn="ctr" eaLnBrk="1" fontAlgn="auto" hangingPunct="1">
              <a:lnSpc>
                <a:spcPct val="80000"/>
              </a:lnSpc>
              <a:spcAft>
                <a:spcPts val="0"/>
              </a:spcAft>
              <a:buClr>
                <a:srgbClr val="CC3300"/>
              </a:buClr>
              <a:buFont typeface="Wingdings" pitchFamily="2" charset="2"/>
              <a:buNone/>
              <a:defRPr/>
            </a:pPr>
            <a:r>
              <a:rPr lang="fr-FR" sz="2800" b="1" dirty="0" smtClean="0">
                <a:solidFill>
                  <a:srgbClr val="FF0000"/>
                </a:solidFill>
                <a:latin typeface="Calibri" pitchFamily="34" charset="0"/>
              </a:rPr>
              <a:t>Ils vont servir de base à l’évaluation du projet</a:t>
            </a:r>
          </a:p>
          <a:p>
            <a:pPr marL="274320" indent="-274320" eaLnBrk="1" fontAlgn="auto" hangingPunct="1">
              <a:lnSpc>
                <a:spcPct val="80000"/>
              </a:lnSpc>
              <a:spcAft>
                <a:spcPts val="0"/>
              </a:spcAft>
              <a:buFont typeface="Wingdings"/>
              <a:buChar char=""/>
              <a:defRPr/>
            </a:pPr>
            <a:endParaRPr lang="fr-FR" sz="2800" dirty="0" smtClean="0">
              <a:solidFill>
                <a:srgbClr val="9900FF"/>
              </a:solidFill>
            </a:endParaRPr>
          </a:p>
          <a:p>
            <a:pPr marL="274320" indent="-274320" eaLnBrk="1" fontAlgn="auto" hangingPunct="1">
              <a:lnSpc>
                <a:spcPct val="80000"/>
              </a:lnSpc>
              <a:spcAft>
                <a:spcPts val="0"/>
              </a:spcAft>
              <a:buFont typeface="Wingdings"/>
              <a:buChar char=""/>
              <a:defRPr/>
            </a:pPr>
            <a:endParaRPr lang="fr-FR" dirty="0" smtClean="0"/>
          </a:p>
        </p:txBody>
      </p:sp>
      <p:pic>
        <p:nvPicPr>
          <p:cNvPr id="128003"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259632" y="1133476"/>
            <a:ext cx="6624736" cy="5629470"/>
          </a:xfrm>
          <a:prstGeom prst="rect">
            <a:avLst/>
          </a:prstGeom>
          <a:noFill/>
          <a:ln w="9525">
            <a:noFill/>
            <a:miter lim="800000"/>
            <a:headEnd/>
            <a:tailEnd/>
          </a:ln>
        </p:spPr>
      </p:pic>
      <p:sp>
        <p:nvSpPr>
          <p:cNvPr id="7" name="Espace réservé du numéro de diapositive 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1995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054100" y="333375"/>
            <a:ext cx="7793038"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OBJECTIFS OPÉRATIONNELS</a:t>
            </a:r>
          </a:p>
        </p:txBody>
      </p:sp>
      <p:sp>
        <p:nvSpPr>
          <p:cNvPr id="130050" name="Rectangle 3"/>
          <p:cNvSpPr>
            <a:spLocks noGrp="1" noChangeArrowheads="1"/>
          </p:cNvSpPr>
          <p:nvPr>
            <p:ph type="body" idx="4294967295"/>
          </p:nvPr>
        </p:nvSpPr>
        <p:spPr/>
        <p:txBody>
          <a:bodyPr/>
          <a:lstStyle/>
          <a:p>
            <a:pPr algn="just" eaLnBrk="1" hangingPunct="1"/>
            <a:r>
              <a:rPr lang="fr-FR" dirty="0" smtClean="0">
                <a:latin typeface="Calibri" pitchFamily="34" charset="0"/>
              </a:rPr>
              <a:t>Ce sont des activités et des tâches concrètes à mettre en œuvre pour réaliser les objectifs spécifiques.</a:t>
            </a:r>
          </a:p>
          <a:p>
            <a:pPr algn="just" eaLnBrk="1" hangingPunct="1">
              <a:buFont typeface="Wingdings" pitchFamily="2" charset="2"/>
              <a:buNone/>
            </a:pPr>
            <a:r>
              <a:rPr lang="fr-FR" dirty="0" smtClean="0">
                <a:latin typeface="Calibri" pitchFamily="34" charset="0"/>
              </a:rPr>
              <a:t>    </a:t>
            </a:r>
            <a:r>
              <a:rPr lang="fr-FR" i="1" dirty="0" smtClean="0">
                <a:latin typeface="Calibri" pitchFamily="34" charset="0"/>
              </a:rPr>
              <a:t>Exemples : Rédiger une brochure pour les jeunes, prévoir des groupes de paroles…</a:t>
            </a:r>
          </a:p>
          <a:p>
            <a:pPr algn="just" eaLnBrk="1" hangingPunct="1">
              <a:buFont typeface="Wingdings" pitchFamily="2" charset="2"/>
              <a:buNone/>
            </a:pPr>
            <a:endParaRPr lang="fr-FR" dirty="0" smtClean="0">
              <a:latin typeface="Calibri" pitchFamily="34" charset="0"/>
            </a:endParaRPr>
          </a:p>
          <a:p>
            <a:pPr algn="just" eaLnBrk="1" hangingPunct="1"/>
            <a:r>
              <a:rPr lang="fr-FR" dirty="0" smtClean="0">
                <a:latin typeface="Calibri" pitchFamily="34" charset="0"/>
              </a:rPr>
              <a:t>Ils précisent comment les actions vont se réaliser.</a:t>
            </a:r>
          </a:p>
          <a:p>
            <a:pPr algn="just" eaLnBrk="1" hangingPunct="1"/>
            <a:endParaRPr lang="fr-FR" dirty="0" smtClean="0"/>
          </a:p>
        </p:txBody>
      </p:sp>
      <p:pic>
        <p:nvPicPr>
          <p:cNvPr id="130051"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36638" y="1196975"/>
            <a:ext cx="7143750" cy="5038725"/>
          </a:xfrm>
          <a:prstGeom prst="rect">
            <a:avLst/>
          </a:prstGeom>
          <a:noFill/>
          <a:ln w="9525">
            <a:noFill/>
            <a:miter lim="800000"/>
            <a:headEnd/>
            <a:tailEnd/>
          </a:ln>
        </p:spPr>
      </p:pic>
      <p:pic>
        <p:nvPicPr>
          <p:cNvPr id="2"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65300" y="1025525"/>
            <a:ext cx="5648325" cy="5381625"/>
          </a:xfrm>
          <a:prstGeom prst="rect">
            <a:avLst/>
          </a:prstGeom>
          <a:noFill/>
          <a:ln w="9525">
            <a:noFill/>
            <a:miter lim="800000"/>
            <a:headEnd/>
            <a:tailEnd/>
          </a:ln>
        </p:spPr>
      </p:pic>
      <p:pic>
        <p:nvPicPr>
          <p:cNvPr id="130055" name="Picture 7"/>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059113" y="1025525"/>
            <a:ext cx="3475037" cy="57880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36404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par>
                                <p:cTn id="12" presetID="55"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nodeType="clickEffect">
                                  <p:stCondLst>
                                    <p:cond delay="0"/>
                                  </p:stCondLst>
                                  <p:childTnLst>
                                    <p:animEffect transition="out" filter="box(in)">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55" presetClass="entr" presetSubtype="0" fill="hold" nodeType="withEffect">
                                  <p:stCondLst>
                                    <p:cond delay="0"/>
                                  </p:stCondLst>
                                  <p:childTnLst>
                                    <p:set>
                                      <p:cBhvr>
                                        <p:cTn id="23" dur="1" fill="hold">
                                          <p:stCondLst>
                                            <p:cond delay="0"/>
                                          </p:stCondLst>
                                        </p:cTn>
                                        <p:tgtEl>
                                          <p:spTgt spid="130055"/>
                                        </p:tgtEl>
                                        <p:attrNameLst>
                                          <p:attrName>style.visibility</p:attrName>
                                        </p:attrNameLst>
                                      </p:cBhvr>
                                      <p:to>
                                        <p:strVal val="visible"/>
                                      </p:to>
                                    </p:set>
                                    <p:anim calcmode="lin" valueType="num">
                                      <p:cBhvr>
                                        <p:cTn id="24" dur="1000" fill="hold"/>
                                        <p:tgtEl>
                                          <p:spTgt spid="130055"/>
                                        </p:tgtEl>
                                        <p:attrNameLst>
                                          <p:attrName>ppt_w</p:attrName>
                                        </p:attrNameLst>
                                      </p:cBhvr>
                                      <p:tavLst>
                                        <p:tav tm="0">
                                          <p:val>
                                            <p:strVal val="#ppt_w*0.70"/>
                                          </p:val>
                                        </p:tav>
                                        <p:tav tm="100000">
                                          <p:val>
                                            <p:strVal val="#ppt_w"/>
                                          </p:val>
                                        </p:tav>
                                      </p:tavLst>
                                    </p:anim>
                                    <p:anim calcmode="lin" valueType="num">
                                      <p:cBhvr>
                                        <p:cTn id="25" dur="1000" fill="hold"/>
                                        <p:tgtEl>
                                          <p:spTgt spid="130055"/>
                                        </p:tgtEl>
                                        <p:attrNameLst>
                                          <p:attrName>ppt_h</p:attrName>
                                        </p:attrNameLst>
                                      </p:cBhvr>
                                      <p:tavLst>
                                        <p:tav tm="0">
                                          <p:val>
                                            <p:strVal val="#ppt_h"/>
                                          </p:val>
                                        </p:tav>
                                        <p:tav tm="100000">
                                          <p:val>
                                            <p:strVal val="#ppt_h"/>
                                          </p:val>
                                        </p:tav>
                                      </p:tavLst>
                                    </p:anim>
                                    <p:animEffect transition="in" filter="fade">
                                      <p:cBhvr>
                                        <p:cTn id="26" dur="1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custDataLst>
              <p:tags r:id="rId2"/>
            </p:custDataLst>
          </p:nvPr>
        </p:nvSpPr>
        <p:spPr>
          <a:xfrm>
            <a:off x="1054100" y="333375"/>
            <a:ext cx="7793038"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OBJECTIFS PEDAGOGIQUES</a:t>
            </a:r>
          </a:p>
        </p:txBody>
      </p:sp>
      <p:pic>
        <p:nvPicPr>
          <p:cNvPr id="130051"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9" name="Image 8">
            <a:extLst>
              <a:ext uri="{FF2B5EF4-FFF2-40B4-BE49-F238E27FC236}">
                <a16:creationId xmlns:a16="http://schemas.microsoft.com/office/drawing/2014/main" id="{21330C06-93D9-46BB-8B9D-A702F8966024}"/>
              </a:ext>
            </a:extLst>
          </p:cNvPr>
          <p:cNvPicPr>
            <a:picLocks noChangeAspect="1"/>
          </p:cNvPicPr>
          <p:nvPr/>
        </p:nvPicPr>
        <p:blipFill rotWithShape="1">
          <a:blip r:embed="rId6">
            <a:extLst>
              <a:ext uri="{28A0092B-C50C-407E-A947-70E740481C1C}">
                <a14:useLocalDpi xmlns:a14="http://schemas.microsoft.com/office/drawing/2010/main" val="0"/>
              </a:ext>
            </a:extLst>
          </a:blip>
          <a:srcRect l="32232" t="26458" r="34018" b="10951"/>
          <a:stretch/>
        </p:blipFill>
        <p:spPr>
          <a:xfrm>
            <a:off x="539552" y="1143954"/>
            <a:ext cx="5368608" cy="5600328"/>
          </a:xfrm>
          <a:prstGeom prst="rect">
            <a:avLst/>
          </a:prstGeom>
        </p:spPr>
      </p:pic>
      <p:sp>
        <p:nvSpPr>
          <p:cNvPr id="3" name="Rectangle 2"/>
          <p:cNvSpPr/>
          <p:nvPr/>
        </p:nvSpPr>
        <p:spPr>
          <a:xfrm>
            <a:off x="6344940" y="2636912"/>
            <a:ext cx="2385594" cy="1200329"/>
          </a:xfrm>
          <a:prstGeom prst="rect">
            <a:avLst/>
          </a:prstGeom>
        </p:spPr>
        <p:txBody>
          <a:bodyPr wrap="square">
            <a:spAutoFit/>
          </a:bodyPr>
          <a:lstStyle/>
          <a:p>
            <a:pPr algn="ctr"/>
            <a:r>
              <a:rPr lang="fr-FR" b="1" dirty="0">
                <a:latin typeface="Calibri" panose="020F0502020204030204" pitchFamily="34" charset="0"/>
                <a:cs typeface="Calibri" panose="020F0502020204030204" pitchFamily="34" charset="0"/>
              </a:rPr>
              <a:t>Liste des verbes d’action pour formuler des objectifs pédagogiques </a:t>
            </a:r>
          </a:p>
        </p:txBody>
      </p:sp>
    </p:spTree>
    <p:custDataLst>
      <p:tags r:id="rId1"/>
    </p:custDataLst>
    <p:extLst>
      <p:ext uri="{BB962C8B-B14F-4D97-AF65-F5344CB8AC3E}">
        <p14:creationId xmlns:p14="http://schemas.microsoft.com/office/powerpoint/2010/main" val="21906597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custDataLst>
              <p:tags r:id="rId2"/>
            </p:custDataLst>
          </p:nvPr>
        </p:nvSpPr>
        <p:spPr>
          <a:xfrm>
            <a:off x="1054100" y="333375"/>
            <a:ext cx="7793038"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OBJECTIFS PEDAGOGIQUES</a:t>
            </a:r>
          </a:p>
        </p:txBody>
      </p:sp>
      <p:pic>
        <p:nvPicPr>
          <p:cNvPr id="130051"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3" name="Rectangle 2"/>
          <p:cNvSpPr/>
          <p:nvPr/>
        </p:nvSpPr>
        <p:spPr>
          <a:xfrm>
            <a:off x="6353594" y="2636912"/>
            <a:ext cx="2385594" cy="1200329"/>
          </a:xfrm>
          <a:prstGeom prst="rect">
            <a:avLst/>
          </a:prstGeom>
        </p:spPr>
        <p:txBody>
          <a:bodyPr wrap="square">
            <a:spAutoFit/>
          </a:bodyPr>
          <a:lstStyle/>
          <a:p>
            <a:pPr algn="ctr"/>
            <a:r>
              <a:rPr lang="fr-FR" b="1" dirty="0">
                <a:latin typeface="Calibri" panose="020F0502020204030204" pitchFamily="34" charset="0"/>
                <a:cs typeface="Calibri" panose="020F0502020204030204" pitchFamily="34" charset="0"/>
              </a:rPr>
              <a:t>Liste des verbes d’action pour formuler des objectifs pédagogiques </a:t>
            </a:r>
          </a:p>
        </p:txBody>
      </p:sp>
      <p:pic>
        <p:nvPicPr>
          <p:cNvPr id="7" name="Image 6">
            <a:extLst>
              <a:ext uri="{FF2B5EF4-FFF2-40B4-BE49-F238E27FC236}">
                <a16:creationId xmlns:a16="http://schemas.microsoft.com/office/drawing/2014/main" id="{1B8E91CC-405F-40D4-856A-D6E00C2AC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514925"/>
            <a:ext cx="6200148" cy="4219125"/>
          </a:xfrm>
          <a:prstGeom prst="rect">
            <a:avLst/>
          </a:prstGeom>
        </p:spPr>
      </p:pic>
    </p:spTree>
    <p:custDataLst>
      <p:tags r:id="rId1"/>
    </p:custDataLst>
    <p:extLst>
      <p:ext uri="{BB962C8B-B14F-4D97-AF65-F5344CB8AC3E}">
        <p14:creationId xmlns:p14="http://schemas.microsoft.com/office/powerpoint/2010/main" val="32920204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900113" y="260350"/>
            <a:ext cx="7793037"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cs typeface="Calibri" pitchFamily="34" charset="0"/>
              </a:rPr>
              <a:t>DEFINITION DES OBJECTIFS </a:t>
            </a:r>
          </a:p>
        </p:txBody>
      </p:sp>
      <p:sp>
        <p:nvSpPr>
          <p:cNvPr id="21506" name="Rectangle 3"/>
          <p:cNvSpPr>
            <a:spLocks noGrp="1" noChangeArrowheads="1"/>
          </p:cNvSpPr>
          <p:nvPr>
            <p:ph type="body" idx="4294967295"/>
          </p:nvPr>
        </p:nvSpPr>
        <p:spPr>
          <a:xfrm>
            <a:off x="684213" y="1557338"/>
            <a:ext cx="7772400" cy="791542"/>
          </a:xfrm>
        </p:spPr>
        <p:txBody>
          <a:bodyPr/>
          <a:lstStyle/>
          <a:p>
            <a:pPr marL="0" indent="0" algn="ctr" eaLnBrk="1" hangingPunct="1">
              <a:lnSpc>
                <a:spcPct val="90000"/>
              </a:lnSpc>
              <a:buNone/>
            </a:pPr>
            <a:r>
              <a:rPr lang="fr-FR" sz="2800" b="1" dirty="0" smtClean="0">
                <a:latin typeface="Calibri" pitchFamily="34" charset="0"/>
              </a:rPr>
              <a:t>MISE EN PRATIQUE !!! </a:t>
            </a:r>
          </a:p>
          <a:p>
            <a:pPr eaLnBrk="1" hangingPunct="1">
              <a:lnSpc>
                <a:spcPct val="90000"/>
              </a:lnSpc>
            </a:pPr>
            <a:endParaRPr lang="fr-FR" b="1" dirty="0" smtClean="0">
              <a:latin typeface="Calibri" pitchFamily="34" charset="0"/>
            </a:endParaRPr>
          </a:p>
        </p:txBody>
      </p:sp>
      <p:pic>
        <p:nvPicPr>
          <p:cNvPr id="21507"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1026" name="Picture 2" descr="Mise en Oeuvre du SCoT | SCoT du Grand Nev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2362094"/>
            <a:ext cx="5904656" cy="19854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7828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904A33-1BAD-4729-9C31-AA02A75B7A6F}"/>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Formation</a:t>
            </a:r>
          </a:p>
          <a:p>
            <a:pPr eaLnBrk="1" fontAlgn="auto" hangingPunct="1">
              <a:spcAft>
                <a:spcPts val="0"/>
              </a:spcAft>
              <a:buFont typeface="Wingdings 2"/>
              <a:buNone/>
              <a:defRPr/>
            </a:pPr>
            <a:endParaRPr lang="fr-FR" sz="2800" dirty="0"/>
          </a:p>
        </p:txBody>
      </p:sp>
      <p:sp>
        <p:nvSpPr>
          <p:cNvPr id="3789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CF144EB-9B58-4205-A230-9B445B3C0B07}"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37892" name="Picture 4" descr="Afficher l'image d'origine">
            <a:extLst>
              <a:ext uri="{FF2B5EF4-FFF2-40B4-BE49-F238E27FC236}">
                <a16:creationId xmlns:a16="http://schemas.microsoft.com/office/drawing/2014/main" id="{3548818C-EC72-4D61-BFE3-078726A5C47D}"/>
              </a:ext>
            </a:extLst>
          </p:cNvPr>
          <p:cNvPicPr>
            <a:picLocks noChangeAspect="1" noChangeArrowheads="1"/>
          </p:cNvPicPr>
          <p:nvPr/>
        </p:nvPicPr>
        <p:blipFill>
          <a:blip r:embed="rId4"/>
          <a:srcRect/>
          <a:stretch>
            <a:fillRect/>
          </a:stretch>
        </p:blipFill>
        <p:spPr bwMode="auto">
          <a:xfrm>
            <a:off x="6245225" y="4672013"/>
            <a:ext cx="2647950" cy="1597025"/>
          </a:xfrm>
          <a:prstGeom prst="rect">
            <a:avLst/>
          </a:prstGeom>
          <a:ln>
            <a:noFill/>
          </a:ln>
          <a:effectLst>
            <a:outerShdw blurRad="292100" dist="139700" dir="2700000" algn="tl" rotWithShape="0">
              <a:srgbClr val="333333">
                <a:alpha val="65000"/>
              </a:srgbClr>
            </a:outerShdw>
          </a:effectLst>
        </p:spPr>
      </p:pic>
      <p:sp>
        <p:nvSpPr>
          <p:cNvPr id="9" name="Titre 2">
            <a:extLst>
              <a:ext uri="{FF2B5EF4-FFF2-40B4-BE49-F238E27FC236}">
                <a16:creationId xmlns:a16="http://schemas.microsoft.com/office/drawing/2014/main" id="{024E2DFC-97CE-4749-8318-90D9452D4A7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7894" name="Image 9"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https://www.codes05.org/image/9540/3547?size=!500,400&amp;region=full&amp;format=png&amp;crop=centre&amp;realWidth=680&amp;realHeight=4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638" y="2492375"/>
            <a:ext cx="27209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250237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71588" y="18864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FICHE ACTIVITE</a:t>
            </a:r>
            <a:r>
              <a:rPr lang="fr-FR" sz="3200" dirty="0" smtClean="0">
                <a:solidFill>
                  <a:srgbClr val="00B050"/>
                </a:solidFill>
              </a:rPr>
              <a:t>…</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36613" y="1635224"/>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TOUR DE TABLE DES IDEES</a:t>
            </a:r>
          </a:p>
          <a:p>
            <a:pPr marL="0" indent="0" algn="ctr">
              <a:lnSpc>
                <a:spcPct val="107000"/>
              </a:lnSpc>
              <a:spcAft>
                <a:spcPts val="800"/>
              </a:spcAft>
              <a:buNone/>
            </a:pPr>
            <a:endParaRPr lang="fr-FR" sz="2000" b="1" dirty="0" smtClean="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000" b="1" i="1" dirty="0" smtClean="0">
                <a:latin typeface="Calibri" panose="020F0502020204030204" pitchFamily="34" charset="0"/>
                <a:cs typeface="Times New Roman" panose="02020603050405020304" pitchFamily="18" charset="0"/>
              </a:rPr>
              <a:t>« Quels </a:t>
            </a:r>
            <a:r>
              <a:rPr lang="fr-FR" sz="2000" b="1" i="1" dirty="0">
                <a:latin typeface="Calibri" panose="020F0502020204030204" pitchFamily="34" charset="0"/>
                <a:cs typeface="Times New Roman" panose="02020603050405020304" pitchFamily="18" charset="0"/>
              </a:rPr>
              <a:t>items doivent apparaître sur une fiche activité </a:t>
            </a:r>
            <a:r>
              <a:rPr lang="fr-FR" sz="2000" b="1" i="1" dirty="0" smtClean="0">
                <a:latin typeface="Calibri" panose="020F0502020204030204" pitchFamily="34" charset="0"/>
                <a:cs typeface="Times New Roman" panose="02020603050405020304" pitchFamily="18" charset="0"/>
              </a:rPr>
              <a:t>? »</a:t>
            </a:r>
            <a:endParaRPr lang="fr-FR" sz="2000" b="1" i="1" dirty="0">
              <a:latin typeface="Calibri" panose="020F0502020204030204" pitchFamily="34" charset="0"/>
              <a:cs typeface="Times New Roman" panose="02020603050405020304" pitchFamily="18"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25642485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71588" y="18864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FICHE ACTIVITE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p:cNvPicPr/>
          <p:nvPr/>
        </p:nvPicPr>
        <p:blipFill rotWithShape="1">
          <a:blip r:embed="rId6">
            <a:extLst>
              <a:ext uri="{28A0092B-C50C-407E-A947-70E740481C1C}">
                <a14:useLocalDpi xmlns:a14="http://schemas.microsoft.com/office/drawing/2010/main" val="0"/>
              </a:ext>
            </a:extLst>
          </a:blip>
          <a:srcRect l="12200" t="19901" r="57875" b="9400"/>
          <a:stretch/>
        </p:blipFill>
        <p:spPr>
          <a:xfrm>
            <a:off x="2771800" y="966469"/>
            <a:ext cx="4248472" cy="5799817"/>
          </a:xfrm>
          <a:prstGeom prst="rect">
            <a:avLst/>
          </a:prstGeom>
        </p:spPr>
      </p:pic>
    </p:spTree>
    <p:custDataLst>
      <p:tags r:id="rId1"/>
    </p:custDataLst>
    <p:extLst>
      <p:ext uri="{BB962C8B-B14F-4D97-AF65-F5344CB8AC3E}">
        <p14:creationId xmlns:p14="http://schemas.microsoft.com/office/powerpoint/2010/main" val="40897085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71588" y="18864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FICHE ACTIVITE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6"/>
          <p:cNvPicPr/>
          <p:nvPr/>
        </p:nvPicPr>
        <p:blipFill>
          <a:blip r:embed="rId6">
            <a:extLst>
              <a:ext uri="{28A0092B-C50C-407E-A947-70E740481C1C}">
                <a14:useLocalDpi xmlns:a14="http://schemas.microsoft.com/office/drawing/2010/main" val="0"/>
              </a:ext>
            </a:extLst>
          </a:blip>
          <a:stretch>
            <a:fillRect/>
          </a:stretch>
        </p:blipFill>
        <p:spPr>
          <a:xfrm>
            <a:off x="3079844" y="1042872"/>
            <a:ext cx="3851088" cy="5761965"/>
          </a:xfrm>
          <a:prstGeom prst="rect">
            <a:avLst/>
          </a:prstGeom>
        </p:spPr>
      </p:pic>
    </p:spTree>
    <p:custDataLst>
      <p:tags r:id="rId1"/>
    </p:custDataLst>
    <p:extLst>
      <p:ext uri="{BB962C8B-B14F-4D97-AF65-F5344CB8AC3E}">
        <p14:creationId xmlns:p14="http://schemas.microsoft.com/office/powerpoint/2010/main" val="6041178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71588" y="18864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FICHE ACTIVITE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p:cNvPicPr/>
          <p:nvPr/>
        </p:nvPicPr>
        <p:blipFill>
          <a:blip r:embed="rId6">
            <a:extLst>
              <a:ext uri="{28A0092B-C50C-407E-A947-70E740481C1C}">
                <a14:useLocalDpi xmlns:a14="http://schemas.microsoft.com/office/drawing/2010/main" val="0"/>
              </a:ext>
            </a:extLst>
          </a:blip>
          <a:stretch>
            <a:fillRect/>
          </a:stretch>
        </p:blipFill>
        <p:spPr>
          <a:xfrm>
            <a:off x="2989164" y="1039491"/>
            <a:ext cx="4032448" cy="5719415"/>
          </a:xfrm>
          <a:prstGeom prst="rect">
            <a:avLst/>
          </a:prstGeom>
        </p:spPr>
      </p:pic>
    </p:spTree>
    <p:custDataLst>
      <p:tags r:id="rId1"/>
    </p:custDataLst>
    <p:extLst>
      <p:ext uri="{BB962C8B-B14F-4D97-AF65-F5344CB8AC3E}">
        <p14:creationId xmlns:p14="http://schemas.microsoft.com/office/powerpoint/2010/main" val="11088663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71588" y="18864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FICHE ACTIVITE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6"/>
          <p:cNvPicPr/>
          <p:nvPr/>
        </p:nvPicPr>
        <p:blipFill>
          <a:blip r:embed="rId6">
            <a:extLst>
              <a:ext uri="{28A0092B-C50C-407E-A947-70E740481C1C}">
                <a14:useLocalDpi xmlns:a14="http://schemas.microsoft.com/office/drawing/2010/main" val="0"/>
              </a:ext>
            </a:extLst>
          </a:blip>
          <a:stretch>
            <a:fillRect/>
          </a:stretch>
        </p:blipFill>
        <p:spPr>
          <a:xfrm>
            <a:off x="2915816" y="1057003"/>
            <a:ext cx="3888432" cy="5684365"/>
          </a:xfrm>
          <a:prstGeom prst="rect">
            <a:avLst/>
          </a:prstGeom>
        </p:spPr>
      </p:pic>
    </p:spTree>
    <p:custDataLst>
      <p:tags r:id="rId1"/>
    </p:custDataLst>
    <p:extLst>
      <p:ext uri="{BB962C8B-B14F-4D97-AF65-F5344CB8AC3E}">
        <p14:creationId xmlns:p14="http://schemas.microsoft.com/office/powerpoint/2010/main" val="9090850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71588" y="18864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FICHE ACTIVITE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p:cNvPicPr/>
          <p:nvPr/>
        </p:nvPicPr>
        <p:blipFill>
          <a:blip r:embed="rId6">
            <a:extLst>
              <a:ext uri="{28A0092B-C50C-407E-A947-70E740481C1C}">
                <a14:useLocalDpi xmlns:a14="http://schemas.microsoft.com/office/drawing/2010/main" val="0"/>
              </a:ext>
            </a:extLst>
          </a:blip>
          <a:stretch>
            <a:fillRect/>
          </a:stretch>
        </p:blipFill>
        <p:spPr>
          <a:xfrm>
            <a:off x="2915816" y="1057003"/>
            <a:ext cx="3816424" cy="5612357"/>
          </a:xfrm>
          <a:prstGeom prst="rect">
            <a:avLst/>
          </a:prstGeom>
        </p:spPr>
      </p:pic>
    </p:spTree>
    <p:custDataLst>
      <p:tags r:id="rId1"/>
    </p:custDataLst>
    <p:extLst>
      <p:ext uri="{BB962C8B-B14F-4D97-AF65-F5344CB8AC3E}">
        <p14:creationId xmlns:p14="http://schemas.microsoft.com/office/powerpoint/2010/main" val="4975798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71588" y="188640"/>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FICHE ACTIVITE</a:t>
            </a:r>
            <a:r>
              <a:rPr lang="fr-FR" sz="3200" dirty="0" smtClean="0">
                <a:solidFill>
                  <a:srgbClr val="00B050"/>
                </a:solidFill>
              </a:rPr>
              <a:t>…</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6"/>
          <p:cNvPicPr/>
          <p:nvPr/>
        </p:nvPicPr>
        <p:blipFill rotWithShape="1">
          <a:blip r:embed="rId6">
            <a:extLst>
              <a:ext uri="{28A0092B-C50C-407E-A947-70E740481C1C}">
                <a14:useLocalDpi xmlns:a14="http://schemas.microsoft.com/office/drawing/2010/main" val="0"/>
              </a:ext>
            </a:extLst>
          </a:blip>
          <a:srcRect l="56694" t="19900" r="12594" b="7300"/>
          <a:stretch/>
        </p:blipFill>
        <p:spPr>
          <a:xfrm>
            <a:off x="3040299" y="966469"/>
            <a:ext cx="3930178" cy="5793492"/>
          </a:xfrm>
          <a:prstGeom prst="rect">
            <a:avLst/>
          </a:prstGeom>
        </p:spPr>
      </p:pic>
    </p:spTree>
    <p:custDataLst>
      <p:tags r:id="rId1"/>
    </p:custDataLst>
    <p:extLst>
      <p:ext uri="{BB962C8B-B14F-4D97-AF65-F5344CB8AC3E}">
        <p14:creationId xmlns:p14="http://schemas.microsoft.com/office/powerpoint/2010/main" val="11697794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59632" y="350667"/>
            <a:ext cx="7467600" cy="868363"/>
          </a:xfrm>
          <a:noFill/>
        </p:spPr>
        <p:txBody>
          <a:bodyPr wrap="square" lIns="91440" tIns="45720" rIns="91440" bIns="45720" numCol="1" anchorCtr="0" compatLnSpc="1">
            <a:prstTxWarp prst="textNoShape">
              <a:avLst/>
            </a:prstTxWarp>
            <a:normAutofit fontScale="90000"/>
          </a:bodyPr>
          <a:lstStyle/>
          <a:p>
            <a:pPr algn="ctr"/>
            <a:r>
              <a:rPr lang="fr-FR" sz="3200" b="1" cap="none" dirty="0" smtClean="0">
                <a:solidFill>
                  <a:srgbClr val="0DB435"/>
                </a:solidFill>
                <a:latin typeface="Calibri" pitchFamily="34" charset="0"/>
              </a:rPr>
              <a:t>VOTRE ETAT D’ESPRIT EN CETTE FIN DE DEUXIEME JOURNEE</a:t>
            </a:r>
            <a:endParaRPr lang="fr-FR" sz="3200" b="1" cap="none" dirty="0" smtClean="0">
              <a:solidFill>
                <a:srgbClr val="00B050"/>
              </a:solidFill>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a:xfrm>
            <a:off x="8033073" y="5733256"/>
            <a:ext cx="609600" cy="5207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descr="Une image contenant plancher&#10;&#10;Description générée automatiquement">
            <a:extLst>
              <a:ext uri="{FF2B5EF4-FFF2-40B4-BE49-F238E27FC236}">
                <a16:creationId xmlns:a16="http://schemas.microsoft.com/office/drawing/2014/main" id="{E743A844-F323-4F87-AAB4-FC64ACC7F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1703" y="1163970"/>
            <a:ext cx="1656184" cy="2523179"/>
          </a:xfrm>
          <a:prstGeom prst="rect">
            <a:avLst/>
          </a:prstGeom>
        </p:spPr>
      </p:pic>
      <p:pic>
        <p:nvPicPr>
          <p:cNvPr id="7" name="Image 6" descr="Une image contenant texte, décoré&#10;&#10;Description générée automatiquement">
            <a:extLst>
              <a:ext uri="{FF2B5EF4-FFF2-40B4-BE49-F238E27FC236}">
                <a16:creationId xmlns:a16="http://schemas.microsoft.com/office/drawing/2014/main" id="{F6759444-A726-4148-AD1C-E07D68D09F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8833" y="1178917"/>
            <a:ext cx="1656185" cy="2523180"/>
          </a:xfrm>
          <a:prstGeom prst="rect">
            <a:avLst/>
          </a:prstGeom>
        </p:spPr>
      </p:pic>
      <p:pic>
        <p:nvPicPr>
          <p:cNvPr id="8" name="Image 7">
            <a:extLst>
              <a:ext uri="{FF2B5EF4-FFF2-40B4-BE49-F238E27FC236}">
                <a16:creationId xmlns:a16="http://schemas.microsoft.com/office/drawing/2014/main" id="{C2AD5A78-D406-4816-B861-AB771C56E8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2148" y="1162414"/>
            <a:ext cx="1656184" cy="2523179"/>
          </a:xfrm>
          <a:prstGeom prst="rect">
            <a:avLst/>
          </a:prstGeom>
        </p:spPr>
      </p:pic>
      <p:pic>
        <p:nvPicPr>
          <p:cNvPr id="9" name="Image 8" descr="Une image contenant intérieur, vert, draps et couvertures&#10;&#10;Description générée automatiquement">
            <a:extLst>
              <a:ext uri="{FF2B5EF4-FFF2-40B4-BE49-F238E27FC236}">
                <a16:creationId xmlns:a16="http://schemas.microsoft.com/office/drawing/2014/main" id="{2C71DAB5-9119-4C50-A6FE-495E056EB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8615" y="1162414"/>
            <a:ext cx="1656185" cy="2523180"/>
          </a:xfrm>
          <a:prstGeom prst="rect">
            <a:avLst/>
          </a:prstGeom>
        </p:spPr>
      </p:pic>
      <p:pic>
        <p:nvPicPr>
          <p:cNvPr id="10" name="Image 9" descr="Une image contenant intérieur, guichet, stationnaire, instrument d’écriture&#10;&#10;Description générée automatiquement">
            <a:extLst>
              <a:ext uri="{FF2B5EF4-FFF2-40B4-BE49-F238E27FC236}">
                <a16:creationId xmlns:a16="http://schemas.microsoft.com/office/drawing/2014/main" id="{1321A640-5465-494D-8401-310B6CBFC0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6659" y="4259966"/>
            <a:ext cx="1755942" cy="2161636"/>
          </a:xfrm>
          <a:prstGeom prst="rect">
            <a:avLst/>
          </a:prstGeom>
        </p:spPr>
      </p:pic>
      <p:pic>
        <p:nvPicPr>
          <p:cNvPr id="11" name="Image 10" descr="Une image contenant gâteau, anniversaire, bleu, décoré&#10;&#10;Description générée automatiquement">
            <a:extLst>
              <a:ext uri="{FF2B5EF4-FFF2-40B4-BE49-F238E27FC236}">
                <a16:creationId xmlns:a16="http://schemas.microsoft.com/office/drawing/2014/main" id="{9043E5C3-DA24-407B-BC33-CF0FF951AF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354" y="4241643"/>
            <a:ext cx="1694037" cy="2284722"/>
          </a:xfrm>
          <a:prstGeom prst="rect">
            <a:avLst/>
          </a:prstGeom>
        </p:spPr>
      </p:pic>
      <p:pic>
        <p:nvPicPr>
          <p:cNvPr id="12" name="Image 11" descr="Une image contenant musique, instrument à cordes, intérieur, viole&#10;&#10;Description générée automatiquement">
            <a:extLst>
              <a:ext uri="{FF2B5EF4-FFF2-40B4-BE49-F238E27FC236}">
                <a16:creationId xmlns:a16="http://schemas.microsoft.com/office/drawing/2014/main" id="{6036E212-DBCC-45AE-A0B9-7F281EB000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2300" y="4132967"/>
            <a:ext cx="1536368" cy="2146223"/>
          </a:xfrm>
          <a:prstGeom prst="rect">
            <a:avLst/>
          </a:prstGeom>
        </p:spPr>
      </p:pic>
      <p:pic>
        <p:nvPicPr>
          <p:cNvPr id="13" name="Image 12" descr="Une image contenant intérieur, vert&#10;&#10;Description générée automatiquement">
            <a:extLst>
              <a:ext uri="{FF2B5EF4-FFF2-40B4-BE49-F238E27FC236}">
                <a16:creationId xmlns:a16="http://schemas.microsoft.com/office/drawing/2014/main" id="{AC4F366F-C4A5-406E-82AE-0BC43B5168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915" y="1178918"/>
            <a:ext cx="1656184" cy="2523179"/>
          </a:xfrm>
          <a:prstGeom prst="rect">
            <a:avLst/>
          </a:prstGeom>
        </p:spPr>
      </p:pic>
      <p:pic>
        <p:nvPicPr>
          <p:cNvPr id="14" name="Image 13">
            <a:extLst>
              <a:ext uri="{FF2B5EF4-FFF2-40B4-BE49-F238E27FC236}">
                <a16:creationId xmlns:a16="http://schemas.microsoft.com/office/drawing/2014/main" id="{F40FECA5-684A-41D0-AB89-585BDC91B6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0144" y="4253261"/>
            <a:ext cx="1530960" cy="2300623"/>
          </a:xfrm>
          <a:prstGeom prst="rect">
            <a:avLst/>
          </a:prstGeom>
        </p:spPr>
      </p:pic>
      <p:pic>
        <p:nvPicPr>
          <p:cNvPr id="15" name="Image 14" descr="Une image contenant personne&#10;&#10;Description générée automatiquement">
            <a:extLst>
              <a:ext uri="{FF2B5EF4-FFF2-40B4-BE49-F238E27FC236}">
                <a16:creationId xmlns:a16="http://schemas.microsoft.com/office/drawing/2014/main" id="{9C25B210-F7D4-4DFF-9696-426BB6B46F3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64288" y="4241643"/>
            <a:ext cx="1447840" cy="2300625"/>
          </a:xfrm>
          <a:prstGeom prst="rect">
            <a:avLst/>
          </a:prstGeom>
        </p:spPr>
      </p:pic>
    </p:spTree>
    <p:custDataLst>
      <p:tags r:id="rId1"/>
    </p:custDataLst>
    <p:extLst>
      <p:ext uri="{BB962C8B-B14F-4D97-AF65-F5344CB8AC3E}">
        <p14:creationId xmlns:p14="http://schemas.microsoft.com/office/powerpoint/2010/main" val="41629506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400397"/>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ON FAIT LE POINT !</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36613" y="1635224"/>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3 mots… 1 histoire…</a:t>
            </a:r>
          </a:p>
          <a:p>
            <a:pPr marL="0" indent="0" algn="ctr">
              <a:lnSpc>
                <a:spcPct val="107000"/>
              </a:lnSpc>
              <a:spcAft>
                <a:spcPts val="800"/>
              </a:spcAft>
              <a:buNone/>
            </a:pPr>
            <a:endParaRPr lang="fr-FR" sz="2000" b="1" dirty="0" smtClean="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000" b="1" i="1" dirty="0" smtClean="0">
                <a:latin typeface="Calibri" panose="020F0502020204030204" pitchFamily="34" charset="0"/>
                <a:cs typeface="Times New Roman" panose="02020603050405020304" pitchFamily="18" charset="0"/>
              </a:rPr>
              <a:t>« Concernant </a:t>
            </a:r>
            <a:r>
              <a:rPr lang="fr-FR" sz="2000" b="1" i="1" dirty="0">
                <a:latin typeface="Calibri" panose="020F0502020204030204" pitchFamily="34" charset="0"/>
                <a:cs typeface="Times New Roman" panose="02020603050405020304" pitchFamily="18" charset="0"/>
              </a:rPr>
              <a:t>la conception de séances d’animation </a:t>
            </a:r>
            <a:r>
              <a:rPr lang="fr-FR" sz="2000" b="1" i="1" dirty="0" smtClean="0">
                <a:latin typeface="Calibri" panose="020F0502020204030204" pitchFamily="34" charset="0"/>
                <a:cs typeface="Times New Roman" panose="02020603050405020304" pitchFamily="18" charset="0"/>
              </a:rPr>
              <a:t>collectives »</a:t>
            </a:r>
            <a:endParaRPr lang="fr-FR" sz="2000" b="1" i="1" dirty="0">
              <a:latin typeface="Calibri" panose="020F0502020204030204" pitchFamily="34" charset="0"/>
              <a:cs typeface="Times New Roman" panose="02020603050405020304" pitchFamily="18"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1775182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1260837" y="400397"/>
            <a:ext cx="7467600" cy="868363"/>
          </a:xfrm>
          <a:noFill/>
        </p:spPr>
        <p:txBody>
          <a:bodyPr wrap="square" lIns="91440" tIns="45720" rIns="91440" bIns="45720" numCol="1" anchorCtr="0" compatLnSpc="1">
            <a:prstTxWarp prst="textNoShape">
              <a:avLst/>
            </a:prstTxWarp>
            <a:normAutofit/>
          </a:bodyPr>
          <a:lstStyle/>
          <a:p>
            <a:pPr algn="ctr"/>
            <a:r>
              <a:rPr lang="fr-FR" sz="3200" b="1" cap="none" dirty="0" smtClean="0">
                <a:solidFill>
                  <a:srgbClr val="0DB435"/>
                </a:solidFill>
                <a:latin typeface="Calibri" pitchFamily="34" charset="0"/>
              </a:rPr>
              <a:t>EVALUATION</a:t>
            </a:r>
            <a:endParaRPr lang="fr-FR" sz="3200" b="1" cap="none" dirty="0" smtClean="0">
              <a:solidFill>
                <a:srgbClr val="00B050"/>
              </a:solidFill>
              <a:latin typeface="Calibri" pitchFamily="34" charset="0"/>
            </a:endParaRPr>
          </a:p>
        </p:txBody>
      </p:sp>
      <p:sp>
        <p:nvSpPr>
          <p:cNvPr id="41986" name="Rectangle 3"/>
          <p:cNvSpPr>
            <a:spLocks noGrp="1"/>
          </p:cNvSpPr>
          <p:nvPr>
            <p:ph type="body" idx="4294967295"/>
          </p:nvPr>
        </p:nvSpPr>
        <p:spPr>
          <a:xfrm>
            <a:off x="836613" y="1635224"/>
            <a:ext cx="7806060" cy="643929"/>
          </a:xfrm>
        </p:spPr>
        <p:txBody>
          <a:bodyPr/>
          <a:lstStyle/>
          <a:p>
            <a:pPr algn="ctr">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World Café…</a:t>
            </a:r>
          </a:p>
          <a:p>
            <a:pPr marL="0" indent="0" algn="ctr">
              <a:lnSpc>
                <a:spcPct val="107000"/>
              </a:lnSpc>
              <a:spcAft>
                <a:spcPts val="800"/>
              </a:spcAft>
              <a:buNone/>
            </a:pPr>
            <a:endParaRPr lang="fr-FR" sz="2000" b="1" dirty="0" smtClean="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000" b="1" i="1" dirty="0">
                <a:solidFill>
                  <a:srgbClr val="FF0000"/>
                </a:solidFill>
                <a:latin typeface="Calibri" panose="020F0502020204030204" pitchFamily="34" charset="0"/>
                <a:cs typeface="Times New Roman" panose="02020603050405020304" pitchFamily="18" charset="0"/>
              </a:rPr>
              <a:t>Question 1 : QU'EST-CE QUE L'ÉVALUATION ?</a:t>
            </a:r>
          </a:p>
          <a:p>
            <a:pPr marL="0" indent="0" algn="ctr">
              <a:lnSpc>
                <a:spcPct val="107000"/>
              </a:lnSpc>
              <a:spcAft>
                <a:spcPts val="800"/>
              </a:spcAft>
              <a:buNone/>
            </a:pPr>
            <a:endParaRPr lang="fr-FR" sz="2000" b="1" i="1" dirty="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000" b="1" i="1" dirty="0">
                <a:solidFill>
                  <a:srgbClr val="00B050"/>
                </a:solidFill>
                <a:latin typeface="Calibri" panose="020F0502020204030204" pitchFamily="34" charset="0"/>
                <a:cs typeface="Times New Roman" panose="02020603050405020304" pitchFamily="18" charset="0"/>
              </a:rPr>
              <a:t>Question 2 : POURQUOI ON ÉVALUE ?</a:t>
            </a:r>
          </a:p>
          <a:p>
            <a:pPr marL="0" indent="0" algn="ctr">
              <a:lnSpc>
                <a:spcPct val="107000"/>
              </a:lnSpc>
              <a:spcAft>
                <a:spcPts val="800"/>
              </a:spcAft>
              <a:buNone/>
            </a:pPr>
            <a:endParaRPr lang="fr-FR" sz="2000" b="1" i="1" dirty="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000" b="1" i="1" dirty="0">
                <a:solidFill>
                  <a:srgbClr val="0000CC"/>
                </a:solidFill>
                <a:latin typeface="Calibri" panose="020F0502020204030204" pitchFamily="34" charset="0"/>
                <a:cs typeface="Times New Roman" panose="02020603050405020304" pitchFamily="18" charset="0"/>
              </a:rPr>
              <a:t>Question 3 : QU'EST-CE QU'ON ÉVALUE ?</a:t>
            </a:r>
          </a:p>
          <a:p>
            <a:pPr marL="0" indent="0" algn="ctr">
              <a:lnSpc>
                <a:spcPct val="107000"/>
              </a:lnSpc>
              <a:spcAft>
                <a:spcPts val="800"/>
              </a:spcAft>
              <a:buNone/>
            </a:pPr>
            <a:endParaRPr lang="fr-FR" sz="2000" b="1" dirty="0" smtClean="0">
              <a:latin typeface="Calibri" panose="020F0502020204030204" pitchFamily="34" charset="0"/>
              <a:cs typeface="Times New Roman" panose="02020603050405020304" pitchFamily="18"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076" name="Picture 4" descr="World Café : le collaboratif au service de la proximité - La Fabrique de la  Proximit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124744"/>
            <a:ext cx="2664296" cy="14820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86405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67501C-2EF5-4E39-B990-DAE49399CE77}"/>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action</a:t>
            </a:r>
          </a:p>
        </p:txBody>
      </p:sp>
      <p:sp>
        <p:nvSpPr>
          <p:cNvPr id="3993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CCF0B0C-D128-4828-941D-44983D3FAC08}"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39940" name="Image 6" descr="wordl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292600"/>
            <a:ext cx="287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Image 7" descr="wordle 2.png"/>
          <p:cNvPicPr>
            <a:picLocks noChangeAspect="1"/>
          </p:cNvPicPr>
          <p:nvPr/>
        </p:nvPicPr>
        <p:blipFill>
          <a:blip r:embed="rId5" cstate="print">
            <a:extLst>
              <a:ext uri="{28A0092B-C50C-407E-A947-70E740481C1C}">
                <a14:useLocalDpi xmlns:a14="http://schemas.microsoft.com/office/drawing/2010/main" val="0"/>
              </a:ext>
            </a:extLst>
          </a:blip>
          <a:srcRect t="18324" b="22118"/>
          <a:stretch>
            <a:fillRect/>
          </a:stretch>
        </p:blipFill>
        <p:spPr bwMode="auto">
          <a:xfrm>
            <a:off x="5065713" y="4581525"/>
            <a:ext cx="383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Image 8" descr="wordle 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492375"/>
            <a:ext cx="34083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2">
            <a:extLst>
              <a:ext uri="{FF2B5EF4-FFF2-40B4-BE49-F238E27FC236}">
                <a16:creationId xmlns:a16="http://schemas.microsoft.com/office/drawing/2014/main" id="{24467049-8494-4920-B1AE-4FF414051DD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9944" name="Image 12" descr="CoDES-0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1" descr="Notre Rapport d'activités 2023 à télécharger !">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13" y="2416175"/>
            <a:ext cx="15128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85147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custDataLst>
              <p:tags r:id="rId2"/>
            </p:custDataLst>
          </p:nvPr>
        </p:nvSpPr>
        <p:spPr>
          <a:xfrm>
            <a:off x="827088" y="333375"/>
            <a:ext cx="7793037" cy="8397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L’EVALUATION</a:t>
            </a:r>
            <a:r>
              <a:rPr lang="fr-FR" sz="3200" b="1" u="sng" dirty="0" smtClean="0">
                <a:solidFill>
                  <a:schemeClr val="tx2">
                    <a:lumMod val="75000"/>
                    <a:lumOff val="25000"/>
                  </a:schemeClr>
                </a:solidFill>
                <a:latin typeface="Calibri" pitchFamily="34" charset="0"/>
              </a:rPr>
              <a:t> </a:t>
            </a:r>
          </a:p>
        </p:txBody>
      </p:sp>
      <p:sp>
        <p:nvSpPr>
          <p:cNvPr id="33794" name="Rectangle 3"/>
          <p:cNvSpPr>
            <a:spLocks noGrp="1" noChangeArrowheads="1"/>
          </p:cNvSpPr>
          <p:nvPr>
            <p:ph type="body" idx="4294967295"/>
          </p:nvPr>
        </p:nvSpPr>
        <p:spPr>
          <a:xfrm>
            <a:off x="179388" y="1844675"/>
            <a:ext cx="8415337" cy="4752975"/>
          </a:xfrm>
        </p:spPr>
        <p:txBody>
          <a:bodyPr/>
          <a:lstStyle/>
          <a:p>
            <a:pPr algn="just" eaLnBrk="1" hangingPunct="1"/>
            <a:r>
              <a:rPr lang="fr-FR" dirty="0" smtClean="0">
                <a:latin typeface="Calibri" pitchFamily="34" charset="0"/>
              </a:rPr>
              <a:t>Opération reposant sur le recueil et l’analyse d’informations afin de formuler un jugement sur une intervention dans le but d’améliorer cette intervention et/ou d’éclairer la prise de décision.</a:t>
            </a:r>
          </a:p>
          <a:p>
            <a:pPr algn="just" eaLnBrk="1" hangingPunct="1">
              <a:buFont typeface="Wingdings" pitchFamily="2" charset="2"/>
              <a:buNone/>
            </a:pPr>
            <a:endParaRPr lang="fr-FR" dirty="0" smtClean="0">
              <a:latin typeface="Calibri" pitchFamily="34" charset="0"/>
            </a:endParaRPr>
          </a:p>
          <a:p>
            <a:pPr algn="just" eaLnBrk="1" hangingPunct="1"/>
            <a:r>
              <a:rPr lang="fr-FR" dirty="0" smtClean="0">
                <a:latin typeface="Calibri" pitchFamily="34" charset="0"/>
              </a:rPr>
              <a:t>C’est une </a:t>
            </a:r>
            <a:r>
              <a:rPr lang="fr-FR" b="1" dirty="0" smtClean="0">
                <a:latin typeface="Calibri" pitchFamily="34" charset="0"/>
              </a:rPr>
              <a:t>démarche</a:t>
            </a:r>
            <a:r>
              <a:rPr lang="fr-FR" dirty="0" smtClean="0">
                <a:latin typeface="Calibri" pitchFamily="34" charset="0"/>
              </a:rPr>
              <a:t> organisée en </a:t>
            </a:r>
            <a:r>
              <a:rPr lang="fr-FR" b="1" dirty="0" smtClean="0">
                <a:latin typeface="Calibri" pitchFamily="34" charset="0"/>
              </a:rPr>
              <a:t>plusieurs étapes</a:t>
            </a:r>
            <a:r>
              <a:rPr lang="fr-FR" dirty="0" smtClean="0">
                <a:latin typeface="Calibri" pitchFamily="34" charset="0"/>
              </a:rPr>
              <a:t> impliquant un ensemble d’acteurs.</a:t>
            </a:r>
          </a:p>
          <a:p>
            <a:pPr algn="just" eaLnBrk="1" hangingPunct="1"/>
            <a:endParaRPr lang="fr-FR" dirty="0" smtClean="0">
              <a:latin typeface="Calibri" pitchFamily="34" charset="0"/>
            </a:endParaRPr>
          </a:p>
          <a:p>
            <a:pPr algn="just" eaLnBrk="1" hangingPunct="1"/>
            <a:r>
              <a:rPr lang="fr-FR" i="1" dirty="0" smtClean="0">
                <a:latin typeface="Calibri" pitchFamily="34" charset="0"/>
              </a:rPr>
              <a:t>« L’évaluation est une source d’évolution, d’amélioration des pratiques… Elle doit être perçue comme un véritable instrument de conduite d’un projet d’éducation pour la santé ». </a:t>
            </a:r>
          </a:p>
        </p:txBody>
      </p:sp>
      <p:pic>
        <p:nvPicPr>
          <p:cNvPr id="33795"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341244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custDataLst>
              <p:tags r:id="rId2"/>
            </p:custDataLst>
          </p:nvPr>
        </p:nvSpPr>
        <p:spPr>
          <a:xfrm>
            <a:off x="2339975" y="260350"/>
            <a:ext cx="4608513" cy="8397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L’EVALUATION</a:t>
            </a:r>
          </a:p>
        </p:txBody>
      </p:sp>
      <p:sp>
        <p:nvSpPr>
          <p:cNvPr id="242691" name="Rectangle 3"/>
          <p:cNvSpPr>
            <a:spLocks noGrp="1" noChangeArrowheads="1"/>
          </p:cNvSpPr>
          <p:nvPr>
            <p:ph type="body" idx="4294967295"/>
          </p:nvPr>
        </p:nvSpPr>
        <p:spPr>
          <a:xfrm>
            <a:off x="323850" y="1582738"/>
            <a:ext cx="8569325" cy="5256212"/>
          </a:xfrm>
        </p:spPr>
        <p:txBody>
          <a:bodyPr/>
          <a:lstStyle/>
          <a:p>
            <a:pPr algn="just" eaLnBrk="1" hangingPunct="1">
              <a:lnSpc>
                <a:spcPct val="80000"/>
              </a:lnSpc>
              <a:buFont typeface="Wingdings" pitchFamily="2" charset="2"/>
              <a:buNone/>
            </a:pPr>
            <a:r>
              <a:rPr lang="fr-FR" dirty="0" smtClean="0"/>
              <a:t> </a:t>
            </a:r>
            <a:r>
              <a:rPr lang="fr-FR" dirty="0" smtClean="0">
                <a:latin typeface="Calibri" pitchFamily="34" charset="0"/>
              </a:rPr>
              <a:t>	Il est admis que l’évaluation remplit plusieurs fonctions  :</a:t>
            </a:r>
          </a:p>
          <a:p>
            <a:pPr algn="just" eaLnBrk="1" hangingPunct="1">
              <a:lnSpc>
                <a:spcPct val="80000"/>
              </a:lnSpc>
            </a:pPr>
            <a:r>
              <a:rPr lang="fr-FR" dirty="0" smtClean="0">
                <a:latin typeface="Calibri" pitchFamily="34" charset="0"/>
              </a:rPr>
              <a:t>produire de la connaissance ;</a:t>
            </a:r>
          </a:p>
          <a:p>
            <a:pPr algn="just" eaLnBrk="1" hangingPunct="1">
              <a:lnSpc>
                <a:spcPct val="80000"/>
              </a:lnSpc>
            </a:pPr>
            <a:r>
              <a:rPr lang="fr-FR" dirty="0" smtClean="0">
                <a:latin typeface="Calibri" pitchFamily="34" charset="0"/>
              </a:rPr>
              <a:t>rendre des comptes sur l’action ;</a:t>
            </a:r>
          </a:p>
          <a:p>
            <a:pPr algn="just" eaLnBrk="1" hangingPunct="1">
              <a:lnSpc>
                <a:spcPct val="80000"/>
              </a:lnSpc>
            </a:pPr>
            <a:r>
              <a:rPr lang="fr-FR" dirty="0" smtClean="0">
                <a:latin typeface="Calibri" pitchFamily="34" charset="0"/>
              </a:rPr>
              <a:t>éclairer le décideur sur les choix à faire ;</a:t>
            </a:r>
          </a:p>
          <a:p>
            <a:pPr algn="just" eaLnBrk="1" hangingPunct="1">
              <a:lnSpc>
                <a:spcPct val="80000"/>
              </a:lnSpc>
            </a:pPr>
            <a:r>
              <a:rPr lang="fr-FR" dirty="0" smtClean="0">
                <a:latin typeface="Calibri" pitchFamily="34" charset="0"/>
              </a:rPr>
              <a:t>aider au pilotage de l’action publique ;</a:t>
            </a:r>
          </a:p>
          <a:p>
            <a:pPr algn="just" eaLnBrk="1" hangingPunct="1">
              <a:lnSpc>
                <a:spcPct val="80000"/>
              </a:lnSpc>
            </a:pPr>
            <a:r>
              <a:rPr lang="fr-FR" dirty="0" smtClean="0">
                <a:latin typeface="Calibri" pitchFamily="34" charset="0"/>
              </a:rPr>
              <a:t>produire du changement en vue d’améliorer les actions ;</a:t>
            </a:r>
          </a:p>
          <a:p>
            <a:pPr algn="just" eaLnBrk="1" hangingPunct="1">
              <a:lnSpc>
                <a:spcPct val="80000"/>
              </a:lnSpc>
            </a:pPr>
            <a:r>
              <a:rPr lang="fr-FR" dirty="0" smtClean="0">
                <a:latin typeface="Calibri" pitchFamily="34" charset="0"/>
              </a:rPr>
              <a:t>permettre un débat avec tous les acteurs ;</a:t>
            </a:r>
          </a:p>
          <a:p>
            <a:pPr algn="just" eaLnBrk="1" hangingPunct="1">
              <a:lnSpc>
                <a:spcPct val="80000"/>
              </a:lnSpc>
            </a:pPr>
            <a:r>
              <a:rPr lang="fr-FR" dirty="0" smtClean="0">
                <a:latin typeface="Calibri" pitchFamily="34" charset="0"/>
              </a:rPr>
              <a:t>contribuer à faire progresser collectivement les acteurs.</a:t>
            </a:r>
          </a:p>
          <a:p>
            <a:pPr eaLnBrk="1" hangingPunct="1">
              <a:lnSpc>
                <a:spcPct val="80000"/>
              </a:lnSpc>
              <a:buFont typeface="Wingdings" pitchFamily="2" charset="2"/>
              <a:buNone/>
            </a:pPr>
            <a:endParaRPr lang="fr-FR" b="1" dirty="0" smtClean="0">
              <a:latin typeface="Calibri" pitchFamily="34" charset="0"/>
            </a:endParaRPr>
          </a:p>
          <a:p>
            <a:pPr algn="ctr" eaLnBrk="1" hangingPunct="1">
              <a:lnSpc>
                <a:spcPct val="80000"/>
              </a:lnSpc>
              <a:buFont typeface="Wingdings" pitchFamily="2" charset="2"/>
              <a:buNone/>
            </a:pPr>
            <a:r>
              <a:rPr lang="fr-FR" b="1" dirty="0" smtClean="0">
                <a:solidFill>
                  <a:schemeClr val="hlink"/>
                </a:solidFill>
                <a:latin typeface="Calibri" pitchFamily="34" charset="0"/>
              </a:rPr>
              <a:t>L’évaluation est potentiellement au service de tous les acteurs, qu’il s’agisse des décideurs, des opérateurs, des gestionnaires de programmes ou des bénéficiaires des actions</a:t>
            </a:r>
          </a:p>
        </p:txBody>
      </p:sp>
      <p:pic>
        <p:nvPicPr>
          <p:cNvPr id="35843"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7334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custDataLst>
              <p:tags r:id="rId2"/>
            </p:custDataLst>
          </p:nvPr>
        </p:nvSpPr>
        <p:spPr>
          <a:xfrm>
            <a:off x="827088" y="333375"/>
            <a:ext cx="7793037" cy="8397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L’EVALUATION </a:t>
            </a:r>
          </a:p>
        </p:txBody>
      </p:sp>
      <p:pic>
        <p:nvPicPr>
          <p:cNvPr id="33795"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5" name="Image 4">
            <a:extLst>
              <a:ext uri="{FF2B5EF4-FFF2-40B4-BE49-F238E27FC236}">
                <a16:creationId xmlns:a16="http://schemas.microsoft.com/office/drawing/2014/main" id="{FB4651E2-9926-4111-970E-2619BD66C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13" y="1277938"/>
            <a:ext cx="7056784" cy="4993947"/>
          </a:xfrm>
          <a:prstGeom prst="rect">
            <a:avLst/>
          </a:prstGeom>
        </p:spPr>
      </p:pic>
    </p:spTree>
    <p:custDataLst>
      <p:tags r:id="rId1"/>
    </p:custDataLst>
    <p:extLst>
      <p:ext uri="{BB962C8B-B14F-4D97-AF65-F5344CB8AC3E}">
        <p14:creationId xmlns:p14="http://schemas.microsoft.com/office/powerpoint/2010/main" val="22185579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custDataLst>
              <p:tags r:id="rId2"/>
            </p:custDataLst>
          </p:nvPr>
        </p:nvSpPr>
        <p:spPr>
          <a:xfrm>
            <a:off x="755650" y="0"/>
            <a:ext cx="7793038" cy="1101725"/>
          </a:xfrm>
        </p:spPr>
        <p:txBody>
          <a:bodyPr>
            <a:normAutofit/>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QUAND ?</a:t>
            </a:r>
          </a:p>
        </p:txBody>
      </p:sp>
      <p:sp>
        <p:nvSpPr>
          <p:cNvPr id="244739" name="Rectangle 3"/>
          <p:cNvSpPr>
            <a:spLocks noGrp="1" noChangeArrowheads="1"/>
          </p:cNvSpPr>
          <p:nvPr>
            <p:ph type="body" idx="1"/>
          </p:nvPr>
        </p:nvSpPr>
        <p:spPr>
          <a:xfrm>
            <a:off x="684212" y="1484313"/>
            <a:ext cx="7992243" cy="4995862"/>
          </a:xfrm>
        </p:spPr>
        <p:txBody>
          <a:bodyPr>
            <a:normAutofit/>
          </a:bodyPr>
          <a:lstStyle/>
          <a:p>
            <a:pPr marL="0" indent="0" algn="ctr" eaLnBrk="1" fontAlgn="auto" hangingPunct="1">
              <a:spcAft>
                <a:spcPts val="600"/>
              </a:spcAft>
              <a:buFont typeface="Wingdings" pitchFamily="2" charset="2"/>
              <a:buNone/>
              <a:defRPr/>
            </a:pPr>
            <a:r>
              <a:rPr lang="fr-FR" sz="2800" b="1" dirty="0" smtClean="0">
                <a:latin typeface="Calibri" pitchFamily="34" charset="0"/>
                <a:cs typeface="Calibri" pitchFamily="34" charset="0"/>
              </a:rPr>
              <a:t>On évalue </a:t>
            </a:r>
          </a:p>
          <a:p>
            <a:pPr algn="ctr" eaLnBrk="1" fontAlgn="auto" hangingPunct="1">
              <a:spcAft>
                <a:spcPts val="0"/>
              </a:spcAft>
              <a:defRPr/>
            </a:pPr>
            <a:r>
              <a:rPr lang="fr-FR" dirty="0" smtClean="0">
                <a:latin typeface="Calibri" pitchFamily="34" charset="0"/>
                <a:cs typeface="Calibri" pitchFamily="34" charset="0"/>
              </a:rPr>
              <a:t>Le contexte – Analyse de la situation</a:t>
            </a:r>
          </a:p>
          <a:p>
            <a:pPr algn="ctr" eaLnBrk="1" fontAlgn="auto" hangingPunct="1">
              <a:spcAft>
                <a:spcPts val="0"/>
              </a:spcAft>
              <a:defRPr/>
            </a:pPr>
            <a:r>
              <a:rPr lang="fr-FR" dirty="0" smtClean="0">
                <a:latin typeface="Calibri" pitchFamily="34" charset="0"/>
                <a:cs typeface="Calibri" pitchFamily="34" charset="0"/>
              </a:rPr>
              <a:t>Les ressources et méthodes à utiliser</a:t>
            </a:r>
          </a:p>
          <a:p>
            <a:pPr algn="ctr" eaLnBrk="1" fontAlgn="auto" hangingPunct="1">
              <a:spcAft>
                <a:spcPts val="0"/>
              </a:spcAft>
              <a:defRPr/>
            </a:pPr>
            <a:r>
              <a:rPr lang="fr-FR" dirty="0" smtClean="0">
                <a:latin typeface="Calibri" pitchFamily="34" charset="0"/>
                <a:cs typeface="Calibri" pitchFamily="34" charset="0"/>
              </a:rPr>
              <a:t>Le processus – Déroulement des activités</a:t>
            </a:r>
          </a:p>
          <a:p>
            <a:pPr algn="ctr" eaLnBrk="1" fontAlgn="auto" hangingPunct="1">
              <a:spcAft>
                <a:spcPts val="0"/>
              </a:spcAft>
              <a:defRPr/>
            </a:pPr>
            <a:r>
              <a:rPr lang="fr-FR" dirty="0" smtClean="0">
                <a:latin typeface="Calibri" pitchFamily="34" charset="0"/>
                <a:cs typeface="Calibri" pitchFamily="34" charset="0"/>
              </a:rPr>
              <a:t>Les résultats de l’action – Effets et résultats</a:t>
            </a:r>
          </a:p>
          <a:p>
            <a:pPr marL="0" indent="0" eaLnBrk="1" fontAlgn="auto" hangingPunct="1">
              <a:spcAft>
                <a:spcPts val="0"/>
              </a:spcAft>
              <a:buFont typeface="Wingdings" pitchFamily="2" charset="2"/>
              <a:buNone/>
              <a:defRPr/>
            </a:pPr>
            <a:endParaRPr lang="fr-FR" dirty="0" smtClean="0">
              <a:latin typeface="Calibri" pitchFamily="34" charset="0"/>
              <a:cs typeface="Calibri" pitchFamily="34" charset="0"/>
            </a:endParaRPr>
          </a:p>
          <a:p>
            <a:pPr marL="0" indent="0" algn="just" eaLnBrk="1" fontAlgn="auto" hangingPunct="1">
              <a:spcAft>
                <a:spcPts val="0"/>
              </a:spcAft>
              <a:buFont typeface="Wingdings" pitchFamily="2" charset="2"/>
              <a:buNone/>
              <a:defRPr/>
            </a:pPr>
            <a:r>
              <a:rPr lang="fr-FR" dirty="0" smtClean="0">
                <a:latin typeface="Calibri" pitchFamily="34" charset="0"/>
                <a:cs typeface="Calibri" pitchFamily="34" charset="0"/>
              </a:rPr>
              <a:t>L’évaluation se situe à </a:t>
            </a:r>
            <a:r>
              <a:rPr lang="fr-FR" b="1" u="sng" dirty="0" smtClean="0">
                <a:latin typeface="Calibri" pitchFamily="34" charset="0"/>
                <a:cs typeface="Calibri" pitchFamily="34" charset="0"/>
              </a:rPr>
              <a:t>toutes les phases </a:t>
            </a:r>
            <a:r>
              <a:rPr lang="fr-FR" dirty="0" smtClean="0">
                <a:latin typeface="Calibri" pitchFamily="34" charset="0"/>
                <a:cs typeface="Calibri" pitchFamily="34" charset="0"/>
              </a:rPr>
              <a:t>de l’action et concerne tous ces contenus (activités, interventions, réalisation…)</a:t>
            </a:r>
          </a:p>
          <a:p>
            <a:pPr marL="274320" indent="-274320" algn="just" eaLnBrk="1" fontAlgn="auto" hangingPunct="1">
              <a:spcAft>
                <a:spcPts val="0"/>
              </a:spcAft>
              <a:buFont typeface="Wingdings" pitchFamily="2" charset="2"/>
              <a:buNone/>
              <a:defRPr/>
            </a:pPr>
            <a:endParaRPr lang="fr-FR" dirty="0" smtClean="0">
              <a:latin typeface="Calibri" pitchFamily="34" charset="0"/>
              <a:cs typeface="Calibri" pitchFamily="34" charset="0"/>
            </a:endParaRPr>
          </a:p>
          <a:p>
            <a:pPr marL="0" indent="0" algn="just" eaLnBrk="1" fontAlgn="auto" hangingPunct="1">
              <a:spcAft>
                <a:spcPts val="0"/>
              </a:spcAft>
              <a:buFont typeface="Wingdings" pitchFamily="2" charset="2"/>
              <a:buNone/>
              <a:defRPr/>
            </a:pPr>
            <a:r>
              <a:rPr lang="fr-FR" dirty="0" smtClean="0">
                <a:latin typeface="Calibri" pitchFamily="34" charset="0"/>
                <a:cs typeface="Calibri" pitchFamily="34" charset="0"/>
              </a:rPr>
              <a:t>Elle est favorisée par un suivi régulier du déroulement </a:t>
            </a:r>
          </a:p>
          <a:p>
            <a:pPr lvl="2" indent="-182880" eaLnBrk="1" fontAlgn="auto" hangingPunct="1">
              <a:spcAft>
                <a:spcPts val="0"/>
              </a:spcAft>
              <a:buClr>
                <a:schemeClr val="accent1">
                  <a:shade val="75000"/>
                </a:schemeClr>
              </a:buClr>
              <a:buFont typeface="Wingdings"/>
              <a:buChar char=""/>
              <a:defRPr/>
            </a:pPr>
            <a:endParaRPr lang="fr-FR" dirty="0" smtClean="0"/>
          </a:p>
          <a:p>
            <a:pPr lvl="2" indent="-182880" eaLnBrk="1" fontAlgn="auto" hangingPunct="1">
              <a:spcAft>
                <a:spcPts val="0"/>
              </a:spcAft>
              <a:buClr>
                <a:schemeClr val="accent1">
                  <a:shade val="75000"/>
                </a:schemeClr>
              </a:buClr>
              <a:buFont typeface="Wingdings"/>
              <a:buChar char=""/>
              <a:defRPr/>
            </a:pPr>
            <a:endParaRPr lang="fr-FR" dirty="0" smtClean="0"/>
          </a:p>
          <a:p>
            <a:pPr lvl="2" indent="-182880" eaLnBrk="1" fontAlgn="auto" hangingPunct="1">
              <a:spcAft>
                <a:spcPts val="0"/>
              </a:spcAft>
              <a:buClr>
                <a:schemeClr val="accent1">
                  <a:shade val="75000"/>
                </a:schemeClr>
              </a:buClr>
              <a:buFont typeface="Wingdings"/>
              <a:buChar char=""/>
              <a:defRPr/>
            </a:pPr>
            <a:endParaRPr lang="fr-FR" dirty="0" smtClean="0"/>
          </a:p>
          <a:p>
            <a:pPr lvl="2" indent="-182880" eaLnBrk="1" fontAlgn="auto" hangingPunct="1">
              <a:spcAft>
                <a:spcPts val="0"/>
              </a:spcAft>
              <a:buClr>
                <a:schemeClr val="accent1">
                  <a:shade val="75000"/>
                </a:schemeClr>
              </a:buClr>
              <a:buFont typeface="Wingdings" pitchFamily="2" charset="2"/>
              <a:buNone/>
              <a:defRPr/>
            </a:pPr>
            <a:endParaRPr lang="fr-FR" dirty="0" smtClean="0"/>
          </a:p>
        </p:txBody>
      </p:sp>
      <p:pic>
        <p:nvPicPr>
          <p:cNvPr id="3993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1738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73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7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custDataLst>
              <p:tags r:id="rId2"/>
            </p:custDataLst>
          </p:nvPr>
        </p:nvSpPr>
        <p:spPr>
          <a:xfrm>
            <a:off x="1187450" y="260350"/>
            <a:ext cx="7793038" cy="8397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L’EVALUATION DU PROCESSUS</a:t>
            </a:r>
          </a:p>
        </p:txBody>
      </p:sp>
      <p:sp>
        <p:nvSpPr>
          <p:cNvPr id="48130" name="Rectangle 3"/>
          <p:cNvSpPr>
            <a:spLocks noGrp="1" noChangeArrowheads="1"/>
          </p:cNvSpPr>
          <p:nvPr>
            <p:ph type="body" idx="4294967295"/>
          </p:nvPr>
        </p:nvSpPr>
        <p:spPr>
          <a:xfrm>
            <a:off x="107950" y="1700213"/>
            <a:ext cx="8640514" cy="4673600"/>
          </a:xfrm>
        </p:spPr>
        <p:txBody>
          <a:bodyPr/>
          <a:lstStyle/>
          <a:p>
            <a:pPr marL="0" indent="0" algn="ctr" eaLnBrk="1" hangingPunct="1">
              <a:lnSpc>
                <a:spcPct val="80000"/>
              </a:lnSpc>
              <a:spcAft>
                <a:spcPts val="600"/>
              </a:spcAft>
              <a:buNone/>
            </a:pPr>
            <a:r>
              <a:rPr lang="fr-FR" sz="2200" b="1" dirty="0">
                <a:solidFill>
                  <a:srgbClr val="00B050"/>
                </a:solidFill>
                <a:latin typeface="Calibri" pitchFamily="34" charset="0"/>
              </a:rPr>
              <a:t>Tout au long de l’action </a:t>
            </a:r>
            <a:endParaRPr lang="fr-FR" sz="2200" b="1" dirty="0" smtClean="0">
              <a:solidFill>
                <a:srgbClr val="00B050"/>
              </a:solidFill>
              <a:latin typeface="Calibri" pitchFamily="34" charset="0"/>
            </a:endParaRPr>
          </a:p>
          <a:p>
            <a:pPr marL="0" indent="0" algn="ctr" eaLnBrk="1" hangingPunct="1">
              <a:lnSpc>
                <a:spcPct val="80000"/>
              </a:lnSpc>
              <a:spcAft>
                <a:spcPts val="600"/>
              </a:spcAft>
              <a:buNone/>
            </a:pPr>
            <a:endParaRPr lang="fr-FR" sz="2200" b="1" dirty="0">
              <a:solidFill>
                <a:srgbClr val="00B050"/>
              </a:solidFill>
              <a:latin typeface="Calibri" pitchFamily="34" charset="0"/>
            </a:endParaRPr>
          </a:p>
          <a:p>
            <a:pPr algn="just" eaLnBrk="1" hangingPunct="1">
              <a:lnSpc>
                <a:spcPct val="80000"/>
              </a:lnSpc>
              <a:spcAft>
                <a:spcPts val="600"/>
              </a:spcAft>
            </a:pPr>
            <a:r>
              <a:rPr lang="fr-FR" sz="2200" dirty="0">
                <a:latin typeface="Calibri" pitchFamily="34" charset="0"/>
              </a:rPr>
              <a:t>Elle s’intéresse à l’organisation de l’équipe, la forme des interventions, le </a:t>
            </a:r>
            <a:r>
              <a:rPr lang="fr-FR" sz="2200" dirty="0" smtClean="0">
                <a:latin typeface="Calibri" pitchFamily="34" charset="0"/>
              </a:rPr>
              <a:t>calendrier...</a:t>
            </a:r>
          </a:p>
          <a:p>
            <a:pPr marL="0" indent="0" algn="just" eaLnBrk="1" hangingPunct="1">
              <a:lnSpc>
                <a:spcPct val="80000"/>
              </a:lnSpc>
              <a:spcAft>
                <a:spcPts val="600"/>
              </a:spcAft>
              <a:buNone/>
            </a:pPr>
            <a:endParaRPr lang="fr-FR" sz="2200" dirty="0">
              <a:latin typeface="Calibri" pitchFamily="34" charset="0"/>
            </a:endParaRPr>
          </a:p>
          <a:p>
            <a:pPr algn="just" eaLnBrk="1" hangingPunct="1">
              <a:lnSpc>
                <a:spcPct val="80000"/>
              </a:lnSpc>
              <a:spcAft>
                <a:spcPts val="600"/>
              </a:spcAft>
            </a:pPr>
            <a:r>
              <a:rPr lang="fr-FR" sz="2200" dirty="0">
                <a:latin typeface="Calibri" pitchFamily="34" charset="0"/>
              </a:rPr>
              <a:t>Elle s’intéresse à la mise en œuvre de l’action et porte sur « ressources mobilisées », « activités réalisées » et « groupes atteints » et mesure les écarts entre  « ressources prévues », « activités prévues », « groupes ciblés » , etc</a:t>
            </a:r>
            <a:r>
              <a:rPr lang="fr-FR" sz="2200" dirty="0" smtClean="0">
                <a:latin typeface="Calibri" pitchFamily="34" charset="0"/>
              </a:rPr>
              <a:t>.</a:t>
            </a:r>
          </a:p>
          <a:p>
            <a:pPr marL="0" indent="0" algn="just" eaLnBrk="1" hangingPunct="1">
              <a:lnSpc>
                <a:spcPct val="80000"/>
              </a:lnSpc>
              <a:spcAft>
                <a:spcPts val="600"/>
              </a:spcAft>
              <a:buNone/>
            </a:pPr>
            <a:endParaRPr lang="fr-FR" sz="2200" dirty="0">
              <a:latin typeface="Calibri" pitchFamily="34" charset="0"/>
            </a:endParaRPr>
          </a:p>
          <a:p>
            <a:pPr algn="just" eaLnBrk="1" hangingPunct="1">
              <a:lnSpc>
                <a:spcPct val="80000"/>
              </a:lnSpc>
              <a:spcAft>
                <a:spcPts val="600"/>
              </a:spcAft>
            </a:pPr>
            <a:r>
              <a:rPr lang="fr-FR" sz="2200" dirty="0">
                <a:latin typeface="Calibri" pitchFamily="34" charset="0"/>
              </a:rPr>
              <a:t>Elle identifie les freins et d’éventuels blocages et permet d’ajuster une situation en cas de difficulté ou de changer les modalités de travail. </a:t>
            </a:r>
          </a:p>
          <a:p>
            <a:pPr algn="just" eaLnBrk="1" hangingPunct="1">
              <a:lnSpc>
                <a:spcPct val="80000"/>
              </a:lnSpc>
              <a:spcAft>
                <a:spcPts val="600"/>
              </a:spcAft>
            </a:pPr>
            <a:endParaRPr lang="fr-FR" sz="2200" dirty="0" smtClean="0">
              <a:latin typeface="Calibri" pitchFamily="34" charset="0"/>
            </a:endParaRPr>
          </a:p>
        </p:txBody>
      </p:sp>
      <p:pic>
        <p:nvPicPr>
          <p:cNvPr id="48131"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410887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custDataLst>
              <p:tags r:id="rId2"/>
            </p:custDataLst>
          </p:nvPr>
        </p:nvSpPr>
        <p:spPr>
          <a:xfrm>
            <a:off x="1187450" y="260350"/>
            <a:ext cx="7793038" cy="8397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L’EVALUATION DU PROCESSUS</a:t>
            </a:r>
          </a:p>
        </p:txBody>
      </p:sp>
      <p:sp>
        <p:nvSpPr>
          <p:cNvPr id="48130" name="Rectangle 3"/>
          <p:cNvSpPr>
            <a:spLocks noGrp="1" noChangeArrowheads="1"/>
          </p:cNvSpPr>
          <p:nvPr>
            <p:ph type="body" idx="4294967295"/>
          </p:nvPr>
        </p:nvSpPr>
        <p:spPr>
          <a:xfrm>
            <a:off x="107950" y="1700213"/>
            <a:ext cx="8640514" cy="4673600"/>
          </a:xfrm>
        </p:spPr>
        <p:txBody>
          <a:bodyPr/>
          <a:lstStyle/>
          <a:p>
            <a:pPr algn="just" eaLnBrk="1" hangingPunct="1">
              <a:lnSpc>
                <a:spcPct val="80000"/>
              </a:lnSpc>
              <a:spcAft>
                <a:spcPts val="600"/>
              </a:spcAft>
            </a:pPr>
            <a:r>
              <a:rPr lang="fr-FR" sz="2200" b="1" dirty="0" smtClean="0">
                <a:latin typeface="Calibri" pitchFamily="34" charset="0"/>
              </a:rPr>
              <a:t>Les ressources </a:t>
            </a:r>
            <a:r>
              <a:rPr lang="fr-FR" sz="2200" dirty="0" smtClean="0">
                <a:latin typeface="Calibri" pitchFamily="34" charset="0"/>
              </a:rPr>
              <a:t>sont-elles mobilisées comme prévu? Sinon pourquoi ?</a:t>
            </a:r>
          </a:p>
          <a:p>
            <a:pPr algn="just" eaLnBrk="1" hangingPunct="1">
              <a:lnSpc>
                <a:spcPct val="80000"/>
              </a:lnSpc>
              <a:spcAft>
                <a:spcPts val="600"/>
              </a:spcAft>
            </a:pPr>
            <a:r>
              <a:rPr lang="fr-FR" sz="2200" b="1" dirty="0" smtClean="0">
                <a:latin typeface="Calibri" pitchFamily="34" charset="0"/>
              </a:rPr>
              <a:t>Les activités </a:t>
            </a:r>
            <a:r>
              <a:rPr lang="fr-FR" sz="2200" dirty="0" smtClean="0">
                <a:latin typeface="Calibri" pitchFamily="34" charset="0"/>
              </a:rPr>
              <a:t>sont-elles réalisées comme prévu ? Sinon pourquoi ?</a:t>
            </a:r>
          </a:p>
          <a:p>
            <a:pPr algn="just" eaLnBrk="1" hangingPunct="1">
              <a:lnSpc>
                <a:spcPct val="80000"/>
              </a:lnSpc>
              <a:spcAft>
                <a:spcPts val="600"/>
              </a:spcAft>
            </a:pPr>
            <a:r>
              <a:rPr lang="fr-FR" sz="2200" b="1" dirty="0" smtClean="0">
                <a:latin typeface="Calibri" pitchFamily="34" charset="0"/>
              </a:rPr>
              <a:t>Les groupes cibles </a:t>
            </a:r>
            <a:r>
              <a:rPr lang="fr-FR" sz="2200" dirty="0" smtClean="0">
                <a:latin typeface="Calibri" pitchFamily="34" charset="0"/>
              </a:rPr>
              <a:t>sont-ils atteints comme prévu ? Sinon pourquoi ? </a:t>
            </a:r>
          </a:p>
          <a:p>
            <a:pPr algn="just" eaLnBrk="1" hangingPunct="1">
              <a:lnSpc>
                <a:spcPct val="80000"/>
              </a:lnSpc>
              <a:spcAft>
                <a:spcPts val="600"/>
              </a:spcAft>
            </a:pPr>
            <a:r>
              <a:rPr lang="fr-FR" sz="2200" b="1" dirty="0" smtClean="0">
                <a:solidFill>
                  <a:srgbClr val="009900"/>
                </a:solidFill>
                <a:latin typeface="Calibri" pitchFamily="34" charset="0"/>
              </a:rPr>
              <a:t>L’analyse des points forts : </a:t>
            </a:r>
            <a:r>
              <a:rPr lang="fr-FR" sz="2200" dirty="0" smtClean="0">
                <a:latin typeface="Calibri" pitchFamily="34" charset="0"/>
              </a:rPr>
              <a:t>A quel moment cela a bien marché et pourquoi ?</a:t>
            </a:r>
          </a:p>
          <a:p>
            <a:pPr algn="just" eaLnBrk="1" hangingPunct="1">
              <a:lnSpc>
                <a:spcPct val="80000"/>
              </a:lnSpc>
              <a:spcAft>
                <a:spcPts val="600"/>
              </a:spcAft>
            </a:pPr>
            <a:r>
              <a:rPr lang="fr-FR" sz="2200" b="1" dirty="0" smtClean="0">
                <a:solidFill>
                  <a:srgbClr val="FF0000"/>
                </a:solidFill>
                <a:latin typeface="Calibri" pitchFamily="34" charset="0"/>
              </a:rPr>
              <a:t>L’analyse des points faibles : </a:t>
            </a:r>
            <a:r>
              <a:rPr lang="fr-FR" sz="2200" dirty="0" smtClean="0">
                <a:latin typeface="Calibri" pitchFamily="34" charset="0"/>
              </a:rPr>
              <a:t>Quelles ont été les difficultés et pourquoi ?</a:t>
            </a:r>
          </a:p>
          <a:p>
            <a:pPr algn="just" eaLnBrk="1" hangingPunct="1">
              <a:lnSpc>
                <a:spcPct val="80000"/>
              </a:lnSpc>
              <a:spcAft>
                <a:spcPts val="600"/>
              </a:spcAft>
            </a:pPr>
            <a:r>
              <a:rPr lang="fr-FR" sz="2200" b="1" dirty="0" smtClean="0">
                <a:latin typeface="Calibri" pitchFamily="34" charset="0"/>
              </a:rPr>
              <a:t>L’intérêt : </a:t>
            </a:r>
            <a:r>
              <a:rPr lang="fr-FR" sz="2200" dirty="0" smtClean="0">
                <a:latin typeface="Calibri" pitchFamily="34" charset="0"/>
              </a:rPr>
              <a:t>Quel est le % de personnes qui se sont déclarées très intéressées par l’activité ?</a:t>
            </a:r>
          </a:p>
          <a:p>
            <a:pPr algn="just" eaLnBrk="1" hangingPunct="1">
              <a:lnSpc>
                <a:spcPct val="80000"/>
              </a:lnSpc>
              <a:spcAft>
                <a:spcPts val="600"/>
              </a:spcAft>
            </a:pPr>
            <a:r>
              <a:rPr lang="fr-FR" sz="2200" b="1" dirty="0" smtClean="0">
                <a:latin typeface="Calibri" pitchFamily="34" charset="0"/>
              </a:rPr>
              <a:t>L’implication : </a:t>
            </a:r>
            <a:r>
              <a:rPr lang="fr-FR" sz="2200" dirty="0" smtClean="0">
                <a:latin typeface="Calibri" pitchFamily="34" charset="0"/>
              </a:rPr>
              <a:t>Comment le public a-t-il pris part au développement de l’action ? </a:t>
            </a:r>
          </a:p>
          <a:p>
            <a:pPr algn="just" eaLnBrk="1" hangingPunct="1">
              <a:lnSpc>
                <a:spcPct val="80000"/>
              </a:lnSpc>
            </a:pPr>
            <a:r>
              <a:rPr lang="fr-FR" sz="2200" b="1" dirty="0" smtClean="0">
                <a:latin typeface="Calibri" pitchFamily="34" charset="0"/>
              </a:rPr>
              <a:t>La satisfaction : </a:t>
            </a:r>
            <a:r>
              <a:rPr lang="fr-FR" sz="2200" dirty="0" smtClean="0">
                <a:latin typeface="Calibri" pitchFamily="34" charset="0"/>
              </a:rPr>
              <a:t>Le travail entre les partenaires a-t-il été satisfaisant    (de votre point de vue et de celui des partenaires) ?</a:t>
            </a:r>
          </a:p>
        </p:txBody>
      </p:sp>
      <p:pic>
        <p:nvPicPr>
          <p:cNvPr id="48131"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714938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custDataLst>
              <p:tags r:id="rId2"/>
            </p:custDataLst>
          </p:nvPr>
        </p:nvSpPr>
        <p:spPr>
          <a:xfrm>
            <a:off x="1187450" y="260350"/>
            <a:ext cx="7793038" cy="8397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L’EVALUATION DE RESULTAT</a:t>
            </a:r>
          </a:p>
        </p:txBody>
      </p:sp>
      <p:sp>
        <p:nvSpPr>
          <p:cNvPr id="48130" name="Rectangle 3"/>
          <p:cNvSpPr>
            <a:spLocks noGrp="1" noChangeArrowheads="1"/>
          </p:cNvSpPr>
          <p:nvPr>
            <p:ph type="body" idx="4294967295"/>
          </p:nvPr>
        </p:nvSpPr>
        <p:spPr>
          <a:xfrm>
            <a:off x="107950" y="1700213"/>
            <a:ext cx="8640514" cy="4673600"/>
          </a:xfrm>
        </p:spPr>
        <p:txBody>
          <a:bodyPr/>
          <a:lstStyle/>
          <a:p>
            <a:pPr marL="0" indent="0" algn="ctr" eaLnBrk="1" hangingPunct="1">
              <a:lnSpc>
                <a:spcPct val="80000"/>
              </a:lnSpc>
              <a:spcAft>
                <a:spcPts val="600"/>
              </a:spcAft>
              <a:buNone/>
            </a:pPr>
            <a:r>
              <a:rPr lang="fr-FR" sz="2200" b="1" dirty="0">
                <a:solidFill>
                  <a:srgbClr val="FF0000"/>
                </a:solidFill>
                <a:latin typeface="Calibri" pitchFamily="34" charset="0"/>
              </a:rPr>
              <a:t>A la fin de l’action </a:t>
            </a:r>
            <a:endParaRPr lang="fr-FR" sz="2200" b="1" dirty="0" smtClean="0">
              <a:solidFill>
                <a:srgbClr val="FF0000"/>
              </a:solidFill>
              <a:latin typeface="Calibri" pitchFamily="34" charset="0"/>
            </a:endParaRPr>
          </a:p>
          <a:p>
            <a:pPr marL="0" indent="0" algn="ctr" eaLnBrk="1" hangingPunct="1">
              <a:lnSpc>
                <a:spcPct val="80000"/>
              </a:lnSpc>
              <a:spcAft>
                <a:spcPts val="600"/>
              </a:spcAft>
              <a:buNone/>
            </a:pPr>
            <a:r>
              <a:rPr lang="fr-FR" sz="2200" b="1" dirty="0" smtClean="0">
                <a:solidFill>
                  <a:srgbClr val="FF0000"/>
                </a:solidFill>
                <a:latin typeface="Calibri" pitchFamily="34" charset="0"/>
              </a:rPr>
              <a:t>(</a:t>
            </a:r>
            <a:r>
              <a:rPr lang="fr-FR" sz="2200" b="1" dirty="0">
                <a:solidFill>
                  <a:srgbClr val="FF0000"/>
                </a:solidFill>
                <a:latin typeface="Calibri" pitchFamily="34" charset="0"/>
              </a:rPr>
              <a:t>à penser/construire lors de la rédaction des objectifs)</a:t>
            </a:r>
          </a:p>
          <a:p>
            <a:pPr marL="0" indent="0" algn="ctr" eaLnBrk="1" hangingPunct="1">
              <a:lnSpc>
                <a:spcPct val="80000"/>
              </a:lnSpc>
              <a:spcAft>
                <a:spcPts val="600"/>
              </a:spcAft>
              <a:buNone/>
            </a:pPr>
            <a:endParaRPr lang="fr-FR" sz="2200" b="1" dirty="0" smtClean="0">
              <a:solidFill>
                <a:srgbClr val="00B050"/>
              </a:solidFill>
              <a:latin typeface="Calibri" pitchFamily="34" charset="0"/>
            </a:endParaRPr>
          </a:p>
          <a:p>
            <a:pPr algn="just" eaLnBrk="1" hangingPunct="1">
              <a:lnSpc>
                <a:spcPct val="80000"/>
              </a:lnSpc>
              <a:spcAft>
                <a:spcPts val="600"/>
              </a:spcAft>
              <a:buFont typeface="Courier New" panose="02070309020205020404" pitchFamily="49" charset="0"/>
              <a:buChar char="o"/>
            </a:pPr>
            <a:r>
              <a:rPr lang="fr-FR" sz="2200" dirty="0">
                <a:latin typeface="Calibri" pitchFamily="34" charset="0"/>
              </a:rPr>
              <a:t>Elle rend compte de l’atteinte des objectifs fixés au départ.</a:t>
            </a:r>
          </a:p>
          <a:p>
            <a:pPr algn="just" eaLnBrk="1" hangingPunct="1">
              <a:lnSpc>
                <a:spcPct val="80000"/>
              </a:lnSpc>
              <a:spcAft>
                <a:spcPts val="600"/>
              </a:spcAft>
              <a:buFont typeface="Courier New" panose="02070309020205020404" pitchFamily="49" charset="0"/>
              <a:buChar char="o"/>
            </a:pPr>
            <a:r>
              <a:rPr lang="fr-FR" sz="2200" dirty="0">
                <a:latin typeface="Calibri" pitchFamily="34" charset="0"/>
              </a:rPr>
              <a:t>Elle s’intéresse aux effets de l’action sur les groupes concernés.</a:t>
            </a:r>
          </a:p>
          <a:p>
            <a:pPr algn="just" eaLnBrk="1" hangingPunct="1">
              <a:lnSpc>
                <a:spcPct val="80000"/>
              </a:lnSpc>
              <a:spcAft>
                <a:spcPts val="600"/>
              </a:spcAft>
              <a:buFont typeface="Courier New" panose="02070309020205020404" pitchFamily="49" charset="0"/>
              <a:buChar char="o"/>
            </a:pPr>
            <a:r>
              <a:rPr lang="fr-FR" sz="2200" dirty="0">
                <a:latin typeface="Calibri" pitchFamily="34" charset="0"/>
              </a:rPr>
              <a:t>Elle porte sur l’atteinte des objectifs spécifiques et éventuellement sur les effets non attendus.</a:t>
            </a:r>
          </a:p>
          <a:p>
            <a:pPr algn="just" eaLnBrk="1" hangingPunct="1">
              <a:lnSpc>
                <a:spcPct val="80000"/>
              </a:lnSpc>
              <a:spcAft>
                <a:spcPts val="600"/>
              </a:spcAft>
              <a:buFont typeface="Courier New" panose="02070309020205020404" pitchFamily="49" charset="0"/>
              <a:buChar char="o"/>
            </a:pPr>
            <a:endParaRPr lang="fr-FR" sz="2200" dirty="0">
              <a:latin typeface="Calibri" pitchFamily="34" charset="0"/>
            </a:endParaRPr>
          </a:p>
          <a:p>
            <a:pPr algn="just" eaLnBrk="1" hangingPunct="1">
              <a:lnSpc>
                <a:spcPct val="80000"/>
              </a:lnSpc>
              <a:spcAft>
                <a:spcPts val="600"/>
              </a:spcAft>
              <a:buFont typeface="Courier New" panose="02070309020205020404" pitchFamily="49" charset="0"/>
              <a:buChar char="o"/>
            </a:pPr>
            <a:r>
              <a:rPr lang="fr-FR" sz="2200" dirty="0">
                <a:latin typeface="Calibri" pitchFamily="34" charset="0"/>
              </a:rPr>
              <a:t>Elle apporte des éléments nécessaires à la poursuite du projet, à son orientation et à sa reproductibilité ; cette évaluation permet d’identifier les lacunes du projet et contribue à modifier les objectifs, à changer les activités proposées ou à impliquer différemment les partenaires.</a:t>
            </a:r>
          </a:p>
          <a:p>
            <a:pPr marL="0" indent="0" algn="ctr" eaLnBrk="1" hangingPunct="1">
              <a:lnSpc>
                <a:spcPct val="80000"/>
              </a:lnSpc>
              <a:spcAft>
                <a:spcPts val="600"/>
              </a:spcAft>
              <a:buNone/>
            </a:pPr>
            <a:endParaRPr lang="fr-FR" sz="2200" b="1" dirty="0" smtClean="0">
              <a:solidFill>
                <a:srgbClr val="00B050"/>
              </a:solidFill>
              <a:latin typeface="Calibri" pitchFamily="34" charset="0"/>
            </a:endParaRPr>
          </a:p>
          <a:p>
            <a:pPr algn="just" eaLnBrk="1" hangingPunct="1">
              <a:lnSpc>
                <a:spcPct val="80000"/>
              </a:lnSpc>
              <a:spcAft>
                <a:spcPts val="600"/>
              </a:spcAft>
            </a:pPr>
            <a:endParaRPr lang="fr-FR" sz="2200" dirty="0" smtClean="0">
              <a:latin typeface="Calibri" pitchFamily="34" charset="0"/>
            </a:endParaRPr>
          </a:p>
        </p:txBody>
      </p:sp>
      <p:pic>
        <p:nvPicPr>
          <p:cNvPr id="48131"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761125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2"/>
            </p:custDataLst>
          </p:nvPr>
        </p:nvSpPr>
        <p:spPr>
          <a:xfrm>
            <a:off x="1042988" y="333375"/>
            <a:ext cx="7793037" cy="985838"/>
          </a:xfrm>
        </p:spPr>
        <p:txBody>
          <a:bodyPr>
            <a:normAutofit/>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COMMENT ?</a:t>
            </a:r>
          </a:p>
        </p:txBody>
      </p:sp>
      <p:sp>
        <p:nvSpPr>
          <p:cNvPr id="245763" name="Rectangle 3"/>
          <p:cNvSpPr>
            <a:spLocks noGrp="1" noChangeArrowheads="1"/>
          </p:cNvSpPr>
          <p:nvPr>
            <p:ph type="body" idx="1"/>
          </p:nvPr>
        </p:nvSpPr>
        <p:spPr>
          <a:xfrm>
            <a:off x="395536" y="1620877"/>
            <a:ext cx="8062912" cy="4995862"/>
          </a:xfrm>
        </p:spPr>
        <p:txBody>
          <a:bodyPr>
            <a:normAutofit fontScale="92500" lnSpcReduction="20000"/>
          </a:bodyPr>
          <a:lstStyle/>
          <a:p>
            <a:pPr marL="274320" indent="-274320" algn="just" eaLnBrk="1" fontAlgn="auto" hangingPunct="1">
              <a:spcAft>
                <a:spcPts val="0"/>
              </a:spcAft>
              <a:buClrTx/>
              <a:buFont typeface="Arial" pitchFamily="34" charset="0"/>
              <a:buChar char="•"/>
              <a:defRPr/>
            </a:pPr>
            <a:r>
              <a:rPr lang="fr-FR" sz="2800" b="1" u="sng" dirty="0" smtClean="0">
                <a:solidFill>
                  <a:srgbClr val="FF0000"/>
                </a:solidFill>
                <a:effectLst>
                  <a:outerShdw blurRad="38100" dist="38100" dir="2700000" algn="tl">
                    <a:srgbClr val="C0C0C0"/>
                  </a:outerShdw>
                </a:effectLst>
                <a:latin typeface="Calibri" pitchFamily="34" charset="0"/>
                <a:cs typeface="Calibri" pitchFamily="34" charset="0"/>
              </a:rPr>
              <a:t>Les critères</a:t>
            </a:r>
            <a:r>
              <a:rPr lang="fr-FR" sz="2800" b="1" dirty="0" smtClean="0">
                <a:solidFill>
                  <a:srgbClr val="FF0000"/>
                </a:solidFill>
                <a:effectLst>
                  <a:outerShdw blurRad="38100" dist="38100" dir="2700000" algn="tl">
                    <a:srgbClr val="C0C0C0"/>
                  </a:outerShdw>
                </a:effectLst>
                <a:latin typeface="Calibri" pitchFamily="34" charset="0"/>
                <a:cs typeface="Calibri" pitchFamily="34" charset="0"/>
              </a:rPr>
              <a:t> :</a:t>
            </a:r>
            <a:r>
              <a:rPr lang="fr-FR" sz="2800" b="1" dirty="0" smtClean="0">
                <a:solidFill>
                  <a:srgbClr val="FF0000"/>
                </a:solidFill>
                <a:latin typeface="Calibri" pitchFamily="34" charset="0"/>
                <a:cs typeface="Calibri" pitchFamily="34" charset="0"/>
              </a:rPr>
              <a:t> </a:t>
            </a:r>
            <a:r>
              <a:rPr lang="fr-FR" dirty="0" smtClean="0">
                <a:latin typeface="Calibri" pitchFamily="34" charset="0"/>
                <a:cs typeface="Calibri" pitchFamily="34" charset="0"/>
              </a:rPr>
              <a:t>ce sont des repères que l’on choisit pour servir de base à notre jugement, ils précisent ce qu’on attend comme amélioration.</a:t>
            </a:r>
          </a:p>
          <a:p>
            <a:pPr marL="274320" indent="-274320" algn="just" eaLnBrk="1" fontAlgn="auto" hangingPunct="1">
              <a:spcAft>
                <a:spcPts val="0"/>
              </a:spcAft>
              <a:buClrTx/>
              <a:buFont typeface="Arial" pitchFamily="34" charset="0"/>
              <a:buChar char="•"/>
              <a:defRPr/>
            </a:pPr>
            <a:endParaRPr lang="fr-FR" dirty="0">
              <a:latin typeface="Calibri" pitchFamily="34" charset="0"/>
              <a:cs typeface="Calibri" pitchFamily="34" charset="0"/>
            </a:endParaRPr>
          </a:p>
          <a:p>
            <a:pPr marL="274320" indent="-274320" algn="just" eaLnBrk="1" fontAlgn="auto" hangingPunct="1">
              <a:spcAft>
                <a:spcPts val="600"/>
              </a:spcAft>
              <a:buClrTx/>
              <a:buFont typeface="Arial" pitchFamily="34" charset="0"/>
              <a:buChar char="•"/>
              <a:defRPr/>
            </a:pPr>
            <a:r>
              <a:rPr lang="fr-FR" dirty="0">
                <a:latin typeface="Calibri" pitchFamily="34" charset="0"/>
                <a:cs typeface="Calibri" pitchFamily="34" charset="0"/>
              </a:rPr>
              <a:t>Ils permettent d’apprécier le degré d’atteinte des résultats, des </a:t>
            </a:r>
            <a:r>
              <a:rPr lang="fr-FR" dirty="0" smtClean="0">
                <a:latin typeface="Calibri" pitchFamily="34" charset="0"/>
                <a:cs typeface="Calibri" pitchFamily="34" charset="0"/>
              </a:rPr>
              <a:t>objectifs, ils </a:t>
            </a:r>
            <a:r>
              <a:rPr lang="fr-FR" dirty="0">
                <a:latin typeface="Calibri" pitchFamily="34" charset="0"/>
                <a:cs typeface="Calibri" pitchFamily="34" charset="0"/>
              </a:rPr>
              <a:t>sont observables</a:t>
            </a:r>
            <a:r>
              <a:rPr lang="fr-FR" dirty="0" smtClean="0">
                <a:latin typeface="Calibri" pitchFamily="34" charset="0"/>
                <a:cs typeface="Calibri" pitchFamily="34" charset="0"/>
              </a:rPr>
              <a:t>.</a:t>
            </a:r>
          </a:p>
          <a:p>
            <a:pPr marL="274320" indent="-274320" algn="just" eaLnBrk="1" fontAlgn="auto" hangingPunct="1">
              <a:spcAft>
                <a:spcPts val="600"/>
              </a:spcAft>
              <a:buClrTx/>
              <a:buFont typeface="Arial" pitchFamily="34" charset="0"/>
              <a:buChar char="•"/>
              <a:defRPr/>
            </a:pPr>
            <a:r>
              <a:rPr lang="fr-FR" dirty="0" smtClean="0">
                <a:latin typeface="Calibri" pitchFamily="34" charset="0"/>
                <a:cs typeface="Calibri" pitchFamily="34" charset="0"/>
              </a:rPr>
              <a:t>Ils </a:t>
            </a:r>
            <a:r>
              <a:rPr lang="fr-FR" dirty="0">
                <a:latin typeface="Calibri" pitchFamily="34" charset="0"/>
                <a:cs typeface="Calibri" pitchFamily="34" charset="0"/>
              </a:rPr>
              <a:t>précisent ce que l’on attend.</a:t>
            </a:r>
          </a:p>
          <a:p>
            <a:pPr marL="274320" indent="-274320" algn="just" eaLnBrk="1" fontAlgn="auto" hangingPunct="1">
              <a:spcAft>
                <a:spcPts val="0"/>
              </a:spcAft>
              <a:buClrTx/>
              <a:buFont typeface="Arial" pitchFamily="34" charset="0"/>
              <a:buChar char="•"/>
              <a:defRPr/>
            </a:pPr>
            <a:r>
              <a:rPr lang="fr-FR" dirty="0">
                <a:latin typeface="Calibri" pitchFamily="34" charset="0"/>
                <a:cs typeface="Calibri" pitchFamily="34" charset="0"/>
              </a:rPr>
              <a:t>Il faut choisir ce qui est important, ce que l’on attend plus précisément comme :</a:t>
            </a:r>
          </a:p>
          <a:p>
            <a:pPr marL="0" indent="0" algn="just" eaLnBrk="1" fontAlgn="auto" hangingPunct="1">
              <a:spcAft>
                <a:spcPts val="0"/>
              </a:spcAft>
              <a:buClrTx/>
              <a:buNone/>
              <a:defRPr/>
            </a:pPr>
            <a:r>
              <a:rPr lang="fr-FR" dirty="0" smtClean="0">
                <a:latin typeface="Calibri" pitchFamily="34" charset="0"/>
                <a:cs typeface="Calibri" pitchFamily="34" charset="0"/>
              </a:rPr>
              <a:t>- </a:t>
            </a:r>
            <a:r>
              <a:rPr lang="fr-FR" b="1" dirty="0" smtClean="0">
                <a:latin typeface="Calibri" pitchFamily="34" charset="0"/>
                <a:cs typeface="Calibri" pitchFamily="34" charset="0"/>
              </a:rPr>
              <a:t>Prise </a:t>
            </a:r>
            <a:r>
              <a:rPr lang="fr-FR" b="1" dirty="0">
                <a:latin typeface="Calibri" pitchFamily="34" charset="0"/>
                <a:cs typeface="Calibri" pitchFamily="34" charset="0"/>
              </a:rPr>
              <a:t>de conscience </a:t>
            </a:r>
            <a:r>
              <a:rPr lang="fr-FR" dirty="0">
                <a:latin typeface="Calibri" pitchFamily="34" charset="0"/>
                <a:cs typeface="Calibri" pitchFamily="34" charset="0"/>
              </a:rPr>
              <a:t>(quoi mesurer pour dire qu’il y a prise de conscience ? )</a:t>
            </a:r>
          </a:p>
          <a:p>
            <a:pPr marL="0" indent="0" algn="just" eaLnBrk="1" fontAlgn="auto" hangingPunct="1">
              <a:spcAft>
                <a:spcPts val="0"/>
              </a:spcAft>
              <a:buClrTx/>
              <a:buNone/>
              <a:defRPr/>
            </a:pPr>
            <a:r>
              <a:rPr lang="fr-FR" dirty="0" smtClean="0">
                <a:latin typeface="Calibri" pitchFamily="34" charset="0"/>
                <a:cs typeface="Calibri" pitchFamily="34" charset="0"/>
              </a:rPr>
              <a:t>- </a:t>
            </a:r>
            <a:r>
              <a:rPr lang="fr-FR" b="1" dirty="0" smtClean="0">
                <a:latin typeface="Calibri" pitchFamily="34" charset="0"/>
                <a:cs typeface="Calibri" pitchFamily="34" charset="0"/>
              </a:rPr>
              <a:t>Comme </a:t>
            </a:r>
            <a:r>
              <a:rPr lang="fr-FR" b="1" dirty="0">
                <a:latin typeface="Calibri" pitchFamily="34" charset="0"/>
                <a:cs typeface="Calibri" pitchFamily="34" charset="0"/>
              </a:rPr>
              <a:t>amélioration des connaissances </a:t>
            </a:r>
            <a:r>
              <a:rPr lang="fr-FR" dirty="0">
                <a:latin typeface="Calibri" pitchFamily="34" charset="0"/>
                <a:cs typeface="Calibri" pitchFamily="34" charset="0"/>
              </a:rPr>
              <a:t>(quels type et niveau de connaissances sont attendus ? )</a:t>
            </a:r>
          </a:p>
          <a:p>
            <a:pPr marL="0" indent="0" algn="just" eaLnBrk="1" fontAlgn="auto" hangingPunct="1">
              <a:spcAft>
                <a:spcPts val="0"/>
              </a:spcAft>
              <a:buClrTx/>
              <a:buNone/>
              <a:defRPr/>
            </a:pPr>
            <a:r>
              <a:rPr lang="fr-FR" dirty="0" smtClean="0">
                <a:latin typeface="Calibri" pitchFamily="34" charset="0"/>
                <a:cs typeface="Calibri" pitchFamily="34" charset="0"/>
              </a:rPr>
              <a:t>- </a:t>
            </a:r>
            <a:r>
              <a:rPr lang="fr-FR" b="1" dirty="0" smtClean="0">
                <a:latin typeface="Calibri" pitchFamily="34" charset="0"/>
                <a:cs typeface="Calibri" pitchFamily="34" charset="0"/>
              </a:rPr>
              <a:t>Comme </a:t>
            </a:r>
            <a:r>
              <a:rPr lang="fr-FR" b="1" dirty="0">
                <a:latin typeface="Calibri" pitchFamily="34" charset="0"/>
                <a:cs typeface="Calibri" pitchFamily="34" charset="0"/>
              </a:rPr>
              <a:t>amélioration du travail de réseau </a:t>
            </a:r>
            <a:r>
              <a:rPr lang="fr-FR" dirty="0">
                <a:latin typeface="Calibri" pitchFamily="34" charset="0"/>
                <a:cs typeface="Calibri" pitchFamily="34" charset="0"/>
              </a:rPr>
              <a:t>(qu’est-ce qui nous indique qu’il y a ce travail de réseau ? )</a:t>
            </a:r>
          </a:p>
          <a:p>
            <a:pPr marL="274320" indent="-274320" eaLnBrk="1" fontAlgn="auto" hangingPunct="1">
              <a:spcAft>
                <a:spcPts val="0"/>
              </a:spcAft>
              <a:buClrTx/>
              <a:buFont typeface="Arial" pitchFamily="34" charset="0"/>
              <a:buChar char="•"/>
              <a:defRPr/>
            </a:pPr>
            <a:endParaRPr lang="fr-FR" dirty="0" smtClean="0">
              <a:latin typeface="Calibri" pitchFamily="34" charset="0"/>
              <a:cs typeface="Calibri" pitchFamily="34" charset="0"/>
            </a:endParaRPr>
          </a:p>
          <a:p>
            <a:pPr marL="274320" indent="-274320" eaLnBrk="1" fontAlgn="auto" hangingPunct="1">
              <a:spcAft>
                <a:spcPts val="0"/>
              </a:spcAft>
              <a:buFont typeface="Wingdings" pitchFamily="2" charset="2"/>
              <a:buNone/>
              <a:defRPr/>
            </a:pPr>
            <a:endParaRPr lang="fr-FR" dirty="0" smtClean="0">
              <a:latin typeface="Calibri" pitchFamily="34" charset="0"/>
              <a:cs typeface="Calibri" pitchFamily="34" charset="0"/>
            </a:endParaRPr>
          </a:p>
          <a:p>
            <a:pPr marL="274320" indent="-274320" eaLnBrk="1" fontAlgn="auto" hangingPunct="1">
              <a:spcAft>
                <a:spcPts val="0"/>
              </a:spcAft>
              <a:buFont typeface="Arial" pitchFamily="34" charset="0"/>
              <a:buChar char="•"/>
              <a:defRPr/>
            </a:pPr>
            <a:endParaRPr lang="fr-FR" sz="2800" b="1" u="sng" dirty="0" smtClean="0">
              <a:solidFill>
                <a:srgbClr val="00B050"/>
              </a:solidFill>
              <a:effectLst>
                <a:outerShdw blurRad="38100" dist="38100" dir="2700000" algn="tl">
                  <a:srgbClr val="C0C0C0"/>
                </a:outerShdw>
              </a:effectLst>
              <a:latin typeface="Calibri" pitchFamily="34" charset="0"/>
              <a:cs typeface="Calibri" pitchFamily="34" charset="0"/>
            </a:endParaRPr>
          </a:p>
          <a:p>
            <a:pPr marL="274320" indent="-274320" eaLnBrk="1" fontAlgn="auto" hangingPunct="1">
              <a:spcAft>
                <a:spcPts val="0"/>
              </a:spcAft>
              <a:buFont typeface="Arial" pitchFamily="34" charset="0"/>
              <a:buChar char="•"/>
              <a:defRPr/>
            </a:pPr>
            <a:endParaRPr lang="fr-FR" sz="2800" b="1" u="sng" dirty="0">
              <a:solidFill>
                <a:srgbClr val="00B050"/>
              </a:solidFill>
              <a:effectLst>
                <a:outerShdw blurRad="38100" dist="38100" dir="2700000" algn="tl">
                  <a:srgbClr val="C0C0C0"/>
                </a:outerShdw>
              </a:effectLst>
              <a:latin typeface="Calibri" pitchFamily="34" charset="0"/>
              <a:cs typeface="Calibri" pitchFamily="34" charset="0"/>
            </a:endParaRPr>
          </a:p>
          <a:p>
            <a:pPr marL="274320" indent="-274320" eaLnBrk="1" fontAlgn="auto" hangingPunct="1">
              <a:spcAft>
                <a:spcPts val="0"/>
              </a:spcAft>
              <a:buFont typeface="Arial" pitchFamily="34" charset="0"/>
              <a:buChar char="•"/>
              <a:defRPr/>
            </a:pPr>
            <a:endParaRPr lang="fr-FR" sz="2800" b="1" u="sng" dirty="0" smtClean="0">
              <a:solidFill>
                <a:srgbClr val="00B050"/>
              </a:solidFill>
              <a:effectLst>
                <a:outerShdw blurRad="38100" dist="38100" dir="2700000" algn="tl">
                  <a:srgbClr val="C0C0C0"/>
                </a:outerShdw>
              </a:effectLst>
              <a:latin typeface="Calibri" pitchFamily="34" charset="0"/>
              <a:cs typeface="Calibri" pitchFamily="34" charset="0"/>
            </a:endParaRPr>
          </a:p>
        </p:txBody>
      </p:sp>
      <p:pic>
        <p:nvPicPr>
          <p:cNvPr id="41987"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936" y="2708743"/>
            <a:ext cx="4105275" cy="39338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3184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2"/>
            </p:custDataLst>
          </p:nvPr>
        </p:nvSpPr>
        <p:spPr>
          <a:xfrm>
            <a:off x="1042988" y="333375"/>
            <a:ext cx="7793037" cy="985838"/>
          </a:xfrm>
        </p:spPr>
        <p:txBody>
          <a:bodyPr>
            <a:normAutofit/>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COMMENT ?</a:t>
            </a:r>
          </a:p>
        </p:txBody>
      </p:sp>
      <p:sp>
        <p:nvSpPr>
          <p:cNvPr id="245763" name="Rectangle 3"/>
          <p:cNvSpPr>
            <a:spLocks noGrp="1" noChangeArrowheads="1"/>
          </p:cNvSpPr>
          <p:nvPr>
            <p:ph type="body" idx="1"/>
          </p:nvPr>
        </p:nvSpPr>
        <p:spPr>
          <a:xfrm>
            <a:off x="395536" y="1484784"/>
            <a:ext cx="8062912" cy="4995862"/>
          </a:xfrm>
        </p:spPr>
        <p:txBody>
          <a:bodyPr>
            <a:normAutofit fontScale="92500" lnSpcReduction="10000"/>
          </a:bodyPr>
          <a:lstStyle/>
          <a:p>
            <a:pPr marL="274320" indent="-274320" algn="just" eaLnBrk="1" fontAlgn="auto" hangingPunct="1">
              <a:spcAft>
                <a:spcPts val="0"/>
              </a:spcAft>
              <a:buFont typeface="Arial" pitchFamily="34" charset="0"/>
              <a:buChar char="•"/>
              <a:defRPr/>
            </a:pPr>
            <a:r>
              <a:rPr lang="fr-FR" sz="2800" b="1" u="sng" dirty="0" smtClean="0">
                <a:solidFill>
                  <a:srgbClr val="00B050"/>
                </a:solidFill>
                <a:effectLst>
                  <a:outerShdw blurRad="38100" dist="38100" dir="2700000" algn="tl">
                    <a:srgbClr val="C0C0C0"/>
                  </a:outerShdw>
                </a:effectLst>
                <a:latin typeface="Calibri" pitchFamily="34" charset="0"/>
                <a:cs typeface="Calibri" pitchFamily="34" charset="0"/>
              </a:rPr>
              <a:t>Les indicateurs</a:t>
            </a:r>
            <a:r>
              <a:rPr lang="fr-FR" sz="2800" b="1" dirty="0" smtClean="0">
                <a:solidFill>
                  <a:srgbClr val="00B050"/>
                </a:solidFill>
                <a:effectLst>
                  <a:outerShdw blurRad="38100" dist="38100" dir="2700000" algn="tl">
                    <a:srgbClr val="C0C0C0"/>
                  </a:outerShdw>
                </a:effectLst>
                <a:latin typeface="Calibri" pitchFamily="34" charset="0"/>
                <a:cs typeface="Calibri" pitchFamily="34" charset="0"/>
              </a:rPr>
              <a:t> :</a:t>
            </a:r>
            <a:r>
              <a:rPr lang="fr-FR" sz="2800" b="1" dirty="0" smtClean="0">
                <a:solidFill>
                  <a:srgbClr val="00B050"/>
                </a:solidFill>
                <a:latin typeface="Calibri" pitchFamily="34" charset="0"/>
                <a:cs typeface="Calibri" pitchFamily="34" charset="0"/>
              </a:rPr>
              <a:t> </a:t>
            </a:r>
            <a:r>
              <a:rPr lang="fr-FR" dirty="0" smtClean="0">
                <a:latin typeface="Calibri" pitchFamily="34" charset="0"/>
                <a:cs typeface="Calibri" pitchFamily="34" charset="0"/>
              </a:rPr>
              <a:t>ce sont les instruments de mesure qui donnent de l’information, qui aident à mesurer un changement.</a:t>
            </a:r>
          </a:p>
          <a:p>
            <a:pPr marL="274320" indent="-274320" algn="just" eaLnBrk="1" fontAlgn="auto" hangingPunct="1">
              <a:spcAft>
                <a:spcPts val="0"/>
              </a:spcAft>
              <a:buFont typeface="Arial" pitchFamily="34" charset="0"/>
              <a:buChar char="•"/>
              <a:defRPr/>
            </a:pPr>
            <a:endParaRPr lang="fr-FR" dirty="0" smtClean="0">
              <a:latin typeface="Calibri" pitchFamily="34" charset="0"/>
              <a:cs typeface="Calibri" pitchFamily="34" charset="0"/>
            </a:endParaRPr>
          </a:p>
          <a:p>
            <a:pPr algn="just" eaLnBrk="1" fontAlgn="auto" hangingPunct="1">
              <a:spcAft>
                <a:spcPts val="0"/>
              </a:spcAft>
              <a:buFont typeface="Arial" panose="020B0604020202020204" pitchFamily="34" charset="0"/>
              <a:buChar char="•"/>
              <a:defRPr/>
            </a:pPr>
            <a:r>
              <a:rPr lang="fr-FR" dirty="0" smtClean="0">
                <a:latin typeface="Calibri" pitchFamily="34" charset="0"/>
                <a:cs typeface="Calibri" pitchFamily="34" charset="0"/>
              </a:rPr>
              <a:t>C’est une « unité de mesure » du critère</a:t>
            </a:r>
            <a:endParaRPr lang="fr-FR" dirty="0">
              <a:latin typeface="Calibri" pitchFamily="34" charset="0"/>
              <a:cs typeface="Calibri" pitchFamily="34" charset="0"/>
            </a:endParaRPr>
          </a:p>
          <a:p>
            <a:pPr algn="just" eaLnBrk="1" fontAlgn="auto" hangingPunct="1">
              <a:spcAft>
                <a:spcPts val="0"/>
              </a:spcAft>
              <a:buFont typeface="Arial" panose="020B0604020202020204" pitchFamily="34" charset="0"/>
              <a:buChar char="•"/>
              <a:defRPr/>
            </a:pPr>
            <a:r>
              <a:rPr lang="fr-FR" dirty="0">
                <a:latin typeface="Calibri" pitchFamily="34" charset="0"/>
                <a:cs typeface="Calibri" pitchFamily="34" charset="0"/>
              </a:rPr>
              <a:t>Ils sont mesurables, concrets et constituent les données que l‘on va recueillir. Ils sont quantitatifs et qualitatifs</a:t>
            </a:r>
            <a:r>
              <a:rPr lang="fr-FR" dirty="0" smtClean="0">
                <a:latin typeface="Calibri" pitchFamily="34" charset="0"/>
                <a:cs typeface="Calibri" pitchFamily="34" charset="0"/>
              </a:rPr>
              <a:t>.</a:t>
            </a:r>
          </a:p>
          <a:p>
            <a:pPr algn="just" eaLnBrk="1" fontAlgn="auto" hangingPunct="1">
              <a:spcAft>
                <a:spcPts val="0"/>
              </a:spcAft>
              <a:buFont typeface="Arial" panose="020B0604020202020204" pitchFamily="34" charset="0"/>
              <a:buChar char="•"/>
              <a:defRPr/>
            </a:pPr>
            <a:endParaRPr lang="fr-FR" dirty="0">
              <a:latin typeface="Calibri" pitchFamily="34" charset="0"/>
              <a:cs typeface="Calibri" pitchFamily="34" charset="0"/>
            </a:endParaRPr>
          </a:p>
          <a:p>
            <a:pPr algn="just" eaLnBrk="1" fontAlgn="auto" hangingPunct="1">
              <a:spcAft>
                <a:spcPts val="0"/>
              </a:spcAft>
              <a:buFont typeface="Arial" panose="020B0604020202020204" pitchFamily="34" charset="0"/>
              <a:buChar char="•"/>
              <a:defRPr/>
            </a:pPr>
            <a:r>
              <a:rPr lang="fr-FR" dirty="0">
                <a:latin typeface="Calibri" pitchFamily="34" charset="0"/>
                <a:cs typeface="Calibri" pitchFamily="34" charset="0"/>
              </a:rPr>
              <a:t>Quels sont les résultats attendus en termes de changement de comportements?</a:t>
            </a:r>
          </a:p>
          <a:p>
            <a:pPr algn="just" eaLnBrk="1" fontAlgn="auto" hangingPunct="1">
              <a:spcAft>
                <a:spcPts val="0"/>
              </a:spcAft>
              <a:buFont typeface="Arial" panose="020B0604020202020204" pitchFamily="34" charset="0"/>
              <a:buChar char="•"/>
              <a:defRPr/>
            </a:pPr>
            <a:r>
              <a:rPr lang="fr-FR" dirty="0">
                <a:latin typeface="Calibri" pitchFamily="34" charset="0"/>
                <a:cs typeface="Calibri" pitchFamily="34" charset="0"/>
              </a:rPr>
              <a:t>Les représentations ont-elles évolué conformément à ce qui était attendu ?</a:t>
            </a:r>
          </a:p>
          <a:p>
            <a:pPr algn="just" eaLnBrk="1" fontAlgn="auto" hangingPunct="1">
              <a:spcAft>
                <a:spcPts val="0"/>
              </a:spcAft>
              <a:buFont typeface="Arial" panose="020B0604020202020204" pitchFamily="34" charset="0"/>
              <a:buChar char="•"/>
              <a:defRPr/>
            </a:pPr>
            <a:r>
              <a:rPr lang="fr-FR" dirty="0">
                <a:latin typeface="Calibri" pitchFamily="34" charset="0"/>
                <a:cs typeface="Calibri" pitchFamily="34" charset="0"/>
              </a:rPr>
              <a:t>Quelles sont les modifications sur l’environnement proche au regard de ce qui était attendu ?</a:t>
            </a:r>
          </a:p>
          <a:p>
            <a:pPr eaLnBrk="1" fontAlgn="auto" hangingPunct="1">
              <a:spcAft>
                <a:spcPts val="0"/>
              </a:spcAft>
              <a:buFont typeface="Arial" panose="020B0604020202020204" pitchFamily="34" charset="0"/>
              <a:buChar char="•"/>
              <a:defRPr/>
            </a:pPr>
            <a:endParaRPr lang="fr-FR" dirty="0">
              <a:latin typeface="Calibri" pitchFamily="34" charset="0"/>
              <a:cs typeface="Calibri" pitchFamily="34" charset="0"/>
            </a:endParaRPr>
          </a:p>
        </p:txBody>
      </p:sp>
      <p:pic>
        <p:nvPicPr>
          <p:cNvPr id="41987"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2599305"/>
            <a:ext cx="4105275" cy="391318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5567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15875"/>
            <a:ext cx="7793037" cy="1055688"/>
          </a:xfrm>
        </p:spPr>
        <p:txBody>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cs typeface="Calibri" pitchFamily="34" charset="0"/>
              </a:rPr>
              <a:t>EN RESUME…</a:t>
            </a: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5" name="Image 4">
            <a:extLst>
              <a:ext uri="{FF2B5EF4-FFF2-40B4-BE49-F238E27FC236}">
                <a16:creationId xmlns:a16="http://schemas.microsoft.com/office/drawing/2014/main" id="{4258EA57-053B-44A8-88BF-EBA0E50C9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67" y="1196752"/>
            <a:ext cx="6991574" cy="5013036"/>
          </a:xfrm>
          <a:prstGeom prst="rect">
            <a:avLst/>
          </a:prstGeom>
        </p:spPr>
      </p:pic>
    </p:spTree>
    <p:custDataLst>
      <p:tags r:id="rId1"/>
    </p:custDataLst>
    <p:extLst>
      <p:ext uri="{BB962C8B-B14F-4D97-AF65-F5344CB8AC3E}">
        <p14:creationId xmlns:p14="http://schemas.microsoft.com/office/powerpoint/2010/main" val="16324568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Méthodologie de conception et de réalisation &amp;#x0D;&amp;#x0A;d’un projet en Education Pour la Santé &amp;#x0D;&amp;#x0A;- Session I -&amp;#x0D;&amp;#x0A;&amp;#x0D;&amp;#x0A; LUNDI 1&quot;/&gt;&lt;property id=&quot;20307&quot; value=&quot;256&quot;/&gt;&lt;/object&gt;&lt;object type=&quot;3&quot; unique_id=&quot;10012&quot;&gt;&lt;property id=&quot;20148&quot; value=&quot;5&quot;/&gt;&lt;property id=&quot;20300&quot; value=&quot;Diapositive 8 - &amp;quot;OBJECTIFS DE LA FORMATION&amp;quot;&quot;/&gt;&lt;property id=&quot;20307&quot; value=&quot;332&quot;/&gt;&lt;/object&gt;&lt;object type=&quot;3&quot; unique_id=&quot;10016&quot;&gt;&lt;property id=&quot;20148&quot; value=&quot;5&quot;/&gt;&lt;property id=&quot;20300&quot; value=&quot;Diapositive 10 - &amp;quot;LE CONCEPT DE SANTE  &amp;#x0D;&amp;#x0A;d’une conception utopique à une conception adaptative&amp;quot;&quot;/&gt;&lt;property id=&quot;20307&quot; value=&quot;335&quot;/&gt;&lt;/object&gt;&lt;object type=&quot;3&quot; unique_id=&quot;10017&quot;&gt;&lt;property id=&quot;20148&quot; value=&quot;5&quot;/&gt;&lt;property id=&quot;20300&quot; value=&quot;Diapositive 11 - &amp;quot;LE CONCEPT DE SANTE  &amp;#x0D;&amp;#x0A;d’une conception utopique à une conception adaptative&amp;quot;&quot;/&gt;&lt;property id=&quot;20307&quot; value=&quot;336&quot;/&gt;&lt;/object&gt;&lt;object type=&quot;3&quot; unique_id=&quot;10018&quot;&gt;&lt;property id=&quot;20148&quot; value=&quot;5&quot;/&gt;&lt;property id=&quot;20300&quot; value=&quot;Diapositive 12 - &amp;quot;LE CONCEPT DE SANTE  &amp;#x0D;&amp;#x0A;d’une conception utopique à une conception adaptative&amp;quot;&quot;/&gt;&lt;property id=&quot;20307&quot; value=&quot;337&quot;/&gt;&lt;/object&gt;&lt;object type=&quot;3&quot; unique_id=&quot;10019&quot;&gt;&lt;property id=&quot;20148&quot; value=&quot;5&quot;/&gt;&lt;property id=&quot;20300&quot; value=&quot;Diapositive 13 - &amp;quot;LE CONCEPT DE SANTE  &amp;#x0D;&amp;#x0A;d’une conception utopique à une conception adaptative&amp;quot;&quot;/&gt;&lt;property id=&quot;20307&quot; value=&quot;338&quot;/&gt;&lt;/object&gt;&lt;object type=&quot;3&quot; unique_id=&quot;10020&quot;&gt;&lt;property id=&quot;20148&quot; value=&quot;5&quot;/&gt;&lt;property id=&quot;20300&quot; value=&quot;Diapositive 14 - &amp;quot;LE CONCEPT DE SANTE  &amp;#x0D;&amp;#x0A;d’une conception utopique à une conception adaptative&amp;quot;&quot;/&gt;&lt;property id=&quot;20307&quot; value=&quot;339&quot;/&gt;&lt;/object&gt;&lt;object type=&quot;3&quot; unique_id=&quot;10021&quot;&gt;&lt;property id=&quot;20148&quot; value=&quot;5&quot;/&gt;&lt;property id=&quot;20300&quot; value=&quot;Diapositive 15 - &amp;quot;Les Déterminants de la Santé&amp;quot;&quot;/&gt;&lt;property id=&quot;20307&quot; value=&quot;340&quot;/&gt;&lt;/object&gt;&lt;object type=&quot;3&quot; unique_id=&quot;10023&quot;&gt;&lt;property id=&quot;20148&quot; value=&quot;5&quot;/&gt;&lt;property id=&quot;20300&quot; value=&quot;Diapositive 17 - &amp;quot;Les Déterminants de la Santé&amp;quot;&quot;/&gt;&lt;property id=&quot;20307&quot; value=&quot;272&quot;/&gt;&lt;/object&gt;&lt;object type=&quot;3&quot; unique_id=&quot;10024&quot;&gt;&lt;property id=&quot;20148&quot; value=&quot;5&quot;/&gt;&lt;property id=&quot;20300&quot; value=&quot;Diapositive 19&quot;/&gt;&lt;property id=&quot;20307&quot; value=&quot;268&quot;/&gt;&lt;/object&gt;&lt;object type=&quot;3&quot; unique_id=&quot;10026&quot;&gt;&lt;property id=&quot;20148&quot; value=&quot;5&quot;/&gt;&lt;property id=&quot;20300&quot; value=&quot;Diapositive 21&quot;/&gt;&lt;property id=&quot;20307&quot; value=&quot;342&quot;/&gt;&lt;/object&gt;&lt;object type=&quot;3&quot; unique_id=&quot;10027&quot;&gt;&lt;property id=&quot;20148&quot; value=&quot;5&quot;/&gt;&lt;property id=&quot;20300&quot; value=&quot;Diapositive 22&quot;/&gt;&lt;property id=&quot;20307&quot; value=&quot;343&quot;/&gt;&lt;/object&gt;&lt;object type=&quot;3&quot; unique_id=&quot;10028&quot;&gt;&lt;property id=&quot;20148&quot; value=&quot;5&quot;/&gt;&lt;property id=&quot;20300&quot; value=&quot;Diapositive 23&quot;/&gt;&lt;property id=&quot;20307&quot; value=&quot;344&quot;/&gt;&lt;/object&gt;&lt;object type=&quot;3&quot; unique_id=&quot;10029&quot;&gt;&lt;property id=&quot;20148&quot; value=&quot;5&quot;/&gt;&lt;property id=&quot;20300&quot; value=&quot;Diapositive 24 - &amp;quot;Le concept de Promotion de la Santé &amp;quot;&quot;/&gt;&lt;property id=&quot;20307&quot; value=&quot;271&quot;/&gt;&lt;/object&gt;&lt;object type=&quot;3&quot; unique_id=&quot;10030&quot;&gt;&lt;property id=&quot;20148&quot; value=&quot;5&quot;/&gt;&lt;property id=&quot;20300&quot; value=&quot;Diapositive 29 - &amp;quot;Le concept de &amp;#x0D;&amp;#x0A;Santé Communautaire&amp;quot;&quot;/&gt;&lt;property id=&quot;20307&quot; value=&quot;269&quot;/&gt;&lt;/object&gt;&lt;object type=&quot;3&quot; unique_id=&quot;10032&quot;&gt;&lt;property id=&quot;20148&quot; value=&quot;5&quot;/&gt;&lt;property id=&quot;20300&quot; value=&quot;Diapositive 30&quot;/&gt;&lt;property id=&quot;20307&quot; value=&quot;274&quot;/&gt;&lt;/object&gt;&lt;object type=&quot;3&quot; unique_id=&quot;10034&quot;&gt;&lt;property id=&quot;20148&quot; value=&quot;5&quot;/&gt;&lt;property id=&quot;20300&quot; value=&quot;Diapositive 31&quot;/&gt;&lt;property id=&quot;20307&quot; value=&quot;276&quot;/&gt;&lt;/object&gt;&lt;object type=&quot;3&quot; unique_id=&quot;10035&quot;&gt;&lt;property id=&quot;20148&quot; value=&quot;5&quot;/&gt;&lt;property id=&quot;20300&quot; value=&quot;Diapositive 32&quot;/&gt;&lt;property id=&quot;20307&quot; value=&quot;277&quot;/&gt;&lt;/object&gt;&lt;object type=&quot;3&quot; unique_id=&quot;10038&quot;&gt;&lt;property id=&quot;20148&quot; value=&quot;5&quot;/&gt;&lt;property id=&quot;20300&quot; value=&quot;Diapositive 34 - &amp;quot;LA METHODE&amp;quot;&quot;/&gt;&lt;property id=&quot;20307&quot; value=&quot;348&quot;/&gt;&lt;/object&gt;&lt;object type=&quot;3&quot; unique_id=&quot;10039&quot;&gt;&lt;property id=&quot;20148&quot; value=&quot;5&quot;/&gt;&lt;property id=&quot;20300&quot; value=&quot;Diapositive 35 - &amp;quot;QUELS OBJECTIFS ?&amp;quot;&quot;/&gt;&lt;property id=&quot;20307&quot; value=&quot;289&quot;/&gt;&lt;/object&gt;&lt;object type=&quot;3&quot; unique_id=&quot;10040&quot;&gt;&lt;property id=&quot;20148&quot; value=&quot;5&quot;/&gt;&lt;property id=&quot;20300&quot; value=&quot;Diapositive 36 - &amp;quot;INTERETS DE LA METHODOLOGIE DE PROJET&amp;quot;&quot;/&gt;&lt;property id=&quot;20307&quot; value=&quot;349&quot;/&gt;&lt;/object&gt;&lt;object type=&quot;3&quot; unique_id=&quot;10041&quot;&gt;&lt;property id=&quot;20148&quot; value=&quot;5&quot;/&gt;&lt;property id=&quot;20300&quot; value=&quot;Diapositive 37 - &amp;quot;INTERETS DE LA METHODOLOGIE DE PROJET&amp;quot;&quot;/&gt;&lt;property id=&quot;20307&quot; value=&quot;350&quot;/&gt;&lt;/object&gt;&lt;object type=&quot;3&quot; unique_id=&quot;10042&quot;&gt;&lt;property id=&quot;20148&quot; value=&quot;5&quot;/&gt;&lt;property id=&quot;20300&quot; value=&quot;Diapositive 38 - &amp;quot;UN PROJET, C’EST…&amp;quot;&quot;/&gt;&lt;property id=&quot;20307&quot; value=&quot;351&quot;/&gt;&lt;/object&gt;&lt;object type=&quot;3&quot; unique_id=&quot;10043&quot;&gt;&lt;property id=&quot;20148&quot; value=&quot;5&quot;/&gt;&lt;property id=&quot;20300&quot; value=&quot;Diapositive 39 - &amp;quot;UN PROJET, C’EST…&amp;quot;&quot;/&gt;&lt;property id=&quot;20307&quot; value=&quot;352&quot;/&gt;&lt;/object&gt;&lt;object type=&quot;3&quot; unique_id=&quot;10044&quot;&gt;&lt;property id=&quot;20148&quot; value=&quot;5&quot;/&gt;&lt;property id=&quot;20300&quot; value=&quot;Diapositive 40 - &amp;quot;UN PROJET, C’EST…&amp;quot;&quot;/&gt;&lt;property id=&quot;20307&quot; value=&quot;353&quot;/&gt;&lt;/object&gt;&lt;object type=&quot;3&quot; unique_id=&quot;10045&quot;&gt;&lt;property id=&quot;20148&quot; value=&quot;5&quot;/&gt;&lt;property id=&quot;20300&quot; value=&quot;Diapositive 41&quot;/&gt;&lt;property id=&quot;20307&quot; value=&quot;371&quot;/&gt;&lt;/object&gt;&lt;object type=&quot;3&quot; unique_id=&quot;10046&quot;&gt;&lt;property id=&quot;20148&quot; value=&quot;5&quot;/&gt;&lt;property id=&quot;20300&quot; value=&quot;Diapositive 42&quot;/&gt;&lt;property id=&quot;20307&quot; value=&quot;294&quot;/&gt;&lt;/object&gt;&lt;object type=&quot;3&quot; unique_id=&quot;10047&quot;&gt;&lt;property id=&quot;20148&quot; value=&quot;5&quot;/&gt;&lt;property id=&quot;20300&quot; value=&quot;Diapositive 44&quot;/&gt;&lt;property id=&quot;20307&quot; value=&quot;355&quot;/&gt;&lt;/object&gt;&lt;object type=&quot;3&quot; unique_id=&quot;10052&quot;&gt;&lt;property id=&quot;20148&quot; value=&quot;5&quot;/&gt;&lt;property id=&quot;20300&quot; value=&quot;Diapositive 55 - &amp;quot;DEFINITION DES OBJECTIFS&amp;quot;&quot;/&gt;&lt;property id=&quot;20307&quot; value=&quot;360&quot;/&gt;&lt;/object&gt;&lt;object type=&quot;3&quot; unique_id=&quot;10053&quot;&gt;&lt;property id=&quot;20148&quot; value=&quot;5&quot;/&gt;&lt;property id=&quot;20300&quot; value=&quot;Diapositive 57 - &amp;quot;OBJECTIF GÉNÉRAL&amp;quot;&quot;/&gt;&lt;property id=&quot;20307&quot; value=&quot;361&quot;/&gt;&lt;/object&gt;&lt;object type=&quot;3&quot; unique_id=&quot;10054&quot;&gt;&lt;property id=&quot;20148&quot; value=&quot;5&quot;/&gt;&lt;property id=&quot;20300&quot; value=&quot;Diapositive 58 - &amp;quot;LES OBJECTIFS SPÉCIFIQUES&amp;quot;&quot;/&gt;&lt;property id=&quot;20307&quot; value=&quot;362&quot;/&gt;&lt;/object&gt;&lt;object type=&quot;3&quot; unique_id=&quot;10055&quot;&gt;&lt;property id=&quot;20148&quot; value=&quot;5&quot;/&gt;&lt;property id=&quot;20300&quot; value=&quot;Diapositive 59 - &amp;quot;OBJECTIFS OPÉRATIONNELS&amp;quot;&quot;/&gt;&lt;property id=&quot;20307&quot; value=&quot;363&quot;/&gt;&lt;/object&gt;&lt;object type=&quot;3&quot; unique_id=&quot;10542&quot;&gt;&lt;property id=&quot;20148&quot; value=&quot;5&quot;/&gt;&lt;property id=&quot;20300&quot; value=&quot;Diapositive 45 - &amp;quot;LE DIAGNOSTIC&amp;quot;&quot;/&gt;&lt;property id=&quot;20307&quot; value=&quot;372&quot;/&gt;&lt;/object&gt;&lt;object type=&quot;3&quot; unique_id=&quot;10543&quot;&gt;&lt;property id=&quot;20148&quot; value=&quot;5&quot;/&gt;&lt;property id=&quot;20300&quot; value=&quot;Diapositive 46 - &amp;quot;LE DIAGNOSTIC&amp;quot;&quot;/&gt;&lt;property id=&quot;20307&quot; value=&quot;373&quot;/&gt;&lt;/object&gt;&lt;object type=&quot;3&quot; unique_id=&quot;10544&quot;&gt;&lt;property id=&quot;20148&quot; value=&quot;5&quot;/&gt;&lt;property id=&quot;20300&quot; value=&quot;Diapositive 47 - &amp;quot;LE DIAGNOSTIC&amp;quot;&quot;/&gt;&lt;property id=&quot;20307&quot; value=&quot;374&quot;/&gt;&lt;/object&gt;&lt;object type=&quot;3&quot; unique_id=&quot;10545&quot;&gt;&lt;property id=&quot;20148&quot; value=&quot;5&quot;/&gt;&lt;property id=&quot;20300&quot; value=&quot;Diapositive 48 - &amp;quot;LE DIAGNOSTIC&amp;quot;&quot;/&gt;&lt;property id=&quot;20307&quot; value=&quot;375&quot;/&gt;&lt;/object&gt;&lt;object type=&quot;3&quot; unique_id=&quot;10546&quot;&gt;&lt;property id=&quot;20148&quot; value=&quot;5&quot;/&gt;&lt;property id=&quot;20300&quot; value=&quot;Diapositive 49 - &amp;quot;LE DIAGNOSTIC&amp;quot;&quot;/&gt;&lt;property id=&quot;20307&quot; value=&quot;376&quot;/&gt;&lt;/object&gt;&lt;object type=&quot;3&quot; unique_id=&quot;10547&quot;&gt;&lt;property id=&quot;20148&quot; value=&quot;5&quot;/&gt;&lt;property id=&quot;20300&quot; value=&quot;Diapositive 50 - &amp;quot;LE DIAGNOSTIC&amp;quot;&quot;/&gt;&lt;property id=&quot;20307&quot; value=&quot;377&quot;/&gt;&lt;/object&gt;&lt;object type=&quot;3&quot; unique_id=&quot;10548&quot;&gt;&lt;property id=&quot;20148&quot; value=&quot;5&quot;/&gt;&lt;property id=&quot;20300&quot; value=&quot;Diapositive 51 - &amp;quot;LE DIAGNOSTIC&amp;quot;&quot;/&gt;&lt;property id=&quot;20307&quot; value=&quot;378&quot;/&gt;&lt;/object&gt;&lt;object type=&quot;3&quot; unique_id=&quot;10549&quot;&gt;&lt;property id=&quot;20148&quot; value=&quot;5&quot;/&gt;&lt;property id=&quot;20300&quot; value=&quot;Diapositive 52 - &amp;quot;LE DIAGNOSTIC&amp;quot;&quot;/&gt;&lt;property id=&quot;20307&quot; value=&quot;379&quot;/&gt;&lt;/object&gt;&lt;object type=&quot;3&quot; unique_id=&quot;10550&quot;&gt;&lt;property id=&quot;20148&quot; value=&quot;5&quot;/&gt;&lt;property id=&quot;20300&quot; value=&quot;Diapositive 53 - &amp;quot;LE DIAGNOSTIC&amp;quot;&quot;/&gt;&lt;property id=&quot;20307&quot; value=&quot;380&quot;/&gt;&lt;/object&gt;&lt;object type=&quot;3&quot; unique_id=&quot;10671&quot;&gt;&lt;property id=&quot;20148&quot; value=&quot;5&quot;/&gt;&lt;property id=&quot;20300&quot; value=&quot;Diapositive 16 - &amp;quot;Les Déterminants de la Santé&amp;quot;&quot;/&gt;&lt;property id=&quot;20307&quot; value=&quot;382&quot;/&gt;&lt;/object&gt;&lt;object type=&quot;3&quot; unique_id=&quot;10672&quot;&gt;&lt;property id=&quot;20148&quot; value=&quot;5&quot;/&gt;&lt;property id=&quot;20300&quot; value=&quot;Diapositive 18 - &amp;quot;Les Déterminants de la Santé&amp;quot;&quot;/&gt;&lt;property id=&quot;20307&quot; value=&quot;381&quot;/&gt;&lt;/object&gt;&lt;object type=&quot;3&quot; unique_id=&quot;11346&quot;&gt;&lt;property id=&quot;20148&quot; value=&quot;5&quot;/&gt;&lt;property id=&quot;20300&quot; value=&quot;Diapositive 9&quot;/&gt;&lt;property id=&quot;20307&quot; value=&quot;383&quot;/&gt;&lt;/object&gt;&lt;object type=&quot;3&quot; unique_id=&quot;11347&quot;&gt;&lt;property id=&quot;20148&quot; value=&quot;5&quot;/&gt;&lt;property id=&quot;20300&quot; value=&quot;Diapositive 20&quot;/&gt;&lt;property id=&quot;20307&quot; value=&quot;384&quot;/&gt;&lt;/object&gt;&lt;object type=&quot;3&quot; unique_id=&quot;11348&quot;&gt;&lt;property id=&quot;20148&quot; value=&quot;5&quot;/&gt;&lt;property id=&quot;20300&quot; value=&quot;Diapositive 33&quot;/&gt;&lt;property id=&quot;20307&quot; value=&quot;385&quot;/&gt;&lt;/object&gt;&lt;object type=&quot;3&quot; unique_id=&quot;11835&quot;&gt;&lt;property id=&quot;20148&quot; value=&quot;5&quot;/&gt;&lt;property id=&quot;20300&quot; value=&quot;Diapositive 56 - &amp;quot;LA CONSTRUCTION D’UN PROJET&amp;quot;&quot;/&gt;&lt;property id=&quot;20307&quot; value=&quot;388&quot;/&gt;&lt;/object&gt;&lt;object type=&quot;3&quot; unique_id=&quot;13027&quot;&gt;&lt;property id=&quot;20148&quot; value=&quot;5&quot;/&gt;&lt;property id=&quot;20300&quot; value=&quot;Diapositive 54 - &amp;quot;DEFINITION DES OBJECTIFS &amp;quot;&quot;/&gt;&lt;property id=&quot;20307&quot; value=&quot;389&quot;/&gt;&lt;/object&gt;&lt;object type=&quot;3&quot; unique_id=&quot;14585&quot;&gt;&lt;property id=&quot;20148&quot; value=&quot;5&quot;/&gt;&lt;property id=&quot;20300&quot; value=&quot;Diapositive 2 - &amp;quot;CoDES 05&amp;#x0D;&amp;#x0A;NOS ACTIVITES – NOS MISSIONS&amp;#x0D;&amp;#x0A;&amp;quot;&quot;/&gt;&lt;property id=&quot;20307&quot; value=&quot;390&quot;/&gt;&lt;/object&gt;&lt;object type=&quot;3&quot; unique_id=&quot;14586&quot;&gt;&lt;property id=&quot;20148&quot; value=&quot;5&quot;/&gt;&lt;property id=&quot;20300&quot; value=&quot;Diapositive 3&quot;/&gt;&lt;property id=&quot;20307&quot; value=&quot;391&quot;/&gt;&lt;/object&gt;&lt;object type=&quot;3&quot; unique_id=&quot;14587&quot;&gt;&lt;property id=&quot;20148&quot; value=&quot;5&quot;/&gt;&lt;property id=&quot;20300&quot; value=&quot;Diapositive 4&quot;/&gt;&lt;property id=&quot;20307&quot; value=&quot;392&quot;/&gt;&lt;/object&gt;&lt;object type=&quot;3&quot; unique_id=&quot;14588&quot;&gt;&lt;property id=&quot;20148&quot; value=&quot;5&quot;/&gt;&lt;property id=&quot;20300&quot; value=&quot;Diapositive 5&quot;/&gt;&lt;property id=&quot;20307&quot; value=&quot;393&quot;/&gt;&lt;/object&gt;&lt;object type=&quot;3&quot; unique_id=&quot;14589&quot;&gt;&lt;property id=&quot;20148&quot; value=&quot;5&quot;/&gt;&lt;property id=&quot;20300&quot; value=&quot;Diapositive 6&quot;/&gt;&lt;property id=&quot;20307&quot; value=&quot;394&quot;/&gt;&lt;/object&gt;&lt;object type=&quot;3&quot; unique_id=&quot;14590&quot;&gt;&lt;property id=&quot;20148&quot; value=&quot;5&quot;/&gt;&lt;property id=&quot;20300&quot; value=&quot;Diapositive 7 - &amp;quot;www.codes05.org... UN SITE INTERNET&amp;quot;&quot;/&gt;&lt;property id=&quot;20307&quot; value=&quot;395&quot;/&gt;&lt;/object&gt;&lt;object type=&quot;3&quot; unique_id=&quot;14705&quot;&gt;&lt;property id=&quot;20148&quot; value=&quot;5&quot;/&gt;&lt;property id=&quot;20300&quot; value=&quot;Diapositive 25&quot;/&gt;&lt;property id=&quot;20307&quot; value=&quot;396&quot;/&gt;&lt;/object&gt;&lt;object type=&quot;3&quot; unique_id=&quot;14706&quot;&gt;&lt;property id=&quot;20148&quot; value=&quot;5&quot;/&gt;&lt;property id=&quot;20300&quot; value=&quot;Diapositive 26&quot;/&gt;&lt;property id=&quot;20307&quot; value=&quot;397&quot;/&gt;&lt;/object&gt;&lt;object type=&quot;3&quot; unique_id=&quot;14999&quot;&gt;&lt;property id=&quot;20148&quot; value=&quot;5&quot;/&gt;&lt;property id=&quot;20300&quot; value=&quot;Diapositive 27&quot;/&gt;&lt;property id=&quot;20307&quot; value=&quot;398&quot;/&gt;&lt;/object&gt;&lt;object type=&quot;3&quot; unique_id=&quot;15000&quot;&gt;&lt;property id=&quot;20148&quot; value=&quot;5&quot;/&gt;&lt;property id=&quot;20300&quot; value=&quot;Diapositive 28&quot;/&gt;&lt;property id=&quot;20307&quot; value=&quot;399&quot;/&gt;&lt;/object&gt;&lt;object type=&quot;3&quot; unique_id=&quot;15181&quot;&gt;&lt;property id=&quot;20148&quot; value=&quot;5&quot;/&gt;&lt;property id=&quot;20300&quot; value=&quot;Diapositive 43&quot;/&gt;&lt;property id=&quot;20307&quot; value=&quot;400&quot;/&gt;&lt;/object&gt;&lt;/object&gt;&lt;/object&gt;&lt;/database&gt;"/>
  <p:tag name="SECTOMILLISECCONVERTED" val="1"/>
  <p:tag name="ARS_RESPONSE_PERSONNUM" val="100"/>
  <p:tag name="ARS_PPT_DBNAME" val="Formation CAE 2022[20220620213010734].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0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0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0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0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0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0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2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2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2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2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2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3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3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3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3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3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4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5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7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7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7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7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7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7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4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7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8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8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8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8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8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8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9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9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9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9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9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3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4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1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2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5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2_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2.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3.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4.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5.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6.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docProps/app.xml><?xml version="1.0" encoding="utf-8"?>
<Properties xmlns="http://schemas.openxmlformats.org/officeDocument/2006/extended-properties" xmlns:vt="http://schemas.openxmlformats.org/officeDocument/2006/docPropsVTypes">
  <Template>Oriel</Template>
  <TotalTime>4385</TotalTime>
  <Words>5436</Words>
  <Application>Microsoft Office PowerPoint</Application>
  <PresentationFormat>Affichage à l'écran (4:3)</PresentationFormat>
  <Paragraphs>889</Paragraphs>
  <Slides>110</Slides>
  <Notes>110</Notes>
  <HiddenSlides>0</HiddenSlides>
  <MMClips>0</MMClips>
  <ScaleCrop>false</ScaleCrop>
  <HeadingPairs>
    <vt:vector size="6" baseType="variant">
      <vt:variant>
        <vt:lpstr>Polices utilisées</vt:lpstr>
      </vt:variant>
      <vt:variant>
        <vt:i4>23</vt:i4>
      </vt:variant>
      <vt:variant>
        <vt:lpstr>Thème</vt:lpstr>
      </vt:variant>
      <vt:variant>
        <vt:i4>7</vt:i4>
      </vt:variant>
      <vt:variant>
        <vt:lpstr>Titres des diapositives</vt:lpstr>
      </vt:variant>
      <vt:variant>
        <vt:i4>110</vt:i4>
      </vt:variant>
    </vt:vector>
  </HeadingPairs>
  <TitlesOfParts>
    <vt:vector size="140" baseType="lpstr">
      <vt:lpstr>Microsoft YaHei</vt:lpstr>
      <vt:lpstr>MS PGothic</vt:lpstr>
      <vt:lpstr>Arial</vt:lpstr>
      <vt:lpstr>Book Antiqua</vt:lpstr>
      <vt:lpstr>Bradley Hand ITC</vt:lpstr>
      <vt:lpstr>Calibri</vt:lpstr>
      <vt:lpstr>Candara Light</vt:lpstr>
      <vt:lpstr>Century Schoolbook</vt:lpstr>
      <vt:lpstr>Comic Sans MS</vt:lpstr>
      <vt:lpstr>Courier New</vt:lpstr>
      <vt:lpstr>Felix Titling</vt:lpstr>
      <vt:lpstr>FrutigerLTStd-Light</vt:lpstr>
      <vt:lpstr>Gabriola</vt:lpstr>
      <vt:lpstr>Garamond</vt:lpstr>
      <vt:lpstr>Georgia</vt:lpstr>
      <vt:lpstr>Gill Sans MT</vt:lpstr>
      <vt:lpstr>Modern Love</vt:lpstr>
      <vt:lpstr>Times New Roman</vt:lpstr>
      <vt:lpstr>Trebuchet MS</vt:lpstr>
      <vt:lpstr>Webdings</vt:lpstr>
      <vt:lpstr>Wingdings</vt:lpstr>
      <vt:lpstr>Wingdings 2</vt:lpstr>
      <vt:lpstr>Wingdings-Regular</vt:lpstr>
      <vt:lpstr>Oriel</vt:lpstr>
      <vt:lpstr>3_Oriel</vt:lpstr>
      <vt:lpstr>4_Oriel</vt:lpstr>
      <vt:lpstr>1_Oriel</vt:lpstr>
      <vt:lpstr>2_Oriel</vt:lpstr>
      <vt:lpstr>5_Oriel</vt:lpstr>
      <vt:lpstr>2_Civil</vt:lpstr>
      <vt:lpstr>Formation -  CONCEVOIR, animer et évaluer des séances d'animation collective  en éducation pour la santé   JEUDI 12, VENDREDI 13, JEUDI 19 JUIN 2025  </vt:lpstr>
      <vt:lpstr>CoDES 05 NOS ACTIVITES – NOS MISSIONS </vt:lpstr>
      <vt:lpstr>CoDES 05 NOS ACTIVITES – NOS MISSIONS </vt:lpstr>
      <vt:lpstr>Présentation PowerPoint</vt:lpstr>
      <vt:lpstr>Présentation PowerPoint</vt:lpstr>
      <vt:lpstr>Présentation PowerPoint</vt:lpstr>
      <vt:lpstr>Présentation PowerPoint</vt:lpstr>
      <vt:lpstr>Présentation PowerPoint</vt:lpstr>
      <vt:lpstr>Présentation PowerPoint</vt:lpstr>
      <vt:lpstr>COMMUNICATION…</vt:lpstr>
      <vt:lpstr>OBJECTIFS DE LA FORMATION</vt:lpstr>
      <vt:lpstr>ORGANISATION</vt:lpstr>
      <vt:lpstr>SE PRESENTER… PRÉSENTATIONS CROISÉES</vt:lpstr>
      <vt:lpstr>CHARTE DE BONNES PRATIQUES…</vt:lpstr>
      <vt:lpstr>TRAVAILLER SUR LES REPRESENTATIONS…</vt:lpstr>
      <vt:lpstr>TRAVAILLER SUR LES REPRESENTATIONS…</vt:lpstr>
      <vt:lpstr>Présentation PowerPoint</vt:lpstr>
      <vt:lpstr>Les Déterminants de la Santé</vt:lpstr>
      <vt:lpstr>Les Déterminants de la Santé</vt:lpstr>
      <vt:lpstr>Les Déterminants de la Santé</vt:lpstr>
      <vt:lpstr>Les Déterminants de la Santé</vt:lpstr>
      <vt:lpstr>UNIVERSALISME PROPORTIONNE…</vt:lpstr>
      <vt:lpstr>LA PRÉVENTION &amp;  LA PROMOTION DE LA SANTÉ…</vt:lpstr>
      <vt:lpstr>LA PRÉVENTION &amp;  LA PROMOTION DE LA SANTÉ…</vt:lpstr>
      <vt:lpstr>Présentation PowerPoint</vt:lpstr>
      <vt:lpstr>Présentation PowerPoint</vt:lpstr>
      <vt:lpstr>Présentation PowerPoint</vt:lpstr>
      <vt:lpstr>Présentation PowerPoint</vt:lpstr>
      <vt:lpstr>Présentation PowerPoint</vt:lpstr>
      <vt:lpstr>Qu’est-ce que l’éducation à la santé ?</vt:lpstr>
      <vt:lpstr>Qu’est-ce que l’éducation à la santé ?</vt:lpstr>
      <vt:lpstr>Education à la santé : Principes clés</vt:lpstr>
      <vt:lpstr>Education à la santé -  Stratégies d’intervention</vt:lpstr>
      <vt:lpstr>Education à la santé -  Stratégies d’intervention</vt:lpstr>
      <vt:lpstr>Education à la santé -  Stratégies d’intervention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ANIMATION D’UNE SÉANCE COLLECTIVE  EN ÉDUCATION POUR LA SANTÉ…</vt:lpstr>
      <vt:lpstr>ANIMATION D’UNE SÉANCE COLLECTIVE  EN ÉDUCATION POUR LA SANTÉ…</vt:lpstr>
      <vt:lpstr>LES DIFFERENTES PERSONNALITES DANS UN GROUPE…</vt:lpstr>
      <vt:lpstr>LES DIFFERENTES PERSONNALITES DANS UN GROUPE…</vt:lpstr>
      <vt:lpstr>LES DIFFERENTES PERSONNALITES DANS UN GROUPE…</vt:lpstr>
      <vt:lpstr>LES DIFFERENTES PERSONNALITES DANS UN GROUPE…</vt:lpstr>
      <vt:lpstr>LES DIFFERENTES PERSONNALITES DANS UN GROUPE…</vt:lpstr>
      <vt:lpstr>LES DIFFERENTES PERSONNALITES DANS UN GROUPE…</vt:lpstr>
      <vt:lpstr>LES DIFFERENTES PERSONNALITES DANS UN GROUPE…</vt:lpstr>
      <vt:lpstr>L’ANIMATEUR EN ÉDUCATION POUR LA SANTÉ…</vt:lpstr>
      <vt:lpstr>L’ANIMATEUR EN ÉDUCATION POUR LA SANTÉ…</vt:lpstr>
      <vt:lpstr>Présentation PowerPoint</vt:lpstr>
      <vt:lpstr>Présentation PowerPoint</vt:lpstr>
      <vt:lpstr>L’ANIMATEUR DES MISSIONS… DES ROLES…</vt:lpstr>
      <vt:lpstr>L’ANIMATEUR DES COMPETENCES…</vt:lpstr>
      <vt:lpstr>L’ANIMATION… EN QUELQUES CHIFFRES…</vt:lpstr>
      <vt:lpstr>VOTRE METEO INTERIEURE EN CETTE FIN DE PREMIERE JOURNEE</vt:lpstr>
      <vt:lpstr>MIEUX CONNAITRE SON PUBLIC…</vt:lpstr>
      <vt:lpstr>MIEUX CONNAITRE SON PUBLIC…</vt:lpstr>
      <vt:lpstr>PROMOUVOIR LE CHANGEMENT DE COMPORTEMENT…</vt:lpstr>
      <vt:lpstr>PROMOUVOIR LE CHANGEMENT DE COMPORTEMENT…</vt:lpstr>
      <vt:lpstr>DEFINITION DES OBJECTIFS </vt:lpstr>
      <vt:lpstr>DEFINITION DES OBJECTIFS</vt:lpstr>
      <vt:lpstr>DEFINITION DES OBJECTIFS</vt:lpstr>
      <vt:lpstr>OBJECTIF GÉNÉRAL</vt:lpstr>
      <vt:lpstr>LES OBJECTIFS SPÉCIFIQUES</vt:lpstr>
      <vt:lpstr>OBJECTIFS OPÉRATIONNELS</vt:lpstr>
      <vt:lpstr>OBJECTIFS PEDAGOGIQUES</vt:lpstr>
      <vt:lpstr>OBJECTIFS PEDAGOGIQUES</vt:lpstr>
      <vt:lpstr>DEFINITION DES OBJECTIFS </vt:lpstr>
      <vt:lpstr>FICHE ACTIVITE…</vt:lpstr>
      <vt:lpstr>FICHE ACTIVITE…</vt:lpstr>
      <vt:lpstr>FICHE ACTIVITE…</vt:lpstr>
      <vt:lpstr>FICHE ACTIVITE…</vt:lpstr>
      <vt:lpstr>FICHE ACTIVITE…</vt:lpstr>
      <vt:lpstr>FICHE ACTIVITE…</vt:lpstr>
      <vt:lpstr>FICHE ACTIVITE…</vt:lpstr>
      <vt:lpstr>VOTRE ETAT D’ESPRIT EN CETTE FIN DE DEUXIEME JOURNEE</vt:lpstr>
      <vt:lpstr>ON FAIT LE POINT !</vt:lpstr>
      <vt:lpstr>EVALUATION</vt:lpstr>
      <vt:lpstr>L’EVALUATION </vt:lpstr>
      <vt:lpstr>L’EVALUATION</vt:lpstr>
      <vt:lpstr>L’EVALUATION </vt:lpstr>
      <vt:lpstr>QUAND ?</vt:lpstr>
      <vt:lpstr>L’EVALUATION DU PROCESSUS</vt:lpstr>
      <vt:lpstr>L’EVALUATION DU PROCESSUS</vt:lpstr>
      <vt:lpstr>L’EVALUATION DE RESULTAT</vt:lpstr>
      <vt:lpstr>COMMENT ?</vt:lpstr>
      <vt:lpstr>COMMENT ?</vt:lpstr>
      <vt:lpstr>EN RESUME…</vt:lpstr>
      <vt:lpstr>OUTILS D’EVALUATION</vt:lpstr>
      <vt:lpstr>ILLUSTRATIONS…</vt:lpstr>
      <vt:lpstr>EXEMPLE D’EVALUATION DES PARTICIPANTS… LES CONFETTIS</vt:lpstr>
      <vt:lpstr>EXEMPLE D’EVALUATION… LA TOILE D’ARAIGNEE</vt:lpstr>
      <vt:lpstr>EXEMPLE D’EVALUATION D’UNE SEANCE… LA GRILLE D’OBSERVATION</vt:lpstr>
      <vt:lpstr>EXEMPLE D’AUTO-EVALUATION DE L’ANIMATEUR… GRILLE D’AUTO-EVALUATION</vt:lpstr>
      <vt:lpstr>FAISONS LE POINT….</vt:lpstr>
      <vt:lpstr>QUESTIONNAIRE D’EVALUATION  DES COMPETENCES….</vt:lpstr>
      <vt:lpstr>ET EN CETTE FIN DE FORMATION ?...</vt:lpstr>
      <vt:lpstr>ET EN CETTE FIN DE FORMATION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Concepts de santé  Prévention / Éducation / Promotion pour la santé  CRP Chantoiseau Notions de santé publique et vaccinations  Lundi 22 Avril 2013</dc:title>
  <dc:creator>Alexandre Nozzi</dc:creator>
  <cp:lastModifiedBy>administrateur</cp:lastModifiedBy>
  <cp:revision>298</cp:revision>
  <cp:lastPrinted>2022-05-11T11:51:50Z</cp:lastPrinted>
  <dcterms:created xsi:type="dcterms:W3CDTF">2013-04-20T09:37:11Z</dcterms:created>
  <dcterms:modified xsi:type="dcterms:W3CDTF">2025-06-05T13:50:38Z</dcterms:modified>
</cp:coreProperties>
</file>