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Override4.xml" ContentType="application/vnd.openxmlformats-officedocument.themeOverrid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theme/themeOverride5.xml" ContentType="application/vnd.openxmlformats-officedocument.themeOverride+xml"/>
  <Override PartName="/ppt/theme/theme9.xml" ContentType="application/vnd.openxmlformats-officedocument.theme+xml"/>
  <Override PartName="/ppt/theme/theme10.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notesSlides/notesSlide36.xml" ContentType="application/vnd.openxmlformats-officedocument.presentationml.notesSlide+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3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3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4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4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4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4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44.xml" ContentType="application/vnd.openxmlformats-officedocument.presentationml.notesSlide+xml"/>
  <Override PartName="/ppt/tags/tag58.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 id="2147483776" r:id="rId2"/>
    <p:sldMasterId id="2147483788" r:id="rId3"/>
    <p:sldMasterId id="2147483799" r:id="rId4"/>
    <p:sldMasterId id="2147483810" r:id="rId5"/>
    <p:sldMasterId id="2147483821" r:id="rId6"/>
    <p:sldMasterId id="2147483833" r:id="rId7"/>
    <p:sldMasterId id="2147483845" r:id="rId8"/>
  </p:sldMasterIdLst>
  <p:notesMasterIdLst>
    <p:notesMasterId r:id="rId54"/>
  </p:notesMasterIdLst>
  <p:handoutMasterIdLst>
    <p:handoutMasterId r:id="rId55"/>
  </p:handoutMasterIdLst>
  <p:sldIdLst>
    <p:sldId id="489" r:id="rId9"/>
    <p:sldId id="556" r:id="rId10"/>
    <p:sldId id="557" r:id="rId11"/>
    <p:sldId id="558" r:id="rId12"/>
    <p:sldId id="559" r:id="rId13"/>
    <p:sldId id="560" r:id="rId14"/>
    <p:sldId id="561" r:id="rId15"/>
    <p:sldId id="562" r:id="rId16"/>
    <p:sldId id="563" r:id="rId17"/>
    <p:sldId id="564" r:id="rId18"/>
    <p:sldId id="565" r:id="rId19"/>
    <p:sldId id="490" r:id="rId20"/>
    <p:sldId id="522" r:id="rId21"/>
    <p:sldId id="523" r:id="rId22"/>
    <p:sldId id="532" r:id="rId23"/>
    <p:sldId id="533" r:id="rId24"/>
    <p:sldId id="534" r:id="rId25"/>
    <p:sldId id="527" r:id="rId26"/>
    <p:sldId id="528" r:id="rId27"/>
    <p:sldId id="529" r:id="rId28"/>
    <p:sldId id="514" r:id="rId29"/>
    <p:sldId id="521" r:id="rId30"/>
    <p:sldId id="535" r:id="rId31"/>
    <p:sldId id="515" r:id="rId32"/>
    <p:sldId id="516" r:id="rId33"/>
    <p:sldId id="517" r:id="rId34"/>
    <p:sldId id="518" r:id="rId35"/>
    <p:sldId id="519" r:id="rId36"/>
    <p:sldId id="520" r:id="rId37"/>
    <p:sldId id="536" r:id="rId38"/>
    <p:sldId id="573" r:id="rId39"/>
    <p:sldId id="552" r:id="rId40"/>
    <p:sldId id="553" r:id="rId41"/>
    <p:sldId id="554" r:id="rId42"/>
    <p:sldId id="555" r:id="rId43"/>
    <p:sldId id="512" r:id="rId44"/>
    <p:sldId id="572" r:id="rId45"/>
    <p:sldId id="513" r:id="rId46"/>
    <p:sldId id="566" r:id="rId47"/>
    <p:sldId id="567" r:id="rId48"/>
    <p:sldId id="568" r:id="rId49"/>
    <p:sldId id="569" r:id="rId50"/>
    <p:sldId id="570" r:id="rId51"/>
    <p:sldId id="571" r:id="rId52"/>
    <p:sldId id="542" r:id="rId53"/>
  </p:sldIdLst>
  <p:sldSz cx="9144000" cy="6858000" type="screen4x3"/>
  <p:notesSz cx="6797675" cy="9926638"/>
  <p:custDataLst>
    <p:tags r:id="rId56"/>
  </p:custDataLst>
  <p:defaultTex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9900"/>
    <a:srgbClr val="6666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2754" autoAdjust="0"/>
  </p:normalViewPr>
  <p:slideViewPr>
    <p:cSldViewPr>
      <p:cViewPr varScale="1">
        <p:scale>
          <a:sx n="69" d="100"/>
          <a:sy n="69" d="100"/>
        </p:scale>
        <p:origin x="1584"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3235"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fr-FR"/>
          </a:p>
        </p:txBody>
      </p:sp>
      <p:sp>
        <p:nvSpPr>
          <p:cNvPr id="389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fr-FR"/>
          </a:p>
        </p:txBody>
      </p:sp>
      <p:sp>
        <p:nvSpPr>
          <p:cNvPr id="3891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fr-FR"/>
          </a:p>
        </p:txBody>
      </p:sp>
      <p:sp>
        <p:nvSpPr>
          <p:cNvPr id="3891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892E3FE-9CD6-43DB-8902-22ECCD6200FF}" type="slidenum">
              <a:rPr lang="fr-FR"/>
              <a:pPr/>
              <a:t>‹N°›</a:t>
            </a:fld>
            <a:endParaRPr lang="fr-FR"/>
          </a:p>
        </p:txBody>
      </p:sp>
    </p:spTree>
    <p:extLst>
      <p:ext uri="{BB962C8B-B14F-4D97-AF65-F5344CB8AC3E}">
        <p14:creationId xmlns:p14="http://schemas.microsoft.com/office/powerpoint/2010/main" val="3167192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fr-FR"/>
          </a:p>
        </p:txBody>
      </p:sp>
      <p:sp>
        <p:nvSpPr>
          <p:cNvPr id="4096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fr-FR"/>
          </a:p>
        </p:txBody>
      </p:sp>
      <p:sp>
        <p:nvSpPr>
          <p:cNvPr id="409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4096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096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fr-FR"/>
          </a:p>
        </p:txBody>
      </p:sp>
      <p:sp>
        <p:nvSpPr>
          <p:cNvPr id="4096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946C5C73-B748-4C8A-AF96-5CE1CF142725}" type="slidenum">
              <a:rPr lang="fr-FR"/>
              <a:pPr/>
              <a:t>‹N°›</a:t>
            </a:fld>
            <a:endParaRPr lang="fr-FR"/>
          </a:p>
        </p:txBody>
      </p:sp>
    </p:spTree>
    <p:extLst>
      <p:ext uri="{BB962C8B-B14F-4D97-AF65-F5344CB8AC3E}">
        <p14:creationId xmlns:p14="http://schemas.microsoft.com/office/powerpoint/2010/main" val="4615036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endParaRPr lang="fr-FR" sz="1400" dirty="0">
              <a:latin typeface="Trebuchet MS" pitchFamily="34" charset="0"/>
            </a:endParaRPr>
          </a:p>
        </p:txBody>
      </p:sp>
    </p:spTree>
    <p:extLst>
      <p:ext uri="{BB962C8B-B14F-4D97-AF65-F5344CB8AC3E}">
        <p14:creationId xmlns:p14="http://schemas.microsoft.com/office/powerpoint/2010/main" val="3158153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EC5ABE-1A55-4D80-8063-94898E3CB074}"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867" name="Rectangle 7"/>
          <p:cNvSpPr txBox="1">
            <a:spLocks noGrp="1" noChangeArrowheads="1"/>
          </p:cNvSpPr>
          <p:nvPr/>
        </p:nvSpPr>
        <p:spPr bwMode="auto">
          <a:xfrm>
            <a:off x="3851275" y="9434513"/>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1403DD-850B-4541-B3A5-A357AAFE6EBB}"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868" name="Rectangle 2"/>
          <p:cNvSpPr>
            <a:spLocks noGrp="1" noRot="1" noChangeAspect="1" noChangeArrowheads="1" noTextEdit="1"/>
          </p:cNvSpPr>
          <p:nvPr>
            <p:ph type="sldImg"/>
          </p:nvPr>
        </p:nvSpPr>
        <p:spPr>
          <a:xfrm>
            <a:off x="917575" y="744538"/>
            <a:ext cx="4965700" cy="3725862"/>
          </a:xfrm>
          <a:ln/>
        </p:spPr>
      </p:sp>
      <p:sp>
        <p:nvSpPr>
          <p:cNvPr id="3686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fr-FR" smtClean="0">
              <a:latin typeface="Arial" panose="020B0604020202020204" pitchFamily="34" charset="0"/>
            </a:endParaRPr>
          </a:p>
        </p:txBody>
      </p:sp>
    </p:spTree>
    <p:extLst>
      <p:ext uri="{BB962C8B-B14F-4D97-AF65-F5344CB8AC3E}">
        <p14:creationId xmlns:p14="http://schemas.microsoft.com/office/powerpoint/2010/main" val="4049699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xfrm>
            <a:off x="1144588" y="714375"/>
            <a:ext cx="4576762" cy="3433763"/>
          </a:xfrm>
          <a:noFill/>
          <a:ln>
            <a:solidFill>
              <a:srgbClr val="000000"/>
            </a:solidFill>
            <a:miter lim="800000"/>
            <a:headEnd/>
            <a:tailEnd/>
          </a:ln>
        </p:spPr>
      </p:sp>
      <p:sp>
        <p:nvSpPr>
          <p:cNvPr id="43010" name="Rectangle 3"/>
          <p:cNvSpPr>
            <a:spLocks noGrp="1"/>
          </p:cNvSpPr>
          <p:nvPr>
            <p:ph type="body" idx="1"/>
          </p:nvPr>
        </p:nvSpPr>
        <p:spPr bwMode="auto">
          <a:xfrm>
            <a:off x="914828" y="4360475"/>
            <a:ext cx="5034725" cy="4077719"/>
          </a:xfrm>
          <a:noFill/>
        </p:spPr>
        <p:txBody>
          <a:bodyPr wrap="square" numCol="1" anchor="t" anchorCtr="0" compatLnSpc="1">
            <a:prstTxWarp prst="textNoShape">
              <a:avLst/>
            </a:prstTxWarp>
          </a:bodyPr>
          <a:lstStyle/>
          <a:p>
            <a:endParaRPr lang="fr-FR"/>
          </a:p>
        </p:txBody>
      </p:sp>
    </p:spTree>
    <p:extLst>
      <p:ext uri="{BB962C8B-B14F-4D97-AF65-F5344CB8AC3E}">
        <p14:creationId xmlns:p14="http://schemas.microsoft.com/office/powerpoint/2010/main" val="2729622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xfrm>
            <a:off x="917575" y="744538"/>
            <a:ext cx="4962525" cy="3722687"/>
          </a:xfrm>
          <a:ln/>
        </p:spPr>
      </p:sp>
      <p:sp>
        <p:nvSpPr>
          <p:cNvPr id="172035" name="Rectangle 3"/>
          <p:cNvSpPr>
            <a:spLocks noGrp="1" noChangeArrowheads="1"/>
          </p:cNvSpPr>
          <p:nvPr>
            <p:ph type="body" idx="1"/>
          </p:nvPr>
        </p:nvSpPr>
        <p:spPr/>
        <p:txBody>
          <a:bodyPr/>
          <a:lstStyle/>
          <a:p>
            <a:r>
              <a:rPr lang="fr-FR" sz="1200" kern="1200" dirty="0">
                <a:solidFill>
                  <a:schemeClr val="tx1"/>
                </a:solidFill>
                <a:latin typeface="Arial" charset="0"/>
                <a:ea typeface="+mn-ea"/>
                <a:cs typeface="+mn-cs"/>
              </a:rPr>
              <a:t>Cette définition propose une approche de la santé selon une conception positive, dynamique, responsabilisante et globale. Ce sont aussi ces qualificatifs qui sous-tendent le concept de la promotion de la santé.</a:t>
            </a:r>
          </a:p>
          <a:p>
            <a:r>
              <a:rPr lang="fr-FR" sz="1200" b="1" kern="1200" dirty="0">
                <a:solidFill>
                  <a:schemeClr val="tx1"/>
                </a:solidFill>
                <a:latin typeface="Arial" charset="0"/>
                <a:ea typeface="+mn-ea"/>
                <a:cs typeface="+mn-cs"/>
              </a:rPr>
              <a:t>Il s’agit ici d’une santé « observée » mais d’une santé « vécue » dans toutes ses dimensions, non plus un état mais une dynamique, un processus qui évalue tout au long de la vie. </a:t>
            </a:r>
            <a:endParaRPr lang="fr-FR" sz="1200" kern="1200" dirty="0">
              <a:solidFill>
                <a:schemeClr val="tx1"/>
              </a:solidFill>
              <a:latin typeface="Arial" charset="0"/>
              <a:ea typeface="+mn-ea"/>
              <a:cs typeface="+mn-cs"/>
            </a:endParaRPr>
          </a:p>
          <a:p>
            <a:r>
              <a:rPr lang="fr-FR" sz="1200" b="1" kern="1200" dirty="0">
                <a:solidFill>
                  <a:schemeClr val="tx1"/>
                </a:solidFill>
                <a:latin typeface="Arial" charset="0"/>
                <a:ea typeface="+mn-ea"/>
                <a:cs typeface="+mn-cs"/>
              </a:rPr>
              <a:t>En fait, plus qu’un état, la santé est une ressource et un processus dynamique et global qui doit permettre à chaque individu « d’identifier et de réaliser ses ambitions, satisfaire ses besoins et évoluer avec son milieu ou s’y adapter. La santé est donc perçue comme une ressource de la vie quotidienne, et non comme le but de la vie</a:t>
            </a:r>
            <a:endParaRPr lang="fr-FR" sz="1200" kern="1200" dirty="0">
              <a:solidFill>
                <a:schemeClr val="tx1"/>
              </a:solidFill>
              <a:latin typeface="Arial" charset="0"/>
              <a:ea typeface="+mn-ea"/>
              <a:cs typeface="+mn-cs"/>
            </a:endParaRPr>
          </a:p>
          <a:p>
            <a:r>
              <a:rPr lang="fr-FR" sz="1200" b="1" kern="1200" dirty="0">
                <a:solidFill>
                  <a:schemeClr val="tx1"/>
                </a:solidFill>
                <a:latin typeface="Arial" charset="0"/>
                <a:ea typeface="+mn-ea"/>
                <a:cs typeface="+mn-cs"/>
              </a:rPr>
              <a:t>• Une approche globale de la santé…</a:t>
            </a:r>
            <a:endParaRPr lang="fr-FR" sz="1200" kern="1200" dirty="0">
              <a:solidFill>
                <a:schemeClr val="tx1"/>
              </a:solidFill>
              <a:latin typeface="Arial" charset="0"/>
              <a:ea typeface="+mn-ea"/>
              <a:cs typeface="+mn-cs"/>
            </a:endParaRPr>
          </a:p>
          <a:p>
            <a:r>
              <a:rPr lang="fr-FR" sz="1200" b="1" kern="1200" dirty="0">
                <a:solidFill>
                  <a:schemeClr val="tx1"/>
                </a:solidFill>
                <a:latin typeface="Arial" charset="0"/>
                <a:ea typeface="+mn-ea"/>
                <a:cs typeface="+mn-cs"/>
              </a:rPr>
              <a:t>La santé ne se réduit donc ni aux déterminants biologiques ni à l’accès à l’offre de soin : elle doit être envisagée dans toutes ses dimensions qu’elles soient sociale, économique ou environnementale. </a:t>
            </a:r>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Ressource de la vie quotidienne – et non un but en soi – qui donne à la personne « le pouvoir d’identifier et de réaliser ses ambitions, satisfaire ses besoins, et évoluer avec son milieu ou s’y adapter »</a:t>
            </a:r>
          </a:p>
          <a:p>
            <a:r>
              <a:rPr lang="fr-FR" sz="1200" kern="1200" dirty="0">
                <a:solidFill>
                  <a:schemeClr val="tx1"/>
                </a:solidFill>
                <a:latin typeface="Arial" charset="0"/>
                <a:ea typeface="+mn-ea"/>
                <a:cs typeface="+mn-cs"/>
              </a:rPr>
              <a:t>La santé apparaît comme une </a:t>
            </a:r>
            <a:r>
              <a:rPr lang="fr-FR" sz="1200" b="1" kern="1200" dirty="0">
                <a:solidFill>
                  <a:schemeClr val="tx1"/>
                </a:solidFill>
                <a:latin typeface="Arial" charset="0"/>
                <a:ea typeface="+mn-ea"/>
                <a:cs typeface="+mn-cs"/>
              </a:rPr>
              <a:t>richesse </a:t>
            </a:r>
            <a:r>
              <a:rPr lang="fr-FR" sz="1200" kern="1200" dirty="0">
                <a:solidFill>
                  <a:schemeClr val="tx1"/>
                </a:solidFill>
                <a:latin typeface="Arial" charset="0"/>
                <a:ea typeface="+mn-ea"/>
                <a:cs typeface="+mn-cs"/>
              </a:rPr>
              <a:t>essentielle, qu’il faut </a:t>
            </a:r>
            <a:r>
              <a:rPr lang="fr-FR" sz="1200" b="1" kern="1200" dirty="0">
                <a:solidFill>
                  <a:schemeClr val="tx1"/>
                </a:solidFill>
                <a:latin typeface="Arial" charset="0"/>
                <a:ea typeface="+mn-ea"/>
                <a:cs typeface="+mn-cs"/>
              </a:rPr>
              <a:t>entretenir</a:t>
            </a:r>
            <a:r>
              <a:rPr lang="fr-FR" sz="1200" kern="1200" dirty="0">
                <a:solidFill>
                  <a:schemeClr val="tx1"/>
                </a:solidFill>
                <a:latin typeface="Arial" charset="0"/>
                <a:ea typeface="+mn-ea"/>
                <a:cs typeface="+mn-cs"/>
              </a:rPr>
              <a:t>, et si nécessaire, </a:t>
            </a:r>
            <a:r>
              <a:rPr lang="fr-FR" sz="1200" b="1" kern="1200" dirty="0">
                <a:solidFill>
                  <a:schemeClr val="tx1"/>
                </a:solidFill>
                <a:latin typeface="Arial" charset="0"/>
                <a:ea typeface="+mn-ea"/>
                <a:cs typeface="+mn-cs"/>
              </a:rPr>
              <a:t>restaurer.</a:t>
            </a:r>
            <a:r>
              <a:rPr lang="fr-FR" sz="1200" kern="1200" dirty="0">
                <a:solidFill>
                  <a:schemeClr val="tx1"/>
                </a:solidFill>
                <a:latin typeface="Arial" charset="0"/>
                <a:ea typeface="+mn-ea"/>
                <a:cs typeface="+mn-cs"/>
              </a:rPr>
              <a:t> </a:t>
            </a:r>
          </a:p>
          <a:p>
            <a:r>
              <a:rPr lang="fr-FR" sz="1200" kern="1200" dirty="0">
                <a:solidFill>
                  <a:schemeClr val="tx1"/>
                </a:solidFill>
                <a:latin typeface="Arial" charset="0"/>
                <a:ea typeface="+mn-ea"/>
                <a:cs typeface="+mn-cs"/>
              </a:rPr>
              <a:t> </a:t>
            </a:r>
          </a:p>
          <a:p>
            <a:r>
              <a:rPr lang="fr-FR" sz="1200" kern="1200" dirty="0">
                <a:solidFill>
                  <a:schemeClr val="tx1"/>
                </a:solidFill>
                <a:latin typeface="Arial" charset="0"/>
                <a:ea typeface="+mn-ea"/>
                <a:cs typeface="+mn-cs"/>
              </a:rPr>
              <a:t>Au final la santé est un phénomène multifactoriel qui dépend aussi de la perception subjective de chacun influencée par les représentations de la santé et de la maladie, du corps, des normes des groupes, de la culture… (Exemple de l’obésité)</a:t>
            </a:r>
          </a:p>
          <a:p>
            <a:r>
              <a:rPr lang="fr-FR" sz="1200" kern="1200" dirty="0">
                <a:solidFill>
                  <a:schemeClr val="tx1"/>
                </a:solidFill>
                <a:latin typeface="Arial" charset="0"/>
                <a:ea typeface="+mn-ea"/>
                <a:cs typeface="+mn-cs"/>
              </a:rPr>
              <a:t>Cette définition propose une approche de la santé selon une conception positive, dynamique, responsabilisante et globale. Ce sont aussi ces qualificatifs qui sous-tendent le concept de la promotion de la santé.</a:t>
            </a:r>
          </a:p>
          <a:p>
            <a:r>
              <a:rPr lang="fr-FR" sz="1200" b="1" kern="1200" dirty="0">
                <a:solidFill>
                  <a:schemeClr val="tx1"/>
                </a:solidFill>
                <a:latin typeface="Arial" charset="0"/>
                <a:ea typeface="+mn-ea"/>
                <a:cs typeface="+mn-cs"/>
              </a:rPr>
              <a:t>Il s’agit ici d’une santé « observée » mais d’une santé « vécue » dans toutes ses dimensions, non plus un état mais une dynamique, un processus qui évalue tout au long de la vie. </a:t>
            </a:r>
          </a:p>
          <a:p>
            <a:endParaRPr lang="fr-FR" sz="1200" b="1" kern="1200" dirty="0">
              <a:solidFill>
                <a:schemeClr val="tx1"/>
              </a:solidFill>
              <a:latin typeface="Arial" charset="0"/>
              <a:ea typeface="+mn-ea"/>
              <a:cs typeface="+mn-cs"/>
            </a:endParaRPr>
          </a:p>
          <a:p>
            <a:r>
              <a:rPr lang="fr-FR" sz="1200" b="1" kern="1200" dirty="0">
                <a:solidFill>
                  <a:schemeClr val="tx1"/>
                </a:solidFill>
                <a:latin typeface="Arial" charset="0"/>
                <a:ea typeface="+mn-ea"/>
                <a:cs typeface="+mn-cs"/>
              </a:rPr>
              <a:t>La santé ne se réduit donc ni aux déterminants biologiques ni à l’accès à l’offre de soin : elle doit être envisagée dans toutes ses dimensions qu’elles soient sociale, économique ou environnementale.</a:t>
            </a:r>
          </a:p>
          <a:p>
            <a:endParaRPr lang="fr-FR"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4282110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FC6F6-5F37-431F-BD46-D288F262A9A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67586" name="Rectangle 2"/>
          <p:cNvSpPr>
            <a:spLocks noGrp="1" noRot="1" noChangeAspect="1" noChangeArrowheads="1" noTextEdit="1"/>
          </p:cNvSpPr>
          <p:nvPr>
            <p:ph type="sldImg"/>
          </p:nvPr>
        </p:nvSpPr>
        <p:spPr bwMode="auto">
          <a:xfrm>
            <a:off x="917575" y="773113"/>
            <a:ext cx="4967288" cy="3725862"/>
          </a:xfrm>
          <a:noFill/>
          <a:ln>
            <a:solidFill>
              <a:srgbClr val="000000"/>
            </a:solidFill>
            <a:miter lim="800000"/>
            <a:headEnd/>
            <a:tailEnd/>
          </a:ln>
        </p:spPr>
      </p:sp>
      <p:sp>
        <p:nvSpPr>
          <p:cNvPr id="67587" name="Rectangle 3"/>
          <p:cNvSpPr>
            <a:spLocks noGrp="1" noChangeArrowheads="1"/>
          </p:cNvSpPr>
          <p:nvPr>
            <p:ph type="body" idx="1"/>
          </p:nvPr>
        </p:nvSpPr>
        <p:spPr bwMode="auto">
          <a:xfrm>
            <a:off x="906357" y="4730664"/>
            <a:ext cx="4988109" cy="4423902"/>
          </a:xfrm>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1200" b="1" i="0" kern="1200" dirty="0">
                <a:solidFill>
                  <a:schemeClr val="tx1"/>
                </a:solidFill>
                <a:latin typeface="+mn-lt"/>
                <a:ea typeface="+mn-ea"/>
                <a:cs typeface="+mn-cs"/>
              </a:rPr>
              <a:t>IPCDC : Initiative sur le Partage des Connaissances et le Développement des Compétences</a:t>
            </a:r>
          </a:p>
          <a:p>
            <a:pPr eaLnBrk="1" hangingPunct="1">
              <a:spcBef>
                <a:spcPct val="0"/>
              </a:spcBef>
            </a:pPr>
            <a:endParaRPr lang="fr-FR" dirty="0"/>
          </a:p>
        </p:txBody>
      </p:sp>
    </p:spTree>
    <p:extLst>
      <p:ext uri="{BB962C8B-B14F-4D97-AF65-F5344CB8AC3E}">
        <p14:creationId xmlns:p14="http://schemas.microsoft.com/office/powerpoint/2010/main" val="650864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FC6F6-5F37-431F-BD46-D288F262A9A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67586" name="Rectangle 2"/>
          <p:cNvSpPr>
            <a:spLocks noGrp="1" noRot="1" noChangeAspect="1" noChangeArrowheads="1" noTextEdit="1"/>
          </p:cNvSpPr>
          <p:nvPr>
            <p:ph type="sldImg"/>
          </p:nvPr>
        </p:nvSpPr>
        <p:spPr bwMode="auto">
          <a:xfrm>
            <a:off x="917575" y="773113"/>
            <a:ext cx="4967288" cy="3725862"/>
          </a:xfrm>
          <a:noFill/>
          <a:ln>
            <a:solidFill>
              <a:srgbClr val="000000"/>
            </a:solidFill>
            <a:miter lim="800000"/>
            <a:headEnd/>
            <a:tailEnd/>
          </a:ln>
        </p:spPr>
      </p:sp>
      <p:sp>
        <p:nvSpPr>
          <p:cNvPr id="67587" name="Rectangle 3"/>
          <p:cNvSpPr>
            <a:spLocks noGrp="1" noChangeArrowheads="1"/>
          </p:cNvSpPr>
          <p:nvPr>
            <p:ph type="body" idx="1"/>
          </p:nvPr>
        </p:nvSpPr>
        <p:spPr bwMode="auto">
          <a:xfrm>
            <a:off x="906357" y="4730664"/>
            <a:ext cx="4988109" cy="4423902"/>
          </a:xfrm>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1200" b="1" i="0" kern="1200" dirty="0">
                <a:solidFill>
                  <a:schemeClr val="tx1"/>
                </a:solidFill>
                <a:latin typeface="+mn-lt"/>
                <a:ea typeface="+mn-ea"/>
                <a:cs typeface="+mn-cs"/>
              </a:rPr>
              <a:t>IPCDC : Initiative sur le Partage des Connaissances et le Développement des Compétences</a:t>
            </a:r>
          </a:p>
          <a:p>
            <a:pPr eaLnBrk="1" hangingPunct="1">
              <a:spcBef>
                <a:spcPct val="0"/>
              </a:spcBef>
            </a:pPr>
            <a:endParaRPr lang="fr-FR" dirty="0"/>
          </a:p>
        </p:txBody>
      </p:sp>
    </p:spTree>
    <p:extLst>
      <p:ext uri="{BB962C8B-B14F-4D97-AF65-F5344CB8AC3E}">
        <p14:creationId xmlns:p14="http://schemas.microsoft.com/office/powerpoint/2010/main" val="1939735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pPr eaLnBrk="1" hangingPunct="1">
              <a:spcBef>
                <a:spcPct val="0"/>
              </a:spcBef>
            </a:pPr>
            <a:r>
              <a:rPr lang="fr-FR" sz="1200" dirty="0"/>
              <a:t>Les objectifs de la promotion de la santé= aider les gens à acquérir un pouvoir accru sur leur propre santé et sur les déterminants de celle-ci.</a:t>
            </a:r>
          </a:p>
          <a:p>
            <a:pPr eaLnBrk="1" hangingPunct="1">
              <a:spcBef>
                <a:spcPct val="0"/>
              </a:spcBef>
            </a:pPr>
            <a:r>
              <a:rPr lang="fr-FR" sz="1200" dirty="0"/>
              <a:t>Cela implique donc d’agir à plusieurs niveaux.</a:t>
            </a:r>
          </a:p>
          <a:p>
            <a:pPr eaLnBrk="1" hangingPunct="1">
              <a:spcBef>
                <a:spcPct val="0"/>
              </a:spcBef>
            </a:pPr>
            <a:r>
              <a:rPr lang="fr-FR" sz="1200" dirty="0"/>
              <a:t>En fait, plus qu’un état, la santé est une ressource et un processus dynamique et global qui doit permettre à chaque individu « d’identifier et de réaliser ses ambitions, satisfaire ses besoins et évoluer avec </a:t>
            </a:r>
          </a:p>
          <a:p>
            <a:pPr eaLnBrk="1" hangingPunct="1">
              <a:spcBef>
                <a:spcPct val="0"/>
              </a:spcBef>
            </a:pPr>
            <a:r>
              <a:rPr lang="fr-FR" sz="1200" dirty="0"/>
              <a:t>son  milieu  ou  s’y  adapter.  La  santé  est  donc  perçue  comme  une ressource de la vie quotidienne, et non comme le but de la vie</a:t>
            </a:r>
          </a:p>
          <a:p>
            <a:pPr eaLnBrk="1" hangingPunct="1">
              <a:spcBef>
                <a:spcPct val="0"/>
              </a:spcBef>
            </a:pPr>
            <a:r>
              <a:rPr lang="fr-FR" sz="1200" dirty="0"/>
              <a:t>•  Une  approche  «  positive  »  de  la santé, c’est-à-dire qui ne se focalise pas  uniquement  sur  la  réduction des  risques  ou  sur  l’occurrence de  pathologies  mais  accorde  une importance  majeure  à  la  promotion de la santé,</a:t>
            </a:r>
          </a:p>
          <a:p>
            <a:pPr eaLnBrk="1" hangingPunct="1">
              <a:spcBef>
                <a:spcPct val="0"/>
              </a:spcBef>
            </a:pPr>
            <a:r>
              <a:rPr lang="fr-FR" sz="1200" dirty="0"/>
              <a:t>•  Une  approche  globale  de  la  santé, qui prend en compte l’ensemble des déterminants  environnementaux, sociaux et  économiques  et  pas seulement  les  déterminants individuels  (biologiques  et comportementaux) de la santé</a:t>
            </a:r>
            <a:endParaRPr lang="fr-FR" sz="1200" kern="1200" dirty="0">
              <a:solidFill>
                <a:schemeClr val="tx1"/>
              </a:solidFill>
              <a:latin typeface="Arial" charset="0"/>
              <a:ea typeface="+mn-ea"/>
              <a:cs typeface="+mn-cs"/>
            </a:endParaRPr>
          </a:p>
          <a:p>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La promotion de la santé s’appuie donc sur une conception positive et globale de la santé, comme un état de bien-être physique, psychologique et social .</a:t>
            </a:r>
            <a:r>
              <a:rPr lang="fr-FR" sz="1200" kern="1200" baseline="0" dirty="0">
                <a:solidFill>
                  <a:schemeClr val="tx1"/>
                </a:solidFill>
                <a:latin typeface="Arial" charset="0"/>
                <a:ea typeface="+mn-ea"/>
                <a:cs typeface="+mn-cs"/>
              </a:rPr>
              <a:t> </a:t>
            </a:r>
            <a:r>
              <a:rPr lang="fr-FR" sz="1200" kern="1200" dirty="0">
                <a:solidFill>
                  <a:schemeClr val="tx1"/>
                </a:solidFill>
                <a:latin typeface="Arial" charset="0"/>
                <a:ea typeface="+mn-ea"/>
                <a:cs typeface="+mn-cs"/>
              </a:rPr>
              <a:t>Elle</a:t>
            </a:r>
            <a:r>
              <a:rPr lang="fr-FR" sz="1200" kern="1200" baseline="0" dirty="0">
                <a:solidFill>
                  <a:schemeClr val="tx1"/>
                </a:solidFill>
                <a:latin typeface="Arial" charset="0"/>
                <a:ea typeface="+mn-ea"/>
                <a:cs typeface="+mn-cs"/>
              </a:rPr>
              <a:t> </a:t>
            </a:r>
            <a:r>
              <a:rPr lang="fr-FR" sz="1200" kern="1200" dirty="0">
                <a:solidFill>
                  <a:schemeClr val="tx1"/>
                </a:solidFill>
                <a:latin typeface="Arial" charset="0"/>
                <a:ea typeface="+mn-ea"/>
                <a:cs typeface="+mn-cs"/>
              </a:rPr>
              <a:t>utilise des méthodes d’intervention</a:t>
            </a:r>
            <a:r>
              <a:rPr lang="fr-FR" sz="1200" kern="1200" baseline="0" dirty="0">
                <a:solidFill>
                  <a:schemeClr val="tx1"/>
                </a:solidFill>
                <a:latin typeface="Arial" charset="0"/>
                <a:ea typeface="+mn-ea"/>
                <a:cs typeface="+mn-cs"/>
              </a:rPr>
              <a:t> </a:t>
            </a:r>
            <a:r>
              <a:rPr lang="fr-FR" sz="1200" kern="1200" dirty="0">
                <a:solidFill>
                  <a:schemeClr val="tx1"/>
                </a:solidFill>
                <a:latin typeface="Arial" charset="0"/>
                <a:ea typeface="+mn-ea"/>
                <a:cs typeface="+mn-cs"/>
              </a:rPr>
              <a:t>fondées sur la participation des personnes</a:t>
            </a:r>
            <a:r>
              <a:rPr lang="fr-FR" sz="1200" kern="1200" baseline="0" dirty="0">
                <a:solidFill>
                  <a:schemeClr val="tx1"/>
                </a:solidFill>
                <a:latin typeface="Arial" charset="0"/>
                <a:ea typeface="+mn-ea"/>
                <a:cs typeface="+mn-cs"/>
              </a:rPr>
              <a:t> </a:t>
            </a:r>
            <a:r>
              <a:rPr lang="fr-FR" sz="1200" kern="1200" dirty="0">
                <a:solidFill>
                  <a:schemeClr val="tx1"/>
                </a:solidFill>
                <a:latin typeface="Arial" charset="0"/>
                <a:ea typeface="+mn-ea"/>
                <a:cs typeface="+mn-cs"/>
              </a:rPr>
              <a:t>et des groupes, sur l’implication des communautés, et sur la mobilisation des ressources présentes dans chaque territoire .</a:t>
            </a:r>
          </a:p>
          <a:p>
            <a:endParaRPr lang="fr-FR" sz="1200" kern="1200" dirty="0">
              <a:solidFill>
                <a:schemeClr val="tx1"/>
              </a:solidFill>
              <a:latin typeface="Arial" charset="0"/>
              <a:ea typeface="+mn-ea"/>
              <a:cs typeface="+mn-cs"/>
            </a:endParaRPr>
          </a:p>
          <a:p>
            <a:r>
              <a:rPr lang="fr-FR" sz="1200" i="1" kern="1200" baseline="0" dirty="0">
                <a:solidFill>
                  <a:schemeClr val="tx1"/>
                </a:solidFill>
                <a:latin typeface="Arial" charset="0"/>
                <a:ea typeface="+mn-ea"/>
                <a:cs typeface="+mn-cs"/>
              </a:rPr>
              <a:t>La promotion de la santé appuie le développement individuel et social grâce à l'information, à l'éducation pour la santé et au perfectionnement des aptitudes indispensables à la vie. Ce faisant, elle donne aux gens davantage de possibilités de contrôle de leur propre santé et de leur environnement et les rend mieux aptes à faire des choix judicieux. Il est crucial de permettre aux gens de faire face à tous les stades de leur vie et à se préparer à affronter les traumatismes et les maladies chroniques. Ce travail doit être facilité dans le cadre scolaire, familial, professionnel et communautaire et une action doit être menée par l'intermédiaire des organismes éducatifs, professionnels, commerciaux et bénévoles et dans les institutions elles-mêmes. »</a:t>
            </a:r>
            <a:endParaRPr lang="fr-FR"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2097286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0505E-FE05-4C21-8F17-FF2679D9AC2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7000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FA1719-66DB-4B4F-9EB1-11D5904D413F}" type="slidenum">
              <a:rPr kumimoji="0" lang="fr-F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90114" name="Rectangle 2"/>
          <p:cNvSpPr>
            <a:spLocks noGrp="1" noRot="1" noChangeAspect="1" noChangeArrowheads="1" noTextEdit="1"/>
          </p:cNvSpPr>
          <p:nvPr>
            <p:ph type="sldImg"/>
          </p:nvPr>
        </p:nvSpPr>
        <p:spPr bwMode="auto">
          <a:xfrm>
            <a:off x="901700" y="769938"/>
            <a:ext cx="4946650" cy="3709987"/>
          </a:xfrm>
          <a:noFill/>
          <a:ln>
            <a:solidFill>
              <a:srgbClr val="000000"/>
            </a:solidFill>
            <a:miter lim="800000"/>
            <a:headEnd/>
            <a:tailEnd/>
          </a:ln>
        </p:spPr>
      </p:sp>
      <p:sp>
        <p:nvSpPr>
          <p:cNvPr id="90115" name="Rectangle 3"/>
          <p:cNvSpPr>
            <a:spLocks noGrp="1" noChangeArrowheads="1"/>
          </p:cNvSpPr>
          <p:nvPr>
            <p:ph type="body" idx="1"/>
          </p:nvPr>
        </p:nvSpPr>
        <p:spPr bwMode="auto">
          <a:xfrm>
            <a:off x="314685" y="4593862"/>
            <a:ext cx="6120680" cy="5056149"/>
          </a:xfrm>
          <a:noFill/>
        </p:spPr>
        <p:txBody>
          <a:bodyPr wrap="square" numCol="1" anchor="t" anchorCtr="0" compatLnSpc="1">
            <a:prstTxWarp prst="textNoShape">
              <a:avLst/>
            </a:prstTxWarp>
          </a:bodyPr>
          <a:lstStyle/>
          <a:p>
            <a:pPr eaLnBrk="1" hangingPunct="1">
              <a:spcBef>
                <a:spcPct val="0"/>
              </a:spcBef>
            </a:pPr>
            <a:endParaRPr lang="fr-FR" dirty="0">
              <a:latin typeface="+mn-lt"/>
            </a:endParaRPr>
          </a:p>
        </p:txBody>
      </p:sp>
    </p:spTree>
    <p:extLst>
      <p:ext uri="{BB962C8B-B14F-4D97-AF65-F5344CB8AC3E}">
        <p14:creationId xmlns:p14="http://schemas.microsoft.com/office/powerpoint/2010/main" val="3136759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1719-66DB-4B4F-9EB1-11D5904D413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90114" name="Rectangle 2"/>
          <p:cNvSpPr>
            <a:spLocks noGrp="1" noRot="1" noChangeAspect="1" noChangeArrowheads="1" noTextEdit="1"/>
          </p:cNvSpPr>
          <p:nvPr>
            <p:ph type="sldImg"/>
          </p:nvPr>
        </p:nvSpPr>
        <p:spPr bwMode="auto">
          <a:xfrm>
            <a:off x="917575" y="773113"/>
            <a:ext cx="4967288" cy="3725862"/>
          </a:xfrm>
          <a:noFill/>
          <a:ln>
            <a:solidFill>
              <a:srgbClr val="000000"/>
            </a:solidFill>
            <a:miter lim="800000"/>
            <a:headEnd/>
            <a:tailEnd/>
          </a:ln>
        </p:spPr>
      </p:sp>
      <p:sp>
        <p:nvSpPr>
          <p:cNvPr id="90115" name="Rectangle 3"/>
          <p:cNvSpPr>
            <a:spLocks noGrp="1" noChangeArrowheads="1"/>
          </p:cNvSpPr>
          <p:nvPr>
            <p:ph type="body" idx="1"/>
          </p:nvPr>
        </p:nvSpPr>
        <p:spPr bwMode="auto">
          <a:xfrm>
            <a:off x="906357" y="4730664"/>
            <a:ext cx="4988109" cy="4423902"/>
          </a:xfrm>
          <a:noFill/>
        </p:spPr>
        <p:txBody>
          <a:bodyPr wrap="square"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1389199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1719-66DB-4B4F-9EB1-11D5904D413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90114" name="Rectangle 2"/>
          <p:cNvSpPr>
            <a:spLocks noGrp="1" noRot="1" noChangeAspect="1" noChangeArrowheads="1" noTextEdit="1"/>
          </p:cNvSpPr>
          <p:nvPr>
            <p:ph type="sldImg"/>
          </p:nvPr>
        </p:nvSpPr>
        <p:spPr bwMode="auto">
          <a:xfrm>
            <a:off x="917575" y="773113"/>
            <a:ext cx="4967288" cy="3725862"/>
          </a:xfrm>
          <a:noFill/>
          <a:ln>
            <a:solidFill>
              <a:srgbClr val="000000"/>
            </a:solidFill>
            <a:miter lim="800000"/>
            <a:headEnd/>
            <a:tailEnd/>
          </a:ln>
        </p:spPr>
      </p:sp>
      <p:sp>
        <p:nvSpPr>
          <p:cNvPr id="90115" name="Rectangle 3"/>
          <p:cNvSpPr>
            <a:spLocks noGrp="1" noChangeArrowheads="1"/>
          </p:cNvSpPr>
          <p:nvPr>
            <p:ph type="body" idx="1"/>
          </p:nvPr>
        </p:nvSpPr>
        <p:spPr bwMode="auto">
          <a:xfrm>
            <a:off x="906357" y="4730664"/>
            <a:ext cx="4988109" cy="4423902"/>
          </a:xfrm>
          <a:noFill/>
        </p:spPr>
        <p:txBody>
          <a:bodyPr wrap="square" numCol="1" anchor="t" anchorCtr="0" compatLnSpc="1">
            <a:prstTxWarp prst="textNoShape">
              <a:avLst/>
            </a:prstTxWarp>
          </a:bodyPr>
          <a:lstStyle/>
          <a:p>
            <a:pPr eaLnBrk="1" hangingPunct="1">
              <a:spcBef>
                <a:spcPct val="0"/>
              </a:spcBef>
            </a:pPr>
            <a:r>
              <a:rPr lang="fr-FR" dirty="0"/>
              <a:t>›  Permettre l’acquisition, le renforcement, </a:t>
            </a:r>
          </a:p>
          <a:p>
            <a:pPr eaLnBrk="1" hangingPunct="1">
              <a:spcBef>
                <a:spcPct val="0"/>
              </a:spcBef>
            </a:pPr>
            <a:r>
              <a:rPr lang="fr-FR" dirty="0"/>
              <a:t>le développement de savoirs (connaissances), </a:t>
            </a:r>
          </a:p>
          <a:p>
            <a:pPr eaLnBrk="1" hangingPunct="1">
              <a:spcBef>
                <a:spcPct val="0"/>
              </a:spcBef>
            </a:pPr>
            <a:r>
              <a:rPr lang="fr-FR" dirty="0"/>
              <a:t>savoir-faire (mises en pratique)</a:t>
            </a:r>
          </a:p>
          <a:p>
            <a:pPr eaLnBrk="1" hangingPunct="1">
              <a:spcBef>
                <a:spcPct val="0"/>
              </a:spcBef>
            </a:pPr>
            <a:r>
              <a:rPr lang="fr-FR" dirty="0"/>
              <a:t>›  ATTITUDES </a:t>
            </a:r>
          </a:p>
          <a:p>
            <a:pPr eaLnBrk="1" hangingPunct="1">
              <a:spcBef>
                <a:spcPct val="0"/>
              </a:spcBef>
            </a:pPr>
            <a:r>
              <a:rPr lang="fr-FR" dirty="0"/>
              <a:t>Contribuer à l’apprentissage de savoir être </a:t>
            </a:r>
          </a:p>
          <a:p>
            <a:pPr eaLnBrk="1" hangingPunct="1">
              <a:spcBef>
                <a:spcPct val="0"/>
              </a:spcBef>
            </a:pPr>
            <a:r>
              <a:rPr lang="fr-FR" dirty="0"/>
              <a:t>(compétences personnelles, respect de soi et  </a:t>
            </a:r>
          </a:p>
          <a:p>
            <a:pPr eaLnBrk="1" hangingPunct="1">
              <a:spcBef>
                <a:spcPct val="0"/>
              </a:spcBef>
            </a:pPr>
            <a:r>
              <a:rPr lang="fr-FR" dirty="0"/>
              <a:t>des autres) </a:t>
            </a:r>
          </a:p>
          <a:p>
            <a:pPr eaLnBrk="1" hangingPunct="1">
              <a:spcBef>
                <a:spcPct val="0"/>
              </a:spcBef>
            </a:pPr>
            <a:r>
              <a:rPr lang="fr-FR" dirty="0"/>
              <a:t>›  CAPACITES et COMPETENCES </a:t>
            </a:r>
          </a:p>
          <a:p>
            <a:pPr eaLnBrk="1" hangingPunct="1">
              <a:spcBef>
                <a:spcPct val="0"/>
              </a:spcBef>
            </a:pPr>
            <a:r>
              <a:rPr lang="fr-FR" dirty="0"/>
              <a:t>PSYCHOSOCIALES  </a:t>
            </a:r>
          </a:p>
          <a:p>
            <a:pPr eaLnBrk="1" hangingPunct="1">
              <a:spcBef>
                <a:spcPct val="0"/>
              </a:spcBef>
            </a:pPr>
            <a:r>
              <a:rPr lang="fr-FR" dirty="0"/>
              <a:t>Développer la résistance à l’emprise de </a:t>
            </a:r>
          </a:p>
          <a:p>
            <a:pPr eaLnBrk="1" hangingPunct="1">
              <a:spcBef>
                <a:spcPct val="0"/>
              </a:spcBef>
            </a:pPr>
            <a:r>
              <a:rPr lang="fr-FR" dirty="0"/>
              <a:t>l’environnement (médias, pairs) et la capacité à </a:t>
            </a:r>
          </a:p>
          <a:p>
            <a:pPr eaLnBrk="1" hangingPunct="1">
              <a:spcBef>
                <a:spcPct val="0"/>
              </a:spcBef>
            </a:pPr>
            <a:r>
              <a:rPr lang="fr-FR" dirty="0"/>
              <a:t>identifier les soutiens et les ressources locales. </a:t>
            </a:r>
          </a:p>
        </p:txBody>
      </p:sp>
    </p:spTree>
    <p:extLst>
      <p:ext uri="{BB962C8B-B14F-4D97-AF65-F5344CB8AC3E}">
        <p14:creationId xmlns:p14="http://schemas.microsoft.com/office/powerpoint/2010/main" val="23774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ChangeArrowheads="1" noTextEdit="1"/>
          </p:cNvSpPr>
          <p:nvPr>
            <p:ph type="sldImg"/>
          </p:nvPr>
        </p:nvSpPr>
        <p:spPr>
          <a:xfrm>
            <a:off x="917575" y="744538"/>
            <a:ext cx="4965700" cy="3725862"/>
          </a:xfrm>
          <a:ln/>
        </p:spPr>
      </p:sp>
      <p:sp>
        <p:nvSpPr>
          <p:cNvPr id="2048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2048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86BAB8-A60B-43E8-9541-B7E636A5C9C2}"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4603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000311-E37F-4F07-83D3-39610A73E366}"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9091" name="Rectangle 2"/>
          <p:cNvSpPr>
            <a:spLocks noGrp="1" noRot="1" noChangeAspect="1" noChangeArrowheads="1" noTextEdit="1"/>
          </p:cNvSpPr>
          <p:nvPr>
            <p:ph type="sldImg"/>
          </p:nvPr>
        </p:nvSpPr>
        <p:spPr>
          <a:xfrm>
            <a:off x="917575" y="744538"/>
            <a:ext cx="4962525" cy="3722687"/>
          </a:xfrm>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rPr>
              <a:t>Articulation entre les 3 : </a:t>
            </a:r>
          </a:p>
          <a:p>
            <a:r>
              <a:rPr lang="fr-FR" altLang="fr-FR">
                <a:latin typeface="Arial" panose="020B0604020202020204" pitchFamily="34" charset="0"/>
              </a:rPr>
              <a:t>Savoir : cognitif, intellectuel</a:t>
            </a:r>
          </a:p>
          <a:p>
            <a:r>
              <a:rPr lang="fr-FR" altLang="fr-FR">
                <a:latin typeface="Arial" panose="020B0604020202020204" pitchFamily="34" charset="0"/>
              </a:rPr>
              <a:t>Savoir faire : Sensori-moteur, gestes</a:t>
            </a:r>
          </a:p>
          <a:p>
            <a:r>
              <a:rPr lang="fr-FR" altLang="fr-FR">
                <a:latin typeface="Arial" panose="020B0604020202020204" pitchFamily="34" charset="0"/>
              </a:rPr>
              <a:t>Savoir être : psycho et socio-affectif</a:t>
            </a:r>
          </a:p>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1752595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xfrm>
            <a:off x="917575" y="744538"/>
            <a:ext cx="4962525" cy="3722687"/>
          </a:xfrm>
          <a:ln/>
        </p:spPr>
      </p:sp>
      <p:sp>
        <p:nvSpPr>
          <p:cNvPr id="172035" name="Rectangle 3"/>
          <p:cNvSpPr>
            <a:spLocks noGrp="1" noChangeArrowheads="1"/>
          </p:cNvSpPr>
          <p:nvPr>
            <p:ph type="body" idx="1"/>
          </p:nvPr>
        </p:nvSpPr>
        <p:spPr/>
        <p:txBody>
          <a:bodyPr/>
          <a:lstStyle/>
          <a:p>
            <a:r>
              <a:rPr lang="fr-FR" sz="1200" kern="1200" dirty="0">
                <a:solidFill>
                  <a:schemeClr val="tx1"/>
                </a:solidFill>
                <a:latin typeface="Arial" charset="0"/>
                <a:ea typeface="+mn-ea"/>
                <a:cs typeface="+mn-cs"/>
              </a:rPr>
              <a:t>Il s’agit donc d’une approche globale de la sexualité qui se veut positive et ne se limite pas aux aspects sanitaires.  </a:t>
            </a:r>
          </a:p>
          <a:p>
            <a:r>
              <a:rPr lang="fr-FR" sz="1200" kern="1200" dirty="0">
                <a:solidFill>
                  <a:schemeClr val="tx1"/>
                </a:solidFill>
                <a:latin typeface="Arial" charset="0"/>
                <a:ea typeface="+mn-ea"/>
                <a:cs typeface="+mn-cs"/>
              </a:rPr>
              <a:t>La santé sexuelle implique ainsi les questions de respect de soi et de l’autre, de plaisir et/ou de procréation. </a:t>
            </a:r>
          </a:p>
        </p:txBody>
      </p:sp>
    </p:spTree>
    <p:extLst>
      <p:ext uri="{BB962C8B-B14F-4D97-AF65-F5344CB8AC3E}">
        <p14:creationId xmlns:p14="http://schemas.microsoft.com/office/powerpoint/2010/main" val="1340961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xfrm>
            <a:off x="917575" y="744538"/>
            <a:ext cx="4962525" cy="3722687"/>
          </a:xfrm>
          <a:ln/>
        </p:spPr>
      </p:sp>
      <p:sp>
        <p:nvSpPr>
          <p:cNvPr id="172035" name="Rectangle 3"/>
          <p:cNvSpPr>
            <a:spLocks noGrp="1" noChangeArrowheads="1"/>
          </p:cNvSpPr>
          <p:nvPr>
            <p:ph type="body" idx="1"/>
          </p:nvPr>
        </p:nvSpPr>
        <p:spPr/>
        <p:txBody>
          <a:bodyPr/>
          <a:lstStyle/>
          <a:p>
            <a:r>
              <a:rPr lang="fr-FR" sz="1200" kern="1200" dirty="0">
                <a:solidFill>
                  <a:schemeClr val="tx1"/>
                </a:solidFill>
                <a:latin typeface="Arial" charset="0"/>
                <a:ea typeface="+mn-ea"/>
                <a:cs typeface="+mn-cs"/>
              </a:rPr>
              <a:t>Il s’agit donc d’une approche globale de la sexualité qui se veut positive et ne se limite pas aux aspects sanitaires.  </a:t>
            </a:r>
          </a:p>
          <a:p>
            <a:r>
              <a:rPr lang="fr-FR" sz="1200" kern="1200" dirty="0">
                <a:solidFill>
                  <a:schemeClr val="tx1"/>
                </a:solidFill>
                <a:latin typeface="Arial" charset="0"/>
                <a:ea typeface="+mn-ea"/>
                <a:cs typeface="+mn-cs"/>
              </a:rPr>
              <a:t>La santé sexuelle implique ainsi les questions de respect de soi et de l’autre, de plaisir et/ou de procréation. </a:t>
            </a:r>
          </a:p>
        </p:txBody>
      </p:sp>
    </p:spTree>
    <p:extLst>
      <p:ext uri="{BB962C8B-B14F-4D97-AF65-F5344CB8AC3E}">
        <p14:creationId xmlns:p14="http://schemas.microsoft.com/office/powerpoint/2010/main" val="3748941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1719-66DB-4B4F-9EB1-11D5904D413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90114" name="Rectangle 2"/>
          <p:cNvSpPr>
            <a:spLocks noGrp="1" noRot="1" noChangeAspect="1" noChangeArrowheads="1" noTextEdit="1"/>
          </p:cNvSpPr>
          <p:nvPr>
            <p:ph type="sldImg"/>
          </p:nvPr>
        </p:nvSpPr>
        <p:spPr bwMode="auto">
          <a:xfrm>
            <a:off x="917575" y="773113"/>
            <a:ext cx="4967288" cy="3725862"/>
          </a:xfrm>
          <a:noFill/>
          <a:ln>
            <a:solidFill>
              <a:srgbClr val="000000"/>
            </a:solidFill>
            <a:miter lim="800000"/>
            <a:headEnd/>
            <a:tailEnd/>
          </a:ln>
        </p:spPr>
      </p:sp>
      <p:sp>
        <p:nvSpPr>
          <p:cNvPr id="90115" name="Rectangle 3"/>
          <p:cNvSpPr>
            <a:spLocks noGrp="1" noChangeArrowheads="1"/>
          </p:cNvSpPr>
          <p:nvPr>
            <p:ph type="body" idx="1"/>
          </p:nvPr>
        </p:nvSpPr>
        <p:spPr bwMode="auto">
          <a:xfrm>
            <a:off x="906357" y="4730664"/>
            <a:ext cx="4988109" cy="4423902"/>
          </a:xfrm>
          <a:noFill/>
        </p:spPr>
        <p:txBody>
          <a:bodyPr wrap="square"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3425173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xfrm>
            <a:off x="917575" y="744538"/>
            <a:ext cx="4962525" cy="3722687"/>
          </a:xfrm>
          <a:ln/>
        </p:spPr>
      </p:sp>
      <p:sp>
        <p:nvSpPr>
          <p:cNvPr id="172035" name="Rectangle 3"/>
          <p:cNvSpPr>
            <a:spLocks noGrp="1" noChangeArrowheads="1"/>
          </p:cNvSpPr>
          <p:nvPr>
            <p:ph type="body" idx="1"/>
          </p:nvPr>
        </p:nvSpPr>
        <p:spPr/>
        <p:txBody>
          <a:bodyPr/>
          <a:lstStyle/>
          <a:p>
            <a:r>
              <a:rPr lang="fr-FR" sz="1200" kern="1200" dirty="0">
                <a:solidFill>
                  <a:schemeClr val="tx1"/>
                </a:solidFill>
                <a:latin typeface="Arial" charset="0"/>
                <a:ea typeface="+mn-ea"/>
                <a:cs typeface="+mn-cs"/>
              </a:rPr>
              <a:t>La santé sexuelle prend en compte les aspects physiques, émotionnels, mentaux et sociaux de la vie affective, de la sexualité et de la reproduction. </a:t>
            </a:r>
          </a:p>
          <a:p>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Le schéma ci-dessous propose</a:t>
            </a:r>
            <a:r>
              <a:rPr lang="fr-FR" sz="1200" kern="1200" baseline="0" dirty="0">
                <a:solidFill>
                  <a:schemeClr val="tx1"/>
                </a:solidFill>
                <a:latin typeface="Arial" charset="0"/>
                <a:ea typeface="+mn-ea"/>
                <a:cs typeface="+mn-cs"/>
              </a:rPr>
              <a:t> une vision individuelle de la santé sexuelle intégrant les multiples dimensions sous </a:t>
            </a:r>
            <a:r>
              <a:rPr lang="fr-FR" sz="1200" kern="1200" dirty="0">
                <a:solidFill>
                  <a:schemeClr val="tx1"/>
                </a:solidFill>
                <a:latin typeface="Arial" charset="0"/>
                <a:ea typeface="+mn-ea"/>
                <a:cs typeface="+mn-cs"/>
              </a:rPr>
              <a:t>la forme de 3 piliers : autonomie, satisfaction, sécurité. </a:t>
            </a:r>
          </a:p>
          <a:p>
            <a:r>
              <a:rPr lang="fr-FR" sz="1200" kern="1200" dirty="0">
                <a:solidFill>
                  <a:schemeClr val="tx1"/>
                </a:solidFill>
                <a:latin typeface="Arial" charset="0"/>
                <a:ea typeface="+mn-ea"/>
                <a:cs typeface="+mn-cs"/>
              </a:rPr>
              <a:t>3  piliers  cités  dans  la  Stratégie  nationale  de  santé sexuelle comme indicateurs globaux de la santé sexuelle de la population française qui peuvent servir de repères fondamentaux pour garantir une bonne santé sexuelle.</a:t>
            </a:r>
          </a:p>
          <a:p>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Elle  peut  concerner  de  nombreux thèmes de santé : </a:t>
            </a:r>
          </a:p>
          <a:p>
            <a:r>
              <a:rPr lang="fr-FR" sz="1200" kern="1200" dirty="0">
                <a:solidFill>
                  <a:schemeClr val="tx1"/>
                </a:solidFill>
                <a:latin typeface="Arial" charset="0"/>
                <a:ea typeface="+mn-ea"/>
                <a:cs typeface="+mn-cs"/>
              </a:rPr>
              <a:t>•   Les comportements permettant la réduction des risques liés à la sexualité : Infections Sexuellement  Transmissibles  (IST),  grossesses  non désirées... ;</a:t>
            </a:r>
          </a:p>
          <a:p>
            <a:r>
              <a:rPr lang="fr-FR" sz="1200" kern="1200" dirty="0">
                <a:solidFill>
                  <a:schemeClr val="tx1"/>
                </a:solidFill>
                <a:latin typeface="Arial" charset="0"/>
                <a:ea typeface="+mn-ea"/>
                <a:cs typeface="+mn-cs"/>
              </a:rPr>
              <a:t>•   L’impact des troubles sexuels, de l’infertilité ;</a:t>
            </a:r>
          </a:p>
          <a:p>
            <a:r>
              <a:rPr lang="fr-FR" sz="1200" kern="1200" dirty="0">
                <a:solidFill>
                  <a:schemeClr val="tx1"/>
                </a:solidFill>
                <a:latin typeface="Arial" charset="0"/>
                <a:ea typeface="+mn-ea"/>
                <a:cs typeface="+mn-cs"/>
              </a:rPr>
              <a:t>•   L’impact des handicaps physiques et des maladies chroniques sur le bien-être sexuel ; </a:t>
            </a:r>
          </a:p>
          <a:p>
            <a:r>
              <a:rPr lang="fr-FR" sz="1200" kern="1200" dirty="0">
                <a:solidFill>
                  <a:schemeClr val="tx1"/>
                </a:solidFill>
                <a:latin typeface="Arial" charset="0"/>
                <a:ea typeface="+mn-ea"/>
                <a:cs typeface="+mn-cs"/>
              </a:rPr>
              <a:t>•   Les incivilités et violences sexistes et sexuelles ;</a:t>
            </a:r>
          </a:p>
          <a:p>
            <a:r>
              <a:rPr lang="fr-FR" sz="1200" kern="1200" dirty="0">
                <a:solidFill>
                  <a:schemeClr val="tx1"/>
                </a:solidFill>
                <a:latin typeface="Arial" charset="0"/>
                <a:ea typeface="+mn-ea"/>
                <a:cs typeface="+mn-cs"/>
              </a:rPr>
              <a:t>•   Les  stéréotypes  de  genre  et stigmatisations ;</a:t>
            </a:r>
          </a:p>
          <a:p>
            <a:r>
              <a:rPr lang="fr-FR" sz="1200" kern="1200" dirty="0">
                <a:solidFill>
                  <a:schemeClr val="tx1"/>
                </a:solidFill>
                <a:latin typeface="Arial" charset="0"/>
                <a:ea typeface="+mn-ea"/>
                <a:cs typeface="+mn-cs"/>
              </a:rPr>
              <a:t>•   L’orientation sexuelle et les identités de genre ;</a:t>
            </a:r>
          </a:p>
          <a:p>
            <a:r>
              <a:rPr lang="fr-FR" sz="1200" kern="1200" dirty="0">
                <a:solidFill>
                  <a:schemeClr val="tx1"/>
                </a:solidFill>
                <a:latin typeface="Arial" charset="0"/>
                <a:ea typeface="+mn-ea"/>
                <a:cs typeface="+mn-cs"/>
              </a:rPr>
              <a:t>•  L’éducation à la sexualité ;</a:t>
            </a:r>
          </a:p>
          <a:p>
            <a:r>
              <a:rPr lang="fr-FR" sz="1200" kern="1200" dirty="0">
                <a:solidFill>
                  <a:schemeClr val="tx1"/>
                </a:solidFill>
                <a:latin typeface="Arial" charset="0"/>
                <a:ea typeface="+mn-ea"/>
                <a:cs typeface="+mn-cs"/>
              </a:rPr>
              <a:t>•   La  vie  affective  et  les  compétences psychosociales ;</a:t>
            </a:r>
          </a:p>
          <a:p>
            <a:r>
              <a:rPr lang="fr-FR" sz="1200" kern="1200" dirty="0">
                <a:solidFill>
                  <a:schemeClr val="tx1"/>
                </a:solidFill>
                <a:latin typeface="Arial" charset="0"/>
                <a:ea typeface="+mn-ea"/>
                <a:cs typeface="+mn-cs"/>
              </a:rPr>
              <a:t>•  Le plaisir sexuel ;</a:t>
            </a:r>
          </a:p>
          <a:p>
            <a:r>
              <a:rPr lang="fr-FR" sz="1200" kern="1200" dirty="0">
                <a:solidFill>
                  <a:schemeClr val="tx1"/>
                </a:solidFill>
                <a:latin typeface="Arial" charset="0"/>
                <a:ea typeface="+mn-ea"/>
                <a:cs typeface="+mn-cs"/>
              </a:rPr>
              <a:t>•  L’impact positif et négatif du numérique sur la sexualité.</a:t>
            </a:r>
          </a:p>
        </p:txBody>
      </p:sp>
    </p:spTree>
    <p:extLst>
      <p:ext uri="{BB962C8B-B14F-4D97-AF65-F5344CB8AC3E}">
        <p14:creationId xmlns:p14="http://schemas.microsoft.com/office/powerpoint/2010/main" val="3357525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xfrm>
            <a:off x="917575" y="744538"/>
            <a:ext cx="4962525" cy="3722687"/>
          </a:xfrm>
          <a:ln/>
        </p:spPr>
      </p:sp>
      <p:sp>
        <p:nvSpPr>
          <p:cNvPr id="172035" name="Rectangle 3"/>
          <p:cNvSpPr>
            <a:spLocks noGrp="1" noChangeArrowheads="1"/>
          </p:cNvSpPr>
          <p:nvPr>
            <p:ph type="body" idx="1"/>
          </p:nvPr>
        </p:nvSpPr>
        <p:spPr/>
        <p:txBody>
          <a:bodyPr/>
          <a:lstStyle/>
          <a:p>
            <a:endParaRPr lang="fr-FR"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4198715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xfrm>
            <a:off x="917575" y="744538"/>
            <a:ext cx="4962525" cy="3722687"/>
          </a:xfrm>
          <a:ln/>
        </p:spPr>
      </p:sp>
      <p:sp>
        <p:nvSpPr>
          <p:cNvPr id="172035" name="Rectangle 3"/>
          <p:cNvSpPr>
            <a:spLocks noGrp="1" noChangeArrowheads="1"/>
          </p:cNvSpPr>
          <p:nvPr>
            <p:ph type="body" idx="1"/>
          </p:nvPr>
        </p:nvSpPr>
        <p:spPr/>
        <p:txBody>
          <a:bodyPr/>
          <a:lstStyle/>
          <a:p>
            <a:r>
              <a:rPr lang="fr-FR" sz="1200" kern="1200" dirty="0">
                <a:solidFill>
                  <a:schemeClr val="tx1"/>
                </a:solidFill>
                <a:latin typeface="Arial" charset="0"/>
                <a:ea typeface="+mn-ea"/>
                <a:cs typeface="+mn-cs"/>
              </a:rPr>
              <a:t>La santé sexuelle prend en compte les aspects physiques, émotionnels, mentaux et sociaux de la vie affective, de la sexualité et de la reproduction. </a:t>
            </a:r>
          </a:p>
          <a:p>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Le schéma ci-dessous propose</a:t>
            </a:r>
            <a:r>
              <a:rPr lang="fr-FR" sz="1200" kern="1200" baseline="0" dirty="0">
                <a:solidFill>
                  <a:schemeClr val="tx1"/>
                </a:solidFill>
                <a:latin typeface="Arial" charset="0"/>
                <a:ea typeface="+mn-ea"/>
                <a:cs typeface="+mn-cs"/>
              </a:rPr>
              <a:t> une vision individuelle de la santé sexuelle intégrant les multiples dimensions sous </a:t>
            </a:r>
            <a:r>
              <a:rPr lang="fr-FR" sz="1200" kern="1200" dirty="0">
                <a:solidFill>
                  <a:schemeClr val="tx1"/>
                </a:solidFill>
                <a:latin typeface="Arial" charset="0"/>
                <a:ea typeface="+mn-ea"/>
                <a:cs typeface="+mn-cs"/>
              </a:rPr>
              <a:t>la forme de 3 piliers : autonomie, satisfaction, sécurité. </a:t>
            </a:r>
          </a:p>
          <a:p>
            <a:r>
              <a:rPr lang="fr-FR" sz="1200" kern="1200" dirty="0">
                <a:solidFill>
                  <a:schemeClr val="tx1"/>
                </a:solidFill>
                <a:latin typeface="Arial" charset="0"/>
                <a:ea typeface="+mn-ea"/>
                <a:cs typeface="+mn-cs"/>
              </a:rPr>
              <a:t>3  piliers  cités  dans  la  Stratégie  nationale  de  santé sexuelle comme indicateurs globaux de la santé sexuelle de la population française qui peuvent servir de repères fondamentaux pour garantir une bonne santé sexuelle.</a:t>
            </a:r>
          </a:p>
          <a:p>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Elle  peut  concerner  de  nombreux thèmes de santé : </a:t>
            </a:r>
          </a:p>
          <a:p>
            <a:r>
              <a:rPr lang="fr-FR" sz="1200" kern="1200" dirty="0">
                <a:solidFill>
                  <a:schemeClr val="tx1"/>
                </a:solidFill>
                <a:latin typeface="Arial" charset="0"/>
                <a:ea typeface="+mn-ea"/>
                <a:cs typeface="+mn-cs"/>
              </a:rPr>
              <a:t>•   Les comportements permettant la réduction des risques liés à la sexualité : Infections Sexuellement  Transmissibles  (IST),  grossesses  non désirées... ;</a:t>
            </a:r>
          </a:p>
          <a:p>
            <a:r>
              <a:rPr lang="fr-FR" sz="1200" kern="1200" dirty="0">
                <a:solidFill>
                  <a:schemeClr val="tx1"/>
                </a:solidFill>
                <a:latin typeface="Arial" charset="0"/>
                <a:ea typeface="+mn-ea"/>
                <a:cs typeface="+mn-cs"/>
              </a:rPr>
              <a:t>•   L’impact des troubles sexuels, de l’infertilité ;</a:t>
            </a:r>
          </a:p>
          <a:p>
            <a:r>
              <a:rPr lang="fr-FR" sz="1200" kern="1200" dirty="0">
                <a:solidFill>
                  <a:schemeClr val="tx1"/>
                </a:solidFill>
                <a:latin typeface="Arial" charset="0"/>
                <a:ea typeface="+mn-ea"/>
                <a:cs typeface="+mn-cs"/>
              </a:rPr>
              <a:t>•   L’impact des handicaps physiques et des maladies chroniques sur le bien-être sexuel ; </a:t>
            </a:r>
          </a:p>
          <a:p>
            <a:r>
              <a:rPr lang="fr-FR" sz="1200" kern="1200" dirty="0">
                <a:solidFill>
                  <a:schemeClr val="tx1"/>
                </a:solidFill>
                <a:latin typeface="Arial" charset="0"/>
                <a:ea typeface="+mn-ea"/>
                <a:cs typeface="+mn-cs"/>
              </a:rPr>
              <a:t>•   Les incivilités et violences sexistes et sexuelles ;</a:t>
            </a:r>
          </a:p>
          <a:p>
            <a:r>
              <a:rPr lang="fr-FR" sz="1200" kern="1200" dirty="0">
                <a:solidFill>
                  <a:schemeClr val="tx1"/>
                </a:solidFill>
                <a:latin typeface="Arial" charset="0"/>
                <a:ea typeface="+mn-ea"/>
                <a:cs typeface="+mn-cs"/>
              </a:rPr>
              <a:t>•   Les  stéréotypes  de  genre  et stigmatisations ;</a:t>
            </a:r>
          </a:p>
          <a:p>
            <a:r>
              <a:rPr lang="fr-FR" sz="1200" kern="1200" dirty="0">
                <a:solidFill>
                  <a:schemeClr val="tx1"/>
                </a:solidFill>
                <a:latin typeface="Arial" charset="0"/>
                <a:ea typeface="+mn-ea"/>
                <a:cs typeface="+mn-cs"/>
              </a:rPr>
              <a:t>•   L’orientation sexuelle et les identités de genre ;</a:t>
            </a:r>
          </a:p>
          <a:p>
            <a:r>
              <a:rPr lang="fr-FR" sz="1200" kern="1200" dirty="0">
                <a:solidFill>
                  <a:schemeClr val="tx1"/>
                </a:solidFill>
                <a:latin typeface="Arial" charset="0"/>
                <a:ea typeface="+mn-ea"/>
                <a:cs typeface="+mn-cs"/>
              </a:rPr>
              <a:t>•  L’éducation à la sexualité ;</a:t>
            </a:r>
          </a:p>
          <a:p>
            <a:r>
              <a:rPr lang="fr-FR" sz="1200" kern="1200" dirty="0">
                <a:solidFill>
                  <a:schemeClr val="tx1"/>
                </a:solidFill>
                <a:latin typeface="Arial" charset="0"/>
                <a:ea typeface="+mn-ea"/>
                <a:cs typeface="+mn-cs"/>
              </a:rPr>
              <a:t>•   La  vie  affective  et  les  compétences psychosociales ;</a:t>
            </a:r>
          </a:p>
          <a:p>
            <a:r>
              <a:rPr lang="fr-FR" sz="1200" kern="1200" dirty="0">
                <a:solidFill>
                  <a:schemeClr val="tx1"/>
                </a:solidFill>
                <a:latin typeface="Arial" charset="0"/>
                <a:ea typeface="+mn-ea"/>
                <a:cs typeface="+mn-cs"/>
              </a:rPr>
              <a:t>•  Le plaisir sexuel ;</a:t>
            </a:r>
          </a:p>
          <a:p>
            <a:r>
              <a:rPr lang="fr-FR" sz="1200" kern="1200" dirty="0">
                <a:solidFill>
                  <a:schemeClr val="tx1"/>
                </a:solidFill>
                <a:latin typeface="Arial" charset="0"/>
                <a:ea typeface="+mn-ea"/>
                <a:cs typeface="+mn-cs"/>
              </a:rPr>
              <a:t>•  L’impact positif et négatif du numérique sur la sexualité.</a:t>
            </a:r>
          </a:p>
        </p:txBody>
      </p:sp>
    </p:spTree>
    <p:extLst>
      <p:ext uri="{BB962C8B-B14F-4D97-AF65-F5344CB8AC3E}">
        <p14:creationId xmlns:p14="http://schemas.microsoft.com/office/powerpoint/2010/main" val="579200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xfrm>
            <a:off x="917575" y="744538"/>
            <a:ext cx="4962525" cy="3722687"/>
          </a:xfrm>
          <a:ln/>
        </p:spPr>
      </p:sp>
      <p:sp>
        <p:nvSpPr>
          <p:cNvPr id="172035" name="Rectangle 3"/>
          <p:cNvSpPr>
            <a:spLocks noGrp="1" noChangeArrowheads="1"/>
          </p:cNvSpPr>
          <p:nvPr>
            <p:ph type="body" idx="1"/>
          </p:nvPr>
        </p:nvSpPr>
        <p:spPr/>
        <p:txBody>
          <a:bodyPr/>
          <a:lstStyle/>
          <a:p>
            <a:r>
              <a:rPr lang="fr-FR" sz="1200" kern="1200" dirty="0">
                <a:solidFill>
                  <a:schemeClr val="tx1"/>
                </a:solidFill>
                <a:latin typeface="Arial" charset="0"/>
                <a:ea typeface="+mn-ea"/>
                <a:cs typeface="+mn-cs"/>
              </a:rPr>
              <a:t>La santé sexuelle doit être considérée à tous les âges de la vie. </a:t>
            </a:r>
          </a:p>
          <a:p>
            <a:r>
              <a:rPr lang="fr-FR" sz="1200" kern="1200" dirty="0">
                <a:solidFill>
                  <a:schemeClr val="tx1"/>
                </a:solidFill>
                <a:latin typeface="Arial" charset="0"/>
                <a:ea typeface="+mn-ea"/>
                <a:cs typeface="+mn-cs"/>
              </a:rPr>
              <a:t>Elle peut être abordée à tout moment en adaptant son discours au public auprès duquel on s’adresse et en veillant à respecter les grands fondements de la promotion, prévention et éducation pour la santé.</a:t>
            </a:r>
          </a:p>
        </p:txBody>
      </p:sp>
    </p:spTree>
    <p:extLst>
      <p:ext uri="{BB962C8B-B14F-4D97-AF65-F5344CB8AC3E}">
        <p14:creationId xmlns:p14="http://schemas.microsoft.com/office/powerpoint/2010/main" val="547463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xfrm>
            <a:off x="917575" y="744538"/>
            <a:ext cx="4962525" cy="3722687"/>
          </a:xfrm>
          <a:ln/>
        </p:spPr>
      </p:sp>
      <p:sp>
        <p:nvSpPr>
          <p:cNvPr id="172035" name="Rectangle 3"/>
          <p:cNvSpPr>
            <a:spLocks noGrp="1" noChangeArrowheads="1"/>
          </p:cNvSpPr>
          <p:nvPr>
            <p:ph type="body" idx="1"/>
          </p:nvPr>
        </p:nvSpPr>
        <p:spPr/>
        <p:txBody>
          <a:bodyPr/>
          <a:lstStyle/>
          <a:p>
            <a:r>
              <a:rPr lang="fr-FR" sz="1200" kern="1200" dirty="0">
                <a:solidFill>
                  <a:schemeClr val="tx1"/>
                </a:solidFill>
                <a:latin typeface="Arial" charset="0"/>
                <a:ea typeface="+mn-ea"/>
                <a:cs typeface="+mn-cs"/>
              </a:rPr>
              <a:t>La santé sexuelle doit être considérée à tous les âges de la vie. </a:t>
            </a:r>
          </a:p>
          <a:p>
            <a:r>
              <a:rPr lang="fr-FR" sz="1200" kern="1200" dirty="0">
                <a:solidFill>
                  <a:schemeClr val="tx1"/>
                </a:solidFill>
                <a:latin typeface="Arial" charset="0"/>
                <a:ea typeface="+mn-ea"/>
                <a:cs typeface="+mn-cs"/>
              </a:rPr>
              <a:t>Elle peut être abordée à tout moment en adaptant son discours au public auprès duquel on s’adresse et en veillant à respecter les grands fondements de la promotion, prévention et éducation pour la santé.</a:t>
            </a:r>
          </a:p>
        </p:txBody>
      </p:sp>
    </p:spTree>
    <p:extLst>
      <p:ext uri="{BB962C8B-B14F-4D97-AF65-F5344CB8AC3E}">
        <p14:creationId xmlns:p14="http://schemas.microsoft.com/office/powerpoint/2010/main" val="2004739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xfrm>
            <a:off x="917575" y="744538"/>
            <a:ext cx="4962525" cy="3722687"/>
          </a:xfrm>
          <a:ln/>
        </p:spPr>
      </p:sp>
      <p:sp>
        <p:nvSpPr>
          <p:cNvPr id="172035" name="Rectangle 3"/>
          <p:cNvSpPr>
            <a:spLocks noGrp="1" noChangeArrowheads="1"/>
          </p:cNvSpPr>
          <p:nvPr>
            <p:ph type="body" idx="1"/>
          </p:nvPr>
        </p:nvSpPr>
        <p:spPr/>
        <p:txBody>
          <a:bodyPr/>
          <a:lstStyle/>
          <a:p>
            <a:r>
              <a:rPr lang="fr-FR" sz="1200" kern="1200" dirty="0">
                <a:solidFill>
                  <a:schemeClr val="tx1"/>
                </a:solidFill>
                <a:latin typeface="Arial" charset="0"/>
                <a:ea typeface="+mn-ea"/>
                <a:cs typeface="+mn-cs"/>
              </a:rPr>
              <a:t>La santé sexuelle doit être considérée à tous les âges de la vie. </a:t>
            </a:r>
          </a:p>
          <a:p>
            <a:r>
              <a:rPr lang="fr-FR" sz="1200" kern="1200" dirty="0">
                <a:solidFill>
                  <a:schemeClr val="tx1"/>
                </a:solidFill>
                <a:latin typeface="Arial" charset="0"/>
                <a:ea typeface="+mn-ea"/>
                <a:cs typeface="+mn-cs"/>
              </a:rPr>
              <a:t>Elle peut être abordée à tout moment en adaptant son discours au public auprès duquel on s’adresse et en veillant à respecter les grands fondements de la promotion, prévention et éducation pour la santé.</a:t>
            </a:r>
          </a:p>
        </p:txBody>
      </p:sp>
    </p:spTree>
    <p:extLst>
      <p:ext uri="{BB962C8B-B14F-4D97-AF65-F5344CB8AC3E}">
        <p14:creationId xmlns:p14="http://schemas.microsoft.com/office/powerpoint/2010/main" val="2171956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ChangeArrowheads="1" noTextEdit="1"/>
          </p:cNvSpPr>
          <p:nvPr>
            <p:ph type="sldImg"/>
          </p:nvPr>
        </p:nvSpPr>
        <p:spPr>
          <a:xfrm>
            <a:off x="917575" y="744538"/>
            <a:ext cx="4965700" cy="3725862"/>
          </a:xfrm>
          <a:ln/>
        </p:spPr>
      </p:sp>
      <p:sp>
        <p:nvSpPr>
          <p:cNvPr id="2253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2253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660501-C92F-4DBF-B4DA-C202BB9C511E}"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2135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xfrm>
            <a:off x="917575" y="744538"/>
            <a:ext cx="4962525" cy="3722687"/>
          </a:xfrm>
          <a:ln/>
        </p:spPr>
      </p:sp>
      <p:sp>
        <p:nvSpPr>
          <p:cNvPr id="172035" name="Rectangle 3"/>
          <p:cNvSpPr>
            <a:spLocks noGrp="1" noChangeArrowheads="1"/>
          </p:cNvSpPr>
          <p:nvPr>
            <p:ph type="body" idx="1"/>
          </p:nvPr>
        </p:nvSpPr>
        <p:spPr/>
        <p:txBody>
          <a:bodyPr/>
          <a:lstStyle/>
          <a:p>
            <a:endParaRPr lang="fr-FR"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1255139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xfrm>
            <a:off x="917575" y="744538"/>
            <a:ext cx="4962525" cy="3722687"/>
          </a:xfrm>
          <a:ln/>
        </p:spPr>
      </p:sp>
      <p:sp>
        <p:nvSpPr>
          <p:cNvPr id="172035" name="Rectangle 3"/>
          <p:cNvSpPr>
            <a:spLocks noGrp="1" noChangeArrowheads="1"/>
          </p:cNvSpPr>
          <p:nvPr>
            <p:ph type="body" idx="1"/>
          </p:nvPr>
        </p:nvSpPr>
        <p:spPr/>
        <p:txBody>
          <a:bodyPr/>
          <a:lstStyle/>
          <a:p>
            <a:endParaRPr lang="fr-FR"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1393912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sz="1200" kern="1200" dirty="0">
                <a:solidFill>
                  <a:schemeClr val="tx1"/>
                </a:solidFill>
                <a:latin typeface="Arial" charset="0"/>
                <a:ea typeface="+mn-ea"/>
                <a:cs typeface="+mn-cs"/>
              </a:rPr>
              <a:t>L’OMS propose une </a:t>
            </a:r>
            <a:r>
              <a:rPr lang="fr-FR" sz="1200" kern="1200" dirty="0" err="1">
                <a:solidFill>
                  <a:schemeClr val="tx1"/>
                </a:solidFill>
                <a:latin typeface="Arial" charset="0"/>
                <a:ea typeface="+mn-ea"/>
                <a:cs typeface="+mn-cs"/>
              </a:rPr>
              <a:t>déﬁnition</a:t>
            </a:r>
            <a:r>
              <a:rPr lang="fr-FR" sz="1200" kern="1200" dirty="0">
                <a:solidFill>
                  <a:schemeClr val="tx1"/>
                </a:solidFill>
                <a:latin typeface="Arial" charset="0"/>
                <a:ea typeface="+mn-ea"/>
                <a:cs typeface="+mn-cs"/>
              </a:rPr>
              <a:t> en 1993 : « les compétences psychosociales sont la capacité d'une personne à répondre avec </a:t>
            </a:r>
            <a:r>
              <a:rPr lang="fr-FR" sz="1200" kern="1200" dirty="0" err="1">
                <a:solidFill>
                  <a:schemeClr val="tx1"/>
                </a:solidFill>
                <a:latin typeface="Arial" charset="0"/>
                <a:ea typeface="+mn-ea"/>
                <a:cs typeface="+mn-cs"/>
              </a:rPr>
              <a:t>efﬁcacité</a:t>
            </a:r>
            <a:r>
              <a:rPr lang="fr-FR" sz="1200" kern="1200" dirty="0">
                <a:solidFill>
                  <a:schemeClr val="tx1"/>
                </a:solidFill>
                <a:latin typeface="Arial" charset="0"/>
                <a:ea typeface="+mn-ea"/>
                <a:cs typeface="+mn-cs"/>
              </a:rPr>
              <a:t> aux exigences et aux épreuves de la vie quotidienne. C'est l'aptitude d'une personne à maintenir un état de bien-être mental, en adoptant un comportement approprié et positif à l'occasion des relations entretenues avec les autres, sa propre culture et son environnement. »</a:t>
            </a:r>
          </a:p>
          <a:p>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Selon la HAS (Haute Autorité de Santé), les compétences psychosociales sont </a:t>
            </a:r>
            <a:r>
              <a:rPr lang="fr-FR" sz="1200" kern="1200" dirty="0" err="1">
                <a:solidFill>
                  <a:schemeClr val="tx1"/>
                </a:solidFill>
                <a:latin typeface="Arial" charset="0"/>
                <a:ea typeface="+mn-ea"/>
                <a:cs typeface="+mn-cs"/>
              </a:rPr>
              <a:t>déﬁnies</a:t>
            </a:r>
            <a:r>
              <a:rPr lang="fr-FR" sz="1200" kern="1200" dirty="0">
                <a:solidFill>
                  <a:schemeClr val="tx1"/>
                </a:solidFill>
                <a:latin typeface="Arial" charset="0"/>
                <a:ea typeface="+mn-ea"/>
                <a:cs typeface="+mn-cs"/>
              </a:rPr>
              <a:t> « comme les capacités qu’une personne mobilise pour répondre aux exigences et aux épreuves de la vie. Ce sont les aptitudes d’une personne à maintenir un bien-être mental, en adoptant un comportement « approprié » et « positif » à l’occasion des relations entretenues avec les autres, sa propre culture et son environnement ».</a:t>
            </a:r>
          </a:p>
          <a:p>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Les compétences psychosociales se construisent à travers l’expérimentation (de soi), l’observation (d’autrui), la communication (interaction entre soi et autrui). Elles sont le résultat d’expériences auxquelles chacun se confronte et pour lesquelles il doit élaborer des stratégies d’adaptation.</a:t>
            </a:r>
          </a:p>
          <a:p>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 Développement des facteurs de protection. </a:t>
            </a:r>
          </a:p>
          <a:p>
            <a:r>
              <a:rPr lang="fr-FR" sz="1200" kern="1200" dirty="0">
                <a:solidFill>
                  <a:schemeClr val="tx1"/>
                </a:solidFill>
                <a:latin typeface="Arial" charset="0"/>
                <a:ea typeface="+mn-ea"/>
                <a:cs typeface="+mn-cs"/>
              </a:rPr>
              <a:t>10 compétences psychosociales</a:t>
            </a:r>
          </a:p>
          <a:p>
            <a:r>
              <a:rPr lang="fr-FR" sz="1200" kern="1200" dirty="0">
                <a:solidFill>
                  <a:schemeClr val="tx1"/>
                </a:solidFill>
                <a:latin typeface="Arial" charset="0"/>
                <a:ea typeface="+mn-ea"/>
                <a:cs typeface="+mn-cs"/>
              </a:rPr>
              <a:t>Mises en situation où par exemple les jeunes apprennent à communiquer avec les autres à travers le thème de la sécurité routière</a:t>
            </a:r>
          </a:p>
          <a:p>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 Méta analyses : </a:t>
            </a:r>
          </a:p>
          <a:p>
            <a:r>
              <a:rPr lang="fr-FR" sz="1200" kern="1200" dirty="0">
                <a:solidFill>
                  <a:schemeClr val="tx1"/>
                </a:solidFill>
                <a:latin typeface="Arial" charset="0"/>
                <a:ea typeface="+mn-ea"/>
                <a:cs typeface="+mn-cs"/>
              </a:rPr>
              <a:t>L’acquisition de connaissances et sur le développement de l’estime de soi ou l’aptitude à prendre des décisions ou encore celles qui se focalisent sur la capacité à reconnaître les pressions sociales sont efficaces (entraînement à dire non)</a:t>
            </a:r>
          </a:p>
          <a:p>
            <a:endParaRPr lang="fr-FR"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3300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sz="1200" kern="1200" dirty="0">
                <a:solidFill>
                  <a:schemeClr val="tx1"/>
                </a:solidFill>
                <a:latin typeface="Arial" charset="0"/>
                <a:ea typeface="+mn-ea"/>
                <a:cs typeface="+mn-cs"/>
              </a:rPr>
              <a:t>L’OMS propose une </a:t>
            </a:r>
            <a:r>
              <a:rPr lang="fr-FR" sz="1200" kern="1200" dirty="0" err="1">
                <a:solidFill>
                  <a:schemeClr val="tx1"/>
                </a:solidFill>
                <a:latin typeface="Arial" charset="0"/>
                <a:ea typeface="+mn-ea"/>
                <a:cs typeface="+mn-cs"/>
              </a:rPr>
              <a:t>déﬁnition</a:t>
            </a:r>
            <a:r>
              <a:rPr lang="fr-FR" sz="1200" kern="1200" dirty="0">
                <a:solidFill>
                  <a:schemeClr val="tx1"/>
                </a:solidFill>
                <a:latin typeface="Arial" charset="0"/>
                <a:ea typeface="+mn-ea"/>
                <a:cs typeface="+mn-cs"/>
              </a:rPr>
              <a:t> en 1993 : « les compétences psychosociales sont la capacité d'une personne à répondre avec </a:t>
            </a:r>
            <a:r>
              <a:rPr lang="fr-FR" sz="1200" kern="1200" dirty="0" err="1">
                <a:solidFill>
                  <a:schemeClr val="tx1"/>
                </a:solidFill>
                <a:latin typeface="Arial" charset="0"/>
                <a:ea typeface="+mn-ea"/>
                <a:cs typeface="+mn-cs"/>
              </a:rPr>
              <a:t>efﬁcacité</a:t>
            </a:r>
            <a:r>
              <a:rPr lang="fr-FR" sz="1200" kern="1200" dirty="0">
                <a:solidFill>
                  <a:schemeClr val="tx1"/>
                </a:solidFill>
                <a:latin typeface="Arial" charset="0"/>
                <a:ea typeface="+mn-ea"/>
                <a:cs typeface="+mn-cs"/>
              </a:rPr>
              <a:t> aux exigences et aux épreuves de la vie quotidienne. C'est l'aptitude d'une personne à maintenir un état de bien-être mental, en adoptant un comportement approprié et positif à l'occasion des relations entretenues avec les autres, sa propre culture et son environnement. »</a:t>
            </a:r>
          </a:p>
          <a:p>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Selon la HAS (Haute Autorité de Santé), les compétences psychosociales sont </a:t>
            </a:r>
            <a:r>
              <a:rPr lang="fr-FR" sz="1200" kern="1200" dirty="0" err="1">
                <a:solidFill>
                  <a:schemeClr val="tx1"/>
                </a:solidFill>
                <a:latin typeface="Arial" charset="0"/>
                <a:ea typeface="+mn-ea"/>
                <a:cs typeface="+mn-cs"/>
              </a:rPr>
              <a:t>déﬁnies</a:t>
            </a:r>
            <a:r>
              <a:rPr lang="fr-FR" sz="1200" kern="1200" dirty="0">
                <a:solidFill>
                  <a:schemeClr val="tx1"/>
                </a:solidFill>
                <a:latin typeface="Arial" charset="0"/>
                <a:ea typeface="+mn-ea"/>
                <a:cs typeface="+mn-cs"/>
              </a:rPr>
              <a:t> « comme les capacités qu’une personne mobilise pour répondre aux exigences et aux épreuves de la vie. Ce sont les aptitudes d’une personne à maintenir un bien-être mental, en adoptant un comportement « approprié » et « positif » à l’occasion des relations entretenues avec les autres, sa propre culture et son environnement ».</a:t>
            </a:r>
          </a:p>
          <a:p>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Les compétences psychosociales se construisent à travers l’expérimentation (de soi), l’observation (d’autrui), la communication (interaction entre soi et autrui). Elles sont le résultat d’expériences auxquelles chacun se confronte et pour lesquelles il doit élaborer des stratégies d’adaptation.</a:t>
            </a:r>
          </a:p>
          <a:p>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 Développement des facteurs de protection. </a:t>
            </a:r>
          </a:p>
          <a:p>
            <a:r>
              <a:rPr lang="fr-FR" sz="1200" kern="1200" dirty="0">
                <a:solidFill>
                  <a:schemeClr val="tx1"/>
                </a:solidFill>
                <a:latin typeface="Arial" charset="0"/>
                <a:ea typeface="+mn-ea"/>
                <a:cs typeface="+mn-cs"/>
              </a:rPr>
              <a:t>10 compétences psychosociales</a:t>
            </a:r>
          </a:p>
          <a:p>
            <a:r>
              <a:rPr lang="fr-FR" sz="1200" kern="1200" dirty="0">
                <a:solidFill>
                  <a:schemeClr val="tx1"/>
                </a:solidFill>
                <a:latin typeface="Arial" charset="0"/>
                <a:ea typeface="+mn-ea"/>
                <a:cs typeface="+mn-cs"/>
              </a:rPr>
              <a:t>Mises en situation où par exemple les jeunes apprennent à communiquer avec les autres à travers le thème de la sécurité routière</a:t>
            </a:r>
          </a:p>
          <a:p>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 Méta analyses : </a:t>
            </a:r>
          </a:p>
          <a:p>
            <a:r>
              <a:rPr lang="fr-FR" sz="1200" kern="1200" dirty="0">
                <a:solidFill>
                  <a:schemeClr val="tx1"/>
                </a:solidFill>
                <a:latin typeface="Arial" charset="0"/>
                <a:ea typeface="+mn-ea"/>
                <a:cs typeface="+mn-cs"/>
              </a:rPr>
              <a:t>L’acquisition de connaissances et sur le développement de l’estime de soi ou l’aptitude à prendre des décisions ou encore celles qui se focalisent sur la capacité à reconnaître les pressions sociales sont efficaces (entraînement à dire non)</a:t>
            </a:r>
          </a:p>
          <a:p>
            <a:endParaRPr lang="fr-FR"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1218967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sz="1200" kern="1200" dirty="0">
                <a:solidFill>
                  <a:schemeClr val="tx1"/>
                </a:solidFill>
                <a:latin typeface="Arial" charset="0"/>
                <a:ea typeface="+mn-ea"/>
                <a:cs typeface="+mn-cs"/>
              </a:rPr>
              <a:t>En 2001, la classification est redéfinie par l'OMS, avec un regroupement en 3 grandes catégories : compétences sociales, cognitives et émotionnelles. Les deux classifications sont utilisées encore aujourd'hui dans les pratiques professionnelles.</a:t>
            </a:r>
          </a:p>
          <a:p>
            <a:endParaRPr lang="fr-FR" sz="1200" kern="1200" dirty="0">
              <a:solidFill>
                <a:schemeClr val="tx1"/>
              </a:solidFill>
              <a:latin typeface="Arial" charset="0"/>
              <a:ea typeface="+mn-ea"/>
              <a:cs typeface="+mn-cs"/>
            </a:endParaRPr>
          </a:p>
          <a:p>
            <a:r>
              <a:rPr lang="fr-FR" sz="1200" kern="1200" dirty="0">
                <a:solidFill>
                  <a:schemeClr val="tx1"/>
                </a:solidFill>
                <a:latin typeface="Arial" charset="0"/>
                <a:ea typeface="+mn-ea"/>
                <a:cs typeface="+mn-cs"/>
              </a:rPr>
              <a:t>Compétences sociales : </a:t>
            </a:r>
          </a:p>
          <a:p>
            <a:r>
              <a:rPr lang="fr-FR" sz="1200" b="1" i="0" u="none" strike="noStrike" kern="1200" dirty="0">
                <a:solidFill>
                  <a:schemeClr val="tx1"/>
                </a:solidFill>
                <a:effectLst/>
                <a:latin typeface="Arial" charset="0"/>
                <a:ea typeface="+mn-ea"/>
                <a:cs typeface="+mn-cs"/>
              </a:rPr>
              <a:t>Compétences de communication verbale et non verbale</a:t>
            </a:r>
            <a:r>
              <a:rPr lang="fr-FR" sz="1200" b="0" i="0" u="none" strike="noStrike" kern="1200" dirty="0">
                <a:solidFill>
                  <a:schemeClr val="tx1"/>
                </a:solidFill>
                <a:effectLst/>
                <a:latin typeface="Arial" charset="0"/>
                <a:ea typeface="+mn-ea"/>
                <a:cs typeface="+mn-cs"/>
              </a:rPr>
              <a:t> : écoute active, expression des émotions, capacité à donner et recevoir des remontées d'information et des réactions (feedback).</a:t>
            </a:r>
          </a:p>
          <a:p>
            <a:r>
              <a:rPr lang="fr-FR" sz="1200" b="1" i="0" u="none" strike="noStrike" kern="1200" dirty="0">
                <a:solidFill>
                  <a:schemeClr val="tx1"/>
                </a:solidFill>
                <a:effectLst/>
                <a:latin typeface="Arial" charset="0"/>
                <a:ea typeface="+mn-ea"/>
                <a:cs typeface="+mn-cs"/>
              </a:rPr>
              <a:t>Empathie</a:t>
            </a:r>
            <a:r>
              <a:rPr lang="fr-FR" sz="1200" b="0" i="0" u="none" strike="noStrike" kern="1200" dirty="0">
                <a:solidFill>
                  <a:schemeClr val="tx1"/>
                </a:solidFill>
                <a:effectLst/>
                <a:latin typeface="Arial" charset="0"/>
                <a:ea typeface="+mn-ea"/>
                <a:cs typeface="+mn-cs"/>
              </a:rPr>
              <a:t> : capacité à écouter et comprendre les besoins et le point de vue d’autrui et à exprimer cette compréhension. </a:t>
            </a:r>
          </a:p>
          <a:p>
            <a:r>
              <a:rPr lang="fr-FR" sz="1200" b="1" i="0" u="none" strike="noStrike" kern="1200" dirty="0">
                <a:solidFill>
                  <a:schemeClr val="tx1"/>
                </a:solidFill>
                <a:effectLst/>
                <a:latin typeface="Arial" charset="0"/>
                <a:ea typeface="+mn-ea"/>
                <a:cs typeface="+mn-cs"/>
              </a:rPr>
              <a:t>Capacités de résistance et de négociation</a:t>
            </a:r>
            <a:r>
              <a:rPr lang="fr-FR" sz="1200" b="0" i="0" u="none" strike="noStrike" kern="1200" dirty="0">
                <a:solidFill>
                  <a:schemeClr val="tx1"/>
                </a:solidFill>
                <a:effectLst/>
                <a:latin typeface="Arial" charset="0"/>
                <a:ea typeface="+mn-ea"/>
                <a:cs typeface="+mn-cs"/>
              </a:rPr>
              <a:t> : gestion des conflits, capacité d’affirmation, résistance à la pression d’autrui.</a:t>
            </a:r>
          </a:p>
          <a:p>
            <a:r>
              <a:rPr lang="fr-FR" sz="1200" b="1" i="0" u="none" strike="noStrike" kern="1200" dirty="0">
                <a:solidFill>
                  <a:schemeClr val="tx1"/>
                </a:solidFill>
                <a:effectLst/>
                <a:latin typeface="Arial" charset="0"/>
                <a:ea typeface="+mn-ea"/>
                <a:cs typeface="+mn-cs"/>
              </a:rPr>
              <a:t>Compétences de coopération </a:t>
            </a:r>
            <a:r>
              <a:rPr lang="fr-FR" sz="1200" b="0" i="0" u="none" strike="noStrike" kern="1200" dirty="0">
                <a:solidFill>
                  <a:schemeClr val="tx1"/>
                </a:solidFill>
                <a:effectLst/>
                <a:latin typeface="Arial" charset="0"/>
                <a:ea typeface="+mn-ea"/>
                <a:cs typeface="+mn-cs"/>
              </a:rPr>
              <a:t>et de collaboration en groupe. </a:t>
            </a:r>
          </a:p>
          <a:p>
            <a:r>
              <a:rPr lang="fr-FR" sz="1200" b="1" i="0" u="none" strike="noStrike" kern="1200" dirty="0">
                <a:solidFill>
                  <a:schemeClr val="tx1"/>
                </a:solidFill>
                <a:effectLst/>
                <a:latin typeface="Arial" charset="0"/>
                <a:ea typeface="+mn-ea"/>
                <a:cs typeface="+mn-cs"/>
              </a:rPr>
              <a:t>Compétences de plaidoyer</a:t>
            </a:r>
            <a:r>
              <a:rPr lang="fr-FR" sz="1200" b="0" i="0" u="none" strike="noStrike" kern="1200" dirty="0">
                <a:solidFill>
                  <a:schemeClr val="tx1"/>
                </a:solidFill>
                <a:effectLst/>
                <a:latin typeface="Arial" charset="0"/>
                <a:ea typeface="+mn-ea"/>
                <a:cs typeface="+mn-cs"/>
              </a:rPr>
              <a:t> qui s’appuient sur des compétences de persuasion et d’influence.</a:t>
            </a:r>
          </a:p>
          <a:p>
            <a:endParaRPr lang="fr-FR" sz="1200" b="0" i="0" u="none" strike="noStrike" kern="1200" dirty="0">
              <a:solidFill>
                <a:schemeClr val="tx1"/>
              </a:solidFill>
              <a:effectLst/>
              <a:latin typeface="Arial" charset="0"/>
              <a:ea typeface="+mn-ea"/>
              <a:cs typeface="+mn-cs"/>
            </a:endParaRPr>
          </a:p>
          <a:p>
            <a:r>
              <a:rPr lang="fr-FR" sz="1200" b="0" i="0" u="none" strike="noStrike" kern="1200" dirty="0">
                <a:solidFill>
                  <a:schemeClr val="tx1"/>
                </a:solidFill>
                <a:effectLst/>
                <a:latin typeface="Arial" charset="0"/>
                <a:ea typeface="+mn-ea"/>
                <a:cs typeface="+mn-cs"/>
              </a:rPr>
              <a:t>Compétences cognitives :</a:t>
            </a:r>
          </a:p>
          <a:p>
            <a:r>
              <a:rPr lang="fr-FR" sz="1200" b="1" i="0" u="none" strike="noStrike" kern="1200" dirty="0">
                <a:solidFill>
                  <a:schemeClr val="tx1"/>
                </a:solidFill>
                <a:effectLst/>
                <a:latin typeface="Arial" charset="0"/>
                <a:ea typeface="+mn-ea"/>
                <a:cs typeface="+mn-cs"/>
              </a:rPr>
              <a:t>Compétences de prise de décision </a:t>
            </a:r>
            <a:r>
              <a:rPr lang="fr-FR" sz="1200" b="0" i="0" u="none" strike="noStrike" kern="1200" dirty="0">
                <a:solidFill>
                  <a:schemeClr val="tx1"/>
                </a:solidFill>
                <a:effectLst/>
                <a:latin typeface="Arial" charset="0"/>
                <a:ea typeface="+mn-ea"/>
                <a:cs typeface="+mn-cs"/>
              </a:rPr>
              <a:t>et de résolution de problème.</a:t>
            </a:r>
          </a:p>
          <a:p>
            <a:r>
              <a:rPr lang="fr-FR" sz="1200" b="1" i="0" u="none" strike="noStrike" kern="1200" dirty="0">
                <a:solidFill>
                  <a:schemeClr val="tx1"/>
                </a:solidFill>
                <a:effectLst/>
                <a:latin typeface="Arial" charset="0"/>
                <a:ea typeface="+mn-ea"/>
                <a:cs typeface="+mn-cs"/>
              </a:rPr>
              <a:t>Pensée critique et auto-évaluation</a:t>
            </a:r>
            <a:r>
              <a:rPr lang="fr-FR" sz="1200" b="0" i="0" u="none" strike="noStrike" kern="1200" dirty="0">
                <a:solidFill>
                  <a:schemeClr val="tx1"/>
                </a:solidFill>
                <a:effectLst/>
                <a:latin typeface="Arial" charset="0"/>
                <a:ea typeface="+mn-ea"/>
                <a:cs typeface="+mn-cs"/>
              </a:rPr>
              <a:t> qui impliquent de pouvoir analyser l’influence des médias et des pairs, d’avoir conscience des valeurs, attitudes, normes, croyances et facteurs qui nous affectent, de pouvoir identifier les (sources d’) informations pertinentes. </a:t>
            </a:r>
          </a:p>
          <a:p>
            <a:endParaRPr lang="fr-FR" sz="1200" b="0" i="0" u="none" strike="noStrike" kern="1200" dirty="0">
              <a:solidFill>
                <a:schemeClr val="tx1"/>
              </a:solidFill>
              <a:effectLst/>
              <a:latin typeface="Arial" charset="0"/>
              <a:ea typeface="+mn-ea"/>
              <a:cs typeface="+mn-cs"/>
            </a:endParaRPr>
          </a:p>
          <a:p>
            <a:r>
              <a:rPr lang="fr-FR" sz="1200" b="0" i="0" u="none" strike="noStrike" kern="1200" dirty="0">
                <a:solidFill>
                  <a:schemeClr val="tx1"/>
                </a:solidFill>
                <a:effectLst/>
                <a:latin typeface="Arial" charset="0"/>
                <a:ea typeface="+mn-ea"/>
                <a:cs typeface="+mn-cs"/>
              </a:rPr>
              <a:t>Compétences émotionnelles :</a:t>
            </a:r>
          </a:p>
          <a:p>
            <a:r>
              <a:rPr lang="fr-FR" sz="1200" b="1" i="0" u="none" strike="noStrike" kern="1200" dirty="0">
                <a:solidFill>
                  <a:schemeClr val="tx1"/>
                </a:solidFill>
                <a:effectLst/>
                <a:latin typeface="Arial" charset="0"/>
                <a:ea typeface="+mn-ea"/>
                <a:cs typeface="+mn-cs"/>
              </a:rPr>
              <a:t>Compétences de régulation émotionnelle</a:t>
            </a:r>
            <a:r>
              <a:rPr lang="fr-FR" sz="1200" b="0" i="0" u="none" strike="noStrike" kern="1200" dirty="0">
                <a:solidFill>
                  <a:schemeClr val="tx1"/>
                </a:solidFill>
                <a:effectLst/>
                <a:latin typeface="Arial" charset="0"/>
                <a:ea typeface="+mn-ea"/>
                <a:cs typeface="+mn-cs"/>
              </a:rPr>
              <a:t> : gestion de la colère et de l’anxiété, capacité à faire face à la perte, à l’abus et aux traumatismes.</a:t>
            </a:r>
          </a:p>
          <a:p>
            <a:r>
              <a:rPr lang="fr-FR" sz="1200" b="1" i="0" u="none" strike="noStrike" kern="1200" dirty="0">
                <a:solidFill>
                  <a:schemeClr val="tx1"/>
                </a:solidFill>
                <a:effectLst/>
                <a:latin typeface="Arial" charset="0"/>
                <a:ea typeface="+mn-ea"/>
                <a:cs typeface="+mn-cs"/>
              </a:rPr>
              <a:t>Compétences de gestion du stress</a:t>
            </a:r>
            <a:r>
              <a:rPr lang="fr-FR" sz="1200" b="0" i="0" u="none" strike="noStrike" kern="1200" dirty="0">
                <a:solidFill>
                  <a:schemeClr val="tx1"/>
                </a:solidFill>
                <a:effectLst/>
                <a:latin typeface="Arial" charset="0"/>
                <a:ea typeface="+mn-ea"/>
                <a:cs typeface="+mn-cs"/>
              </a:rPr>
              <a:t> qui impliquent la gestion du temps, la pensée positive et la maîtrise des techniques de relaxation. </a:t>
            </a:r>
          </a:p>
          <a:p>
            <a:r>
              <a:rPr lang="fr-FR" sz="1200" b="1" i="0" u="none" strike="noStrike" kern="1200" dirty="0">
                <a:solidFill>
                  <a:schemeClr val="tx1"/>
                </a:solidFill>
                <a:effectLst/>
                <a:latin typeface="Arial" charset="0"/>
                <a:ea typeface="+mn-ea"/>
                <a:cs typeface="+mn-cs"/>
              </a:rPr>
              <a:t>Compétences d’auto-évaluation et d’</a:t>
            </a:r>
            <a:r>
              <a:rPr lang="fr-FR" sz="1200" b="1" i="0" u="none" strike="noStrike" kern="1200" dirty="0" err="1">
                <a:solidFill>
                  <a:schemeClr val="tx1"/>
                </a:solidFill>
                <a:effectLst/>
                <a:latin typeface="Arial" charset="0"/>
                <a:ea typeface="+mn-ea"/>
                <a:cs typeface="+mn-cs"/>
              </a:rPr>
              <a:t>auto-régulation</a:t>
            </a:r>
            <a:r>
              <a:rPr lang="fr-FR" sz="1200" b="0" i="0" u="none" strike="noStrike" kern="1200" dirty="0">
                <a:solidFill>
                  <a:schemeClr val="tx1"/>
                </a:solidFill>
                <a:effectLst/>
                <a:latin typeface="Arial" charset="0"/>
                <a:ea typeface="+mn-ea"/>
                <a:cs typeface="+mn-cs"/>
              </a:rPr>
              <a:t> qui favorisent la confiance et l’estime de soi. </a:t>
            </a:r>
          </a:p>
          <a:p>
            <a:endParaRPr lang="fr-FR" sz="1200" b="0" i="0" u="none" strike="noStrike" kern="1200" dirty="0">
              <a:solidFill>
                <a:schemeClr val="tx1"/>
              </a:solidFill>
              <a:effectLst/>
              <a:latin typeface="Arial" charset="0"/>
              <a:ea typeface="+mn-ea"/>
              <a:cs typeface="+mn-cs"/>
            </a:endParaRPr>
          </a:p>
          <a:p>
            <a:endParaRPr lang="fr-FR"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2049596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sz="1200" b="0" i="0" u="none" strike="noStrike" kern="1200" dirty="0">
                <a:solidFill>
                  <a:schemeClr val="tx1"/>
                </a:solidFill>
                <a:effectLst/>
                <a:latin typeface="Arial" charset="0"/>
                <a:ea typeface="+mn-ea"/>
                <a:cs typeface="+mn-cs"/>
              </a:rPr>
              <a:t>Les principaux objectifs pour une démarche éducative sur la vie affective et sexuelle</a:t>
            </a:r>
            <a:r>
              <a:rPr lang="fr-FR" sz="1200" b="0" i="0" u="none" strike="noStrike" kern="1200" baseline="0" dirty="0">
                <a:solidFill>
                  <a:schemeClr val="tx1"/>
                </a:solidFill>
                <a:effectLst/>
                <a:latin typeface="Arial" charset="0"/>
                <a:ea typeface="+mn-ea"/>
                <a:cs typeface="+mn-cs"/>
              </a:rPr>
              <a:t> </a:t>
            </a:r>
            <a:r>
              <a:rPr lang="fr-FR" sz="1200" b="0" i="0" u="none" strike="noStrike" kern="1200" dirty="0">
                <a:solidFill>
                  <a:schemeClr val="tx1"/>
                </a:solidFill>
                <a:effectLst/>
                <a:latin typeface="Arial" charset="0"/>
                <a:ea typeface="+mn-ea"/>
                <a:cs typeface="+mn-cs"/>
              </a:rPr>
              <a:t>s’appuyant sur le développement des CPS sont :  </a:t>
            </a:r>
          </a:p>
          <a:p>
            <a:endParaRPr lang="fr-FR" sz="1200" b="0" i="0" u="none" strike="noStrike" kern="1200" dirty="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r-FR" sz="1200" b="0" i="0" u="none" strike="noStrike" kern="1200" dirty="0">
                <a:solidFill>
                  <a:schemeClr val="tx1"/>
                </a:solidFill>
                <a:effectLst/>
                <a:latin typeface="Arial" charset="0"/>
                <a:ea typeface="+mn-ea"/>
                <a:cs typeface="+mn-cs"/>
              </a:rPr>
              <a:t>Enfants 3-6 ans</a:t>
            </a:r>
          </a:p>
          <a:p>
            <a:endParaRPr lang="fr-FR" sz="1200" b="0" i="0" u="none" strike="noStrike" kern="1200" dirty="0">
              <a:solidFill>
                <a:schemeClr val="tx1"/>
              </a:solidFill>
              <a:effectLst/>
              <a:latin typeface="Arial" charset="0"/>
              <a:ea typeface="+mn-ea"/>
              <a:cs typeface="+mn-cs"/>
            </a:endParaRPr>
          </a:p>
          <a:p>
            <a:r>
              <a:rPr lang="fr-FR" sz="1200" b="0" i="0" u="none" strike="noStrike" kern="1200" dirty="0">
                <a:solidFill>
                  <a:schemeClr val="tx1"/>
                </a:solidFill>
                <a:effectLst/>
                <a:latin typeface="Arial" charset="0"/>
                <a:ea typeface="+mn-ea"/>
                <a:cs typeface="+mn-cs"/>
              </a:rPr>
              <a:t>Permettre d’avoir conscience de lui-même et du monde qui l’entoure.</a:t>
            </a:r>
          </a:p>
          <a:p>
            <a:r>
              <a:rPr lang="fr-FR" sz="1200" b="0" i="0" u="none" strike="noStrike" kern="1200" dirty="0">
                <a:solidFill>
                  <a:schemeClr val="tx1"/>
                </a:solidFill>
                <a:effectLst/>
                <a:latin typeface="Arial" charset="0"/>
                <a:ea typeface="+mn-ea"/>
                <a:cs typeface="+mn-cs"/>
              </a:rPr>
              <a:t> Permettre d’acquérir de l’empathie.</a:t>
            </a:r>
          </a:p>
          <a:p>
            <a:r>
              <a:rPr lang="fr-FR" sz="1200" b="0" i="0" u="none" strike="noStrike" kern="1200" dirty="0">
                <a:solidFill>
                  <a:schemeClr val="tx1"/>
                </a:solidFill>
                <a:effectLst/>
                <a:latin typeface="Arial" charset="0"/>
                <a:ea typeface="+mn-ea"/>
                <a:cs typeface="+mn-cs"/>
              </a:rPr>
              <a:t> Eduquer aux émotions, au corps humain.</a:t>
            </a:r>
          </a:p>
          <a:p>
            <a:r>
              <a:rPr lang="fr-FR" sz="1200" b="0" i="0" u="none" strike="noStrike" kern="1200" dirty="0">
                <a:solidFill>
                  <a:schemeClr val="tx1"/>
                </a:solidFill>
                <a:effectLst/>
                <a:latin typeface="Arial" charset="0"/>
                <a:ea typeface="+mn-ea"/>
                <a:cs typeface="+mn-cs"/>
              </a:rPr>
              <a:t> Apprendre à exprimer ses besoins.</a:t>
            </a:r>
          </a:p>
          <a:p>
            <a:endParaRPr lang="fr-FR" sz="1200" b="0" i="0" u="none" strike="noStrike" kern="1200" dirty="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r-FR" sz="1200" b="0" i="0" u="none" strike="noStrike" kern="1200" dirty="0">
                <a:solidFill>
                  <a:schemeClr val="tx1"/>
                </a:solidFill>
                <a:effectLst/>
                <a:latin typeface="Arial" charset="0"/>
                <a:ea typeface="+mn-ea"/>
                <a:cs typeface="+mn-cs"/>
              </a:rPr>
              <a:t>Enfants 7 - 11 ans</a:t>
            </a:r>
          </a:p>
          <a:p>
            <a:endParaRPr lang="fr-FR" sz="1200" b="0" i="0" u="none" strike="noStrike" kern="1200" dirty="0">
              <a:solidFill>
                <a:schemeClr val="tx1"/>
              </a:solidFill>
              <a:effectLst/>
              <a:latin typeface="Arial" charset="0"/>
              <a:ea typeface="+mn-ea"/>
              <a:cs typeface="+mn-cs"/>
            </a:endParaRPr>
          </a:p>
          <a:p>
            <a:r>
              <a:rPr lang="fr-FR" sz="1200" b="0" i="0" u="none" strike="noStrike" kern="1200" dirty="0">
                <a:solidFill>
                  <a:schemeClr val="tx1"/>
                </a:solidFill>
                <a:effectLst/>
                <a:latin typeface="Arial" charset="0"/>
                <a:ea typeface="+mn-ea"/>
                <a:cs typeface="+mn-cs"/>
              </a:rPr>
              <a:t> Développer la confiance en soi et ses capacités à faire des choix qui</a:t>
            </a:r>
          </a:p>
          <a:p>
            <a:r>
              <a:rPr lang="fr-FR" sz="1200" b="0" i="0" u="none" strike="noStrike" kern="1200" dirty="0">
                <a:solidFill>
                  <a:schemeClr val="tx1"/>
                </a:solidFill>
                <a:effectLst/>
                <a:latin typeface="Arial" charset="0"/>
                <a:ea typeface="+mn-ea"/>
                <a:cs typeface="+mn-cs"/>
              </a:rPr>
              <a:t>améliorent sa qualité de vie. </a:t>
            </a:r>
          </a:p>
          <a:p>
            <a:r>
              <a:rPr lang="fr-FR" sz="1200" b="0" i="0" u="none" strike="noStrike" kern="1200" dirty="0">
                <a:solidFill>
                  <a:schemeClr val="tx1"/>
                </a:solidFill>
                <a:effectLst/>
                <a:latin typeface="Arial" charset="0"/>
                <a:ea typeface="+mn-ea"/>
                <a:cs typeface="+mn-cs"/>
              </a:rPr>
              <a:t>Apprendre à gérer ses émotions, sa relation à l’autre. </a:t>
            </a:r>
          </a:p>
          <a:p>
            <a:r>
              <a:rPr lang="fr-FR" sz="1200" b="0" i="0" u="none" strike="noStrike" kern="1200" dirty="0">
                <a:solidFill>
                  <a:schemeClr val="tx1"/>
                </a:solidFill>
                <a:effectLst/>
                <a:latin typeface="Arial" charset="0"/>
                <a:ea typeface="+mn-ea"/>
                <a:cs typeface="+mn-cs"/>
              </a:rPr>
              <a:t>Connaître et respecter les règles de la vie de groupe.</a:t>
            </a:r>
          </a:p>
          <a:p>
            <a:pPr marL="0" marR="0" indent="0" algn="l" defTabSz="914400" rtl="0" eaLnBrk="1" fontAlgn="base" latinLnBrk="0" hangingPunct="1">
              <a:lnSpc>
                <a:spcPct val="100000"/>
              </a:lnSpc>
              <a:spcBef>
                <a:spcPct val="30000"/>
              </a:spcBef>
              <a:spcAft>
                <a:spcPct val="0"/>
              </a:spcAft>
              <a:buClrTx/>
              <a:buSzTx/>
              <a:buFontTx/>
              <a:buNone/>
              <a:tabLst/>
              <a:defRPr/>
            </a:pPr>
            <a:endParaRPr lang="fr-FR" sz="1200" b="0" i="0" u="none" strike="noStrike" kern="1200" dirty="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r-FR" sz="1200" b="0" i="0" u="none" strike="noStrike" kern="1200" dirty="0">
                <a:solidFill>
                  <a:schemeClr val="tx1"/>
                </a:solidFill>
                <a:effectLst/>
                <a:latin typeface="Arial" charset="0"/>
                <a:ea typeface="+mn-ea"/>
                <a:cs typeface="+mn-cs"/>
              </a:rPr>
              <a:t>Enfants 12- 15 ans</a:t>
            </a:r>
          </a:p>
          <a:p>
            <a:endParaRPr lang="fr-FR" sz="1200" b="0" i="0" u="none" strike="noStrike" kern="1200" dirty="0">
              <a:solidFill>
                <a:schemeClr val="tx1"/>
              </a:solidFill>
              <a:effectLst/>
              <a:latin typeface="Arial" charset="0"/>
              <a:ea typeface="+mn-ea"/>
              <a:cs typeface="+mn-cs"/>
            </a:endParaRPr>
          </a:p>
          <a:p>
            <a:r>
              <a:rPr lang="fr-FR" sz="1200" b="0" i="0" u="none" strike="noStrike" kern="1200" dirty="0">
                <a:solidFill>
                  <a:schemeClr val="tx1"/>
                </a:solidFill>
                <a:effectLst/>
                <a:latin typeface="Arial" charset="0"/>
                <a:ea typeface="+mn-ea"/>
                <a:cs typeface="+mn-cs"/>
              </a:rPr>
              <a:t>Retarder et/ou réduire les conduites à risque.</a:t>
            </a:r>
          </a:p>
          <a:p>
            <a:r>
              <a:rPr lang="fr-FR" sz="1200" b="0" i="0" u="none" strike="noStrike" kern="1200" dirty="0">
                <a:solidFill>
                  <a:schemeClr val="tx1"/>
                </a:solidFill>
                <a:effectLst/>
                <a:latin typeface="Arial" charset="0"/>
                <a:ea typeface="+mn-ea"/>
                <a:cs typeface="+mn-cs"/>
              </a:rPr>
              <a:t>Développer les capacités à demander de l’aide et à identifier les</a:t>
            </a:r>
          </a:p>
          <a:p>
            <a:r>
              <a:rPr lang="fr-FR" sz="1200" b="0" i="0" u="none" strike="noStrike" kern="1200" dirty="0">
                <a:solidFill>
                  <a:schemeClr val="tx1"/>
                </a:solidFill>
                <a:effectLst/>
                <a:latin typeface="Arial" charset="0"/>
                <a:ea typeface="+mn-ea"/>
                <a:cs typeface="+mn-cs"/>
              </a:rPr>
              <a:t>personnes ressources.</a:t>
            </a:r>
          </a:p>
          <a:p>
            <a:r>
              <a:rPr lang="fr-FR" sz="1200" b="0" i="0" u="none" strike="noStrike" kern="1200" dirty="0">
                <a:solidFill>
                  <a:schemeClr val="tx1"/>
                </a:solidFill>
                <a:effectLst/>
                <a:latin typeface="Arial" charset="0"/>
                <a:ea typeface="+mn-ea"/>
                <a:cs typeface="+mn-cs"/>
              </a:rPr>
              <a:t>Permettre d’accepter les valeurs et sentiments des autres.</a:t>
            </a:r>
          </a:p>
          <a:p>
            <a:r>
              <a:rPr lang="fr-FR" sz="1200" b="0" i="0" u="none" strike="noStrike" kern="1200" dirty="0">
                <a:solidFill>
                  <a:schemeClr val="tx1"/>
                </a:solidFill>
                <a:effectLst/>
                <a:latin typeface="Arial" charset="0"/>
                <a:ea typeface="+mn-ea"/>
                <a:cs typeface="+mn-cs"/>
              </a:rPr>
              <a:t>Développer l’esprit critique. </a:t>
            </a:r>
          </a:p>
          <a:p>
            <a:r>
              <a:rPr lang="fr-FR" sz="1200" b="0" i="0" u="none" strike="noStrike" kern="1200" dirty="0">
                <a:solidFill>
                  <a:schemeClr val="tx1"/>
                </a:solidFill>
                <a:effectLst/>
                <a:latin typeface="Arial" charset="0"/>
                <a:ea typeface="+mn-ea"/>
                <a:cs typeface="+mn-cs"/>
              </a:rPr>
              <a:t>Développer l’estime de soi et de son corps.</a:t>
            </a:r>
          </a:p>
          <a:p>
            <a:endParaRPr lang="fr-FR" sz="1200" b="0" i="0" u="none" strike="noStrike" kern="1200" dirty="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r-FR" sz="1200" b="0" i="0" u="none" strike="noStrike" kern="1200" dirty="0">
                <a:solidFill>
                  <a:schemeClr val="tx1"/>
                </a:solidFill>
                <a:effectLst/>
                <a:latin typeface="Arial" charset="0"/>
                <a:ea typeface="+mn-ea"/>
                <a:cs typeface="+mn-cs"/>
              </a:rPr>
              <a:t>Adolescents</a:t>
            </a:r>
          </a:p>
          <a:p>
            <a:endParaRPr lang="fr-FR" sz="1200" b="0" i="0" u="none" strike="noStrike" kern="1200" dirty="0">
              <a:solidFill>
                <a:schemeClr val="tx1"/>
              </a:solidFill>
              <a:effectLst/>
              <a:latin typeface="Arial" charset="0"/>
              <a:ea typeface="+mn-ea"/>
              <a:cs typeface="+mn-cs"/>
            </a:endParaRPr>
          </a:p>
          <a:p>
            <a:r>
              <a:rPr lang="fr-FR" sz="1200" b="0" i="0" u="none" strike="noStrike" kern="1200" dirty="0">
                <a:solidFill>
                  <a:schemeClr val="tx1"/>
                </a:solidFill>
                <a:effectLst/>
                <a:latin typeface="Arial" charset="0"/>
                <a:ea typeface="+mn-ea"/>
                <a:cs typeface="+mn-cs"/>
              </a:rPr>
              <a:t>Développer les capacités à demander de l’aide et à identifier les</a:t>
            </a:r>
          </a:p>
          <a:p>
            <a:r>
              <a:rPr lang="fr-FR" sz="1200" b="0" i="0" u="none" strike="noStrike" kern="1200" dirty="0">
                <a:solidFill>
                  <a:schemeClr val="tx1"/>
                </a:solidFill>
                <a:effectLst/>
                <a:latin typeface="Arial" charset="0"/>
                <a:ea typeface="+mn-ea"/>
                <a:cs typeface="+mn-cs"/>
              </a:rPr>
              <a:t>personnes ressources. </a:t>
            </a:r>
          </a:p>
          <a:p>
            <a:r>
              <a:rPr lang="fr-FR" sz="1200" b="0" i="0" u="none" strike="noStrike" kern="1200" dirty="0">
                <a:solidFill>
                  <a:schemeClr val="tx1"/>
                </a:solidFill>
                <a:effectLst/>
                <a:latin typeface="Arial" charset="0"/>
                <a:ea typeface="+mn-ea"/>
                <a:cs typeface="+mn-cs"/>
              </a:rPr>
              <a:t> Etre conscient des comportements ou prises de risques. </a:t>
            </a:r>
          </a:p>
          <a:p>
            <a:r>
              <a:rPr lang="fr-FR" sz="1200" b="0" i="0" u="none" strike="noStrike" kern="1200" dirty="0">
                <a:solidFill>
                  <a:schemeClr val="tx1"/>
                </a:solidFill>
                <a:effectLst/>
                <a:latin typeface="Arial" charset="0"/>
                <a:ea typeface="+mn-ea"/>
                <a:cs typeface="+mn-cs"/>
              </a:rPr>
              <a:t> Connaître les réglementations et politiques en vigueur.</a:t>
            </a:r>
          </a:p>
          <a:p>
            <a:r>
              <a:rPr lang="fr-FR" sz="1200" b="0" i="0" u="none" strike="noStrike" kern="1200" dirty="0">
                <a:solidFill>
                  <a:schemeClr val="tx1"/>
                </a:solidFill>
                <a:effectLst/>
                <a:latin typeface="Arial" charset="0"/>
                <a:ea typeface="+mn-ea"/>
                <a:cs typeface="+mn-cs"/>
              </a:rPr>
              <a:t> Connaître les facteurs de vulnérabilité et de protection (contraception).</a:t>
            </a:r>
          </a:p>
          <a:p>
            <a:endParaRPr lang="fr-FR" sz="1200" b="0" i="0" u="none" strike="noStrike" kern="1200" dirty="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r-FR" sz="1200" b="0" i="0" u="none" strike="noStrike" kern="1200" dirty="0">
                <a:solidFill>
                  <a:schemeClr val="tx1"/>
                </a:solidFill>
                <a:effectLst/>
                <a:latin typeface="Arial" charset="0"/>
                <a:ea typeface="+mn-ea"/>
                <a:cs typeface="+mn-cs"/>
              </a:rPr>
              <a:t>Jeunes adultes / adultes</a:t>
            </a:r>
          </a:p>
          <a:p>
            <a:endParaRPr lang="fr-FR" sz="1200" b="0" i="0" u="none" strike="noStrike" kern="1200" dirty="0">
              <a:solidFill>
                <a:schemeClr val="tx1"/>
              </a:solidFill>
              <a:effectLst/>
              <a:latin typeface="Arial" charset="0"/>
              <a:ea typeface="+mn-ea"/>
              <a:cs typeface="+mn-cs"/>
            </a:endParaRPr>
          </a:p>
          <a:p>
            <a:r>
              <a:rPr lang="fr-FR" sz="1200" b="0" i="0" u="none" strike="noStrike" kern="1200" dirty="0">
                <a:solidFill>
                  <a:schemeClr val="tx1"/>
                </a:solidFill>
                <a:effectLst/>
                <a:latin typeface="Arial" charset="0"/>
                <a:ea typeface="+mn-ea"/>
                <a:cs typeface="+mn-cs"/>
              </a:rPr>
              <a:t>Échanger sur la législation en vigueur, la  réglementation.</a:t>
            </a:r>
          </a:p>
          <a:p>
            <a:r>
              <a:rPr lang="fr-FR" sz="1200" b="0" i="0" u="none" strike="noStrike" kern="1200" dirty="0">
                <a:solidFill>
                  <a:schemeClr val="tx1"/>
                </a:solidFill>
                <a:effectLst/>
                <a:latin typeface="Arial" charset="0"/>
                <a:ea typeface="+mn-ea"/>
                <a:cs typeface="+mn-cs"/>
              </a:rPr>
              <a:t>Connaître les lieux ressources.</a:t>
            </a:r>
          </a:p>
          <a:p>
            <a:r>
              <a:rPr lang="fr-FR" sz="1200" b="0" i="0" u="none" strike="noStrike" kern="1200" dirty="0">
                <a:solidFill>
                  <a:schemeClr val="tx1"/>
                </a:solidFill>
                <a:effectLst/>
                <a:latin typeface="Arial" charset="0"/>
                <a:ea typeface="+mn-ea"/>
                <a:cs typeface="+mn-cs"/>
              </a:rPr>
              <a:t>S’interroger sur la santé, ses ressources, ses besoins.</a:t>
            </a:r>
          </a:p>
          <a:p>
            <a:r>
              <a:rPr lang="fr-FR" sz="1200" b="0" i="0" u="none" strike="noStrike" kern="1200" dirty="0">
                <a:solidFill>
                  <a:schemeClr val="tx1"/>
                </a:solidFill>
                <a:effectLst/>
                <a:latin typeface="Arial" charset="0"/>
                <a:ea typeface="+mn-ea"/>
                <a:cs typeface="+mn-cs"/>
              </a:rPr>
              <a:t>Prévenir les prises de risques.</a:t>
            </a:r>
          </a:p>
          <a:p>
            <a:r>
              <a:rPr lang="fr-FR" sz="1200" b="0" i="0" u="none" strike="noStrike" kern="1200" dirty="0">
                <a:solidFill>
                  <a:schemeClr val="tx1"/>
                </a:solidFill>
                <a:effectLst/>
                <a:latin typeface="Arial" charset="0"/>
                <a:ea typeface="+mn-ea"/>
                <a:cs typeface="+mn-cs"/>
              </a:rPr>
              <a:t>Prévenir les violences sexuelles.</a:t>
            </a:r>
          </a:p>
          <a:p>
            <a:r>
              <a:rPr lang="fr-FR" sz="1200" b="0" i="0" u="none" strike="noStrike" kern="1200" dirty="0">
                <a:solidFill>
                  <a:schemeClr val="tx1"/>
                </a:solidFill>
                <a:effectLst/>
                <a:latin typeface="Arial" charset="0"/>
                <a:ea typeface="+mn-ea"/>
                <a:cs typeface="+mn-cs"/>
              </a:rPr>
              <a:t>Développer les compétences parentales.</a:t>
            </a:r>
          </a:p>
          <a:p>
            <a:r>
              <a:rPr lang="fr-FR" sz="1200" b="0" i="0" u="none" strike="noStrike" kern="1200" dirty="0">
                <a:solidFill>
                  <a:schemeClr val="tx1"/>
                </a:solidFill>
                <a:effectLst/>
                <a:latin typeface="Arial" charset="0"/>
                <a:ea typeface="+mn-ea"/>
                <a:cs typeface="+mn-cs"/>
              </a:rPr>
              <a:t>Prendre conscience des dangers pour ses enfants.</a:t>
            </a:r>
          </a:p>
          <a:p>
            <a:r>
              <a:rPr lang="fr-FR" sz="1200" b="0" i="0" u="none" strike="noStrike" kern="1200" dirty="0">
                <a:solidFill>
                  <a:schemeClr val="tx1"/>
                </a:solidFill>
                <a:effectLst/>
                <a:latin typeface="Arial" charset="0"/>
                <a:ea typeface="+mn-ea"/>
                <a:cs typeface="+mn-cs"/>
              </a:rPr>
              <a:t>Aider ses enfants à faire des choix éclairés.</a:t>
            </a:r>
          </a:p>
          <a:p>
            <a:endParaRPr lang="fr-FR" sz="1200" b="0" i="0" u="none" strike="noStrike" kern="1200" dirty="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r-FR" sz="1200" b="0" i="0" u="none" strike="noStrike" kern="1200" dirty="0">
                <a:solidFill>
                  <a:schemeClr val="tx1"/>
                </a:solidFill>
                <a:effectLst/>
                <a:latin typeface="Arial" charset="0"/>
                <a:ea typeface="+mn-ea"/>
                <a:cs typeface="+mn-cs"/>
              </a:rPr>
              <a:t>Personnes âgées</a:t>
            </a:r>
          </a:p>
          <a:p>
            <a:endParaRPr lang="fr-FR" sz="1200" b="0" i="0" u="none" strike="noStrike" kern="1200" dirty="0">
              <a:solidFill>
                <a:schemeClr val="tx1"/>
              </a:solidFill>
              <a:effectLst/>
              <a:latin typeface="Arial" charset="0"/>
              <a:ea typeface="+mn-ea"/>
              <a:cs typeface="+mn-cs"/>
            </a:endParaRPr>
          </a:p>
          <a:p>
            <a:r>
              <a:rPr lang="fr-FR" sz="1200" b="0" i="0" u="none" strike="noStrike" kern="1200" dirty="0">
                <a:solidFill>
                  <a:schemeClr val="tx1"/>
                </a:solidFill>
                <a:effectLst/>
                <a:latin typeface="Arial" charset="0"/>
                <a:ea typeface="+mn-ea"/>
                <a:cs typeface="+mn-cs"/>
              </a:rPr>
              <a:t>Développer les possibilités de chacun à s'épanouir .</a:t>
            </a:r>
          </a:p>
          <a:p>
            <a:r>
              <a:rPr lang="fr-FR" sz="1200" b="0" i="0" u="none" strike="noStrike" kern="1200" dirty="0">
                <a:solidFill>
                  <a:schemeClr val="tx1"/>
                </a:solidFill>
                <a:effectLst/>
                <a:latin typeface="Arial" charset="0"/>
                <a:ea typeface="+mn-ea"/>
                <a:cs typeface="+mn-cs"/>
              </a:rPr>
              <a:t>Favoriser l'expression. </a:t>
            </a:r>
          </a:p>
          <a:p>
            <a:r>
              <a:rPr lang="fr-FR" sz="1200" b="0" i="0" u="none" strike="noStrike" kern="1200" dirty="0">
                <a:solidFill>
                  <a:schemeClr val="tx1"/>
                </a:solidFill>
                <a:effectLst/>
                <a:latin typeface="Arial" charset="0"/>
                <a:ea typeface="+mn-ea"/>
                <a:cs typeface="+mn-cs"/>
              </a:rPr>
              <a:t>Garder ou développer la capacité à garder une bonne estime de</a:t>
            </a:r>
          </a:p>
          <a:p>
            <a:r>
              <a:rPr lang="fr-FR" sz="1200" b="0" i="0" u="none" strike="noStrike" kern="1200" dirty="0">
                <a:solidFill>
                  <a:schemeClr val="tx1"/>
                </a:solidFill>
                <a:effectLst/>
                <a:latin typeface="Arial" charset="0"/>
                <a:ea typeface="+mn-ea"/>
                <a:cs typeface="+mn-cs"/>
              </a:rPr>
              <a:t>soi, à trouver des plaisirs dans sa vie.</a:t>
            </a:r>
          </a:p>
          <a:p>
            <a:r>
              <a:rPr lang="fr-FR" sz="1200" b="0" i="0" u="none" strike="noStrike" kern="1200" dirty="0">
                <a:solidFill>
                  <a:schemeClr val="tx1"/>
                </a:solidFill>
                <a:effectLst/>
                <a:latin typeface="Arial" charset="0"/>
                <a:ea typeface="+mn-ea"/>
                <a:cs typeface="+mn-cs"/>
              </a:rPr>
              <a:t>Rompre l'isolement et favoriser le lien social.</a:t>
            </a:r>
          </a:p>
          <a:p>
            <a:r>
              <a:rPr lang="fr-FR" sz="1200" b="0" i="0" u="none" strike="noStrike" kern="1200" dirty="0">
                <a:solidFill>
                  <a:schemeClr val="tx1"/>
                </a:solidFill>
                <a:effectLst/>
                <a:latin typeface="Arial" charset="0"/>
                <a:ea typeface="+mn-ea"/>
                <a:cs typeface="+mn-cs"/>
              </a:rPr>
              <a:t>Renforcer la capacité à trouver des solutions aux difficultés et à</a:t>
            </a:r>
          </a:p>
          <a:p>
            <a:r>
              <a:rPr lang="fr-FR" sz="1200" b="0" i="0" u="none" strike="noStrike" kern="1200" dirty="0">
                <a:solidFill>
                  <a:schemeClr val="tx1"/>
                </a:solidFill>
                <a:effectLst/>
                <a:latin typeface="Arial" charset="0"/>
                <a:ea typeface="+mn-ea"/>
                <a:cs typeface="+mn-cs"/>
              </a:rPr>
              <a:t>demander de l'aide.</a:t>
            </a:r>
          </a:p>
          <a:p>
            <a:endParaRPr lang="fr-FR"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2445706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fr-FR"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3549055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CA5A9-7927-4908-BFD7-00C63067A815}"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fr-FR"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3008744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5611CC-C8E1-4722-81C7-289632B9F953}"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fr-FR"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3842"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2D7FFA77-DB6A-4A95-9358-1AB1F4211954}"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fr-FR"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3843" name="Rectangle 2"/>
          <p:cNvSpPr>
            <a:spLocks noGrp="1" noRot="1" noChangeAspect="1" noChangeArrowheads="1" noTextEdit="1"/>
          </p:cNvSpPr>
          <p:nvPr>
            <p:ph type="sldImg"/>
          </p:nvPr>
        </p:nvSpPr>
        <p:spPr>
          <a:xfrm>
            <a:off x="917575" y="744538"/>
            <a:ext cx="4962525" cy="3722687"/>
          </a:xfrm>
          <a:ln/>
        </p:spPr>
      </p:sp>
      <p:sp>
        <p:nvSpPr>
          <p:cNvPr id="163844" name="Rectangle 3"/>
          <p:cNvSpPr>
            <a:spLocks noGrp="1" noChangeArrowheads="1"/>
          </p:cNvSpPr>
          <p:nvPr>
            <p:ph type="body" idx="1"/>
          </p:nvPr>
        </p:nvSpPr>
        <p:spPr/>
        <p:txBody>
          <a:bodyPr/>
          <a:lstStyle/>
          <a:p>
            <a:pPr>
              <a:spcBef>
                <a:spcPct val="0"/>
              </a:spcBef>
            </a:pPr>
            <a:r>
              <a:rPr lang="fr-FR" dirty="0"/>
              <a:t>Qualité du contenu (7 critères)</a:t>
            </a:r>
          </a:p>
          <a:p>
            <a:pPr>
              <a:spcBef>
                <a:spcPct val="0"/>
              </a:spcBef>
            </a:pPr>
            <a:r>
              <a:rPr lang="fr-FR" dirty="0"/>
              <a:t>Les sources utilisées sont identifiées.</a:t>
            </a:r>
          </a:p>
          <a:p>
            <a:pPr>
              <a:spcBef>
                <a:spcPct val="0"/>
              </a:spcBef>
            </a:pPr>
            <a:r>
              <a:rPr lang="fr-FR" dirty="0"/>
              <a:t>Les informations sont d’actualité.</a:t>
            </a:r>
          </a:p>
          <a:p>
            <a:pPr>
              <a:spcBef>
                <a:spcPct val="0"/>
              </a:spcBef>
            </a:pPr>
            <a:r>
              <a:rPr lang="fr-FR" dirty="0"/>
              <a:t>L’outil ne fait pas la promotion d’un produit ou d’une marque.</a:t>
            </a:r>
          </a:p>
          <a:p>
            <a:pPr>
              <a:spcBef>
                <a:spcPct val="0"/>
              </a:spcBef>
            </a:pPr>
            <a:r>
              <a:rPr lang="fr-FR" dirty="0"/>
              <a:t>Le contenu est objectif et nuancé.</a:t>
            </a:r>
          </a:p>
          <a:p>
            <a:pPr>
              <a:spcBef>
                <a:spcPct val="0"/>
              </a:spcBef>
            </a:pPr>
            <a:r>
              <a:rPr lang="fr-FR" dirty="0"/>
              <a:t>Le contenu est acceptable au regard de l’éthique.</a:t>
            </a:r>
          </a:p>
          <a:p>
            <a:pPr>
              <a:spcBef>
                <a:spcPct val="0"/>
              </a:spcBef>
            </a:pPr>
            <a:r>
              <a:rPr lang="fr-FR" dirty="0"/>
              <a:t>Le contenu est pertinent par rapport au thème.</a:t>
            </a:r>
          </a:p>
          <a:p>
            <a:pPr>
              <a:spcBef>
                <a:spcPct val="0"/>
              </a:spcBef>
            </a:pPr>
            <a:r>
              <a:rPr lang="fr-FR" dirty="0"/>
              <a:t>Le contenu est pertinent par rapport aux objectifs annoncés.</a:t>
            </a:r>
          </a:p>
          <a:p>
            <a:pPr>
              <a:spcBef>
                <a:spcPct val="0"/>
              </a:spcBef>
            </a:pPr>
            <a:endParaRPr lang="fr-FR" dirty="0"/>
          </a:p>
          <a:p>
            <a:pPr>
              <a:spcBef>
                <a:spcPct val="0"/>
              </a:spcBef>
            </a:pPr>
            <a:r>
              <a:rPr lang="fr-FR" dirty="0"/>
              <a:t>Qualité pédagogique (11 critères)</a:t>
            </a:r>
          </a:p>
          <a:p>
            <a:pPr>
              <a:spcBef>
                <a:spcPct val="0"/>
              </a:spcBef>
            </a:pPr>
            <a:r>
              <a:rPr lang="fr-FR" dirty="0"/>
              <a:t>Les objectifs sont annoncés.</a:t>
            </a:r>
          </a:p>
          <a:p>
            <a:pPr>
              <a:spcBef>
                <a:spcPct val="0"/>
              </a:spcBef>
            </a:pPr>
            <a:r>
              <a:rPr lang="fr-FR" dirty="0"/>
              <a:t>L’émetteur du discours est facilement identifiable.</a:t>
            </a:r>
          </a:p>
          <a:p>
            <a:pPr>
              <a:spcBef>
                <a:spcPct val="0"/>
              </a:spcBef>
            </a:pPr>
            <a:r>
              <a:rPr lang="fr-FR" dirty="0"/>
              <a:t>Le point de vue du destinataire est pris en compte.</a:t>
            </a:r>
          </a:p>
          <a:p>
            <a:pPr>
              <a:spcBef>
                <a:spcPct val="0"/>
              </a:spcBef>
            </a:pPr>
            <a:r>
              <a:rPr lang="fr-FR" dirty="0"/>
              <a:t>L’outil évite la mise en échec des destinataires.</a:t>
            </a:r>
          </a:p>
          <a:p>
            <a:pPr>
              <a:spcBef>
                <a:spcPct val="0"/>
              </a:spcBef>
            </a:pPr>
            <a:r>
              <a:rPr lang="fr-FR" dirty="0"/>
              <a:t>Le niveau de difficulté est adapté au destinataire (vocabulaire, schémas, règles du jeu…).</a:t>
            </a:r>
          </a:p>
          <a:p>
            <a:pPr>
              <a:spcBef>
                <a:spcPct val="0"/>
              </a:spcBef>
            </a:pPr>
            <a:r>
              <a:rPr lang="fr-FR" dirty="0"/>
              <a:t>Le destinataire est interpellé, rendu actif, mis en situation.</a:t>
            </a:r>
          </a:p>
          <a:p>
            <a:pPr>
              <a:spcBef>
                <a:spcPct val="0"/>
              </a:spcBef>
            </a:pPr>
            <a:r>
              <a:rPr lang="fr-FR" dirty="0"/>
              <a:t>Les connaissances et représentations préexistantes des destinataires sont prises en compte.</a:t>
            </a:r>
          </a:p>
          <a:p>
            <a:pPr>
              <a:spcBef>
                <a:spcPct val="0"/>
              </a:spcBef>
            </a:pPr>
            <a:r>
              <a:rPr lang="fr-FR" dirty="0"/>
              <a:t>L’outil propose des activités qui suscitent des interactions entre participants.</a:t>
            </a:r>
          </a:p>
          <a:p>
            <a:pPr>
              <a:spcBef>
                <a:spcPct val="0"/>
              </a:spcBef>
            </a:pPr>
            <a:r>
              <a:rPr lang="fr-FR" dirty="0"/>
              <a:t>Les sentiments suscités par l’outil (crainte, malaise…) ne produisent pas d’effet négatif.</a:t>
            </a:r>
          </a:p>
          <a:p>
            <a:pPr>
              <a:spcBef>
                <a:spcPct val="0"/>
              </a:spcBef>
            </a:pPr>
            <a:r>
              <a:rPr lang="fr-FR" dirty="0"/>
              <a:t>Les ressorts utilisés par le concepteur de l’outil sont tous en accord avec les valeurs de la promotion de la santé.</a:t>
            </a:r>
          </a:p>
          <a:p>
            <a:pPr>
              <a:spcBef>
                <a:spcPct val="0"/>
              </a:spcBef>
            </a:pPr>
            <a:r>
              <a:rPr lang="fr-FR" dirty="0"/>
              <a:t>Ces ressorts ne nuisent pas à l’implication des participants.</a:t>
            </a:r>
          </a:p>
          <a:p>
            <a:pPr>
              <a:spcBef>
                <a:spcPct val="0"/>
              </a:spcBef>
            </a:pPr>
            <a:endParaRPr lang="fr-FR" dirty="0"/>
          </a:p>
          <a:p>
            <a:pPr>
              <a:spcBef>
                <a:spcPct val="0"/>
              </a:spcBef>
            </a:pPr>
            <a:r>
              <a:rPr lang="fr-FR" dirty="0"/>
              <a:t>Qualité du support (9 critères)</a:t>
            </a:r>
          </a:p>
          <a:p>
            <a:pPr>
              <a:spcBef>
                <a:spcPct val="0"/>
              </a:spcBef>
            </a:pPr>
            <a:r>
              <a:rPr lang="fr-FR" dirty="0"/>
              <a:t>Le support choisi est pertinent par rapport au destinataire.</a:t>
            </a:r>
          </a:p>
          <a:p>
            <a:pPr>
              <a:spcBef>
                <a:spcPct val="0"/>
              </a:spcBef>
            </a:pPr>
            <a:r>
              <a:rPr lang="fr-FR" dirty="0"/>
              <a:t>Le support choisi est pertinent par rapport au sujet traité.</a:t>
            </a:r>
          </a:p>
          <a:p>
            <a:pPr>
              <a:spcBef>
                <a:spcPct val="0"/>
              </a:spcBef>
            </a:pPr>
            <a:r>
              <a:rPr lang="fr-FR" dirty="0"/>
              <a:t>Le support choisi est pertinent par rapport aux objectifs annoncés.</a:t>
            </a:r>
          </a:p>
          <a:p>
            <a:pPr>
              <a:spcBef>
                <a:spcPct val="0"/>
              </a:spcBef>
            </a:pPr>
            <a:r>
              <a:rPr lang="fr-FR" dirty="0"/>
              <a:t>Les consignes, règles, modalités d’utilisation sont claires.</a:t>
            </a:r>
          </a:p>
          <a:p>
            <a:pPr>
              <a:spcBef>
                <a:spcPct val="0"/>
              </a:spcBef>
            </a:pPr>
            <a:r>
              <a:rPr lang="fr-FR" dirty="0"/>
              <a:t>Il y a un guide d’utilisation.</a:t>
            </a:r>
          </a:p>
          <a:p>
            <a:pPr>
              <a:spcBef>
                <a:spcPct val="0"/>
              </a:spcBef>
            </a:pPr>
            <a:r>
              <a:rPr lang="fr-FR" dirty="0"/>
              <a:t>S’il n’y a pas de guide, l’outil peut être utilisé sans difficulté.</a:t>
            </a:r>
          </a:p>
          <a:p>
            <a:pPr>
              <a:spcBef>
                <a:spcPct val="0"/>
              </a:spcBef>
            </a:pPr>
            <a:r>
              <a:rPr lang="fr-FR" dirty="0"/>
              <a:t>Le guide inclut la ou les méthodes pédagogiques.</a:t>
            </a:r>
          </a:p>
          <a:p>
            <a:pPr>
              <a:spcBef>
                <a:spcPct val="0"/>
              </a:spcBef>
            </a:pPr>
            <a:r>
              <a:rPr lang="fr-FR" dirty="0"/>
              <a:t>Pour les cédéroms, la navigation est aisée.</a:t>
            </a:r>
          </a:p>
          <a:p>
            <a:pPr>
              <a:spcBef>
                <a:spcPct val="0"/>
              </a:spcBef>
            </a:pPr>
            <a:r>
              <a:rPr lang="fr-FR" dirty="0"/>
              <a:t>Pour les cédéroms, l’interactivité est réelle.</a:t>
            </a:r>
          </a:p>
          <a:p>
            <a:pPr>
              <a:spcBef>
                <a:spcPct val="0"/>
              </a:spcBef>
            </a:pPr>
            <a:endParaRPr lang="fr-FR" dirty="0"/>
          </a:p>
          <a:p>
            <a:pPr>
              <a:spcBef>
                <a:spcPct val="0"/>
              </a:spcBef>
            </a:pPr>
            <a:r>
              <a:rPr lang="fr-FR" dirty="0"/>
              <a:t>Qualité de la conception (2 critères)</a:t>
            </a:r>
          </a:p>
          <a:p>
            <a:pPr>
              <a:spcBef>
                <a:spcPct val="0"/>
              </a:spcBef>
            </a:pPr>
            <a:r>
              <a:rPr lang="fr-FR" dirty="0"/>
              <a:t>La conception de l’outil s’appuie sur une analyse des besoins des destinataires.</a:t>
            </a:r>
          </a:p>
          <a:p>
            <a:pPr>
              <a:spcBef>
                <a:spcPct val="0"/>
              </a:spcBef>
            </a:pPr>
            <a:r>
              <a:rPr lang="fr-FR" dirty="0"/>
              <a:t>La conception de l’outil s’appuie sur une analyse de la littérature.</a:t>
            </a:r>
          </a:p>
          <a:p>
            <a:pPr>
              <a:spcBef>
                <a:spcPct val="0"/>
              </a:spcBef>
            </a:pPr>
            <a:endParaRPr lang="fr-FR" dirty="0"/>
          </a:p>
          <a:p>
            <a:pPr>
              <a:spcBef>
                <a:spcPct val="0"/>
              </a:spcBef>
            </a:pPr>
            <a:r>
              <a:rPr lang="fr-FR" dirty="0"/>
              <a:t>Appréciation d’ensemble (2 critères)</a:t>
            </a:r>
          </a:p>
          <a:p>
            <a:pPr>
              <a:spcBef>
                <a:spcPct val="0"/>
              </a:spcBef>
            </a:pPr>
            <a:r>
              <a:rPr lang="fr-FR" dirty="0"/>
              <a:t>Il y a adéquation de l’outil avec les objectifs annoncés/la raison d’être/les destinataires.</a:t>
            </a:r>
          </a:p>
          <a:p>
            <a:pPr>
              <a:spcBef>
                <a:spcPct val="0"/>
              </a:spcBef>
            </a:pPr>
            <a:r>
              <a:rPr lang="fr-FR" dirty="0"/>
              <a:t>L’utilisation de l’outil est possible dans les conditions prévues par le concepteur.</a:t>
            </a:r>
          </a:p>
        </p:txBody>
      </p:sp>
    </p:spTree>
    <p:extLst>
      <p:ext uri="{BB962C8B-B14F-4D97-AF65-F5344CB8AC3E}">
        <p14:creationId xmlns:p14="http://schemas.microsoft.com/office/powerpoint/2010/main" val="1520256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5611CC-C8E1-4722-81C7-289632B9F953}"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fr-FR"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3842"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2D7FFA77-DB6A-4A95-9358-1AB1F4211954}"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fr-FR"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3843" name="Rectangle 2"/>
          <p:cNvSpPr>
            <a:spLocks noGrp="1" noRot="1" noChangeAspect="1" noChangeArrowheads="1" noTextEdit="1"/>
          </p:cNvSpPr>
          <p:nvPr>
            <p:ph type="sldImg"/>
          </p:nvPr>
        </p:nvSpPr>
        <p:spPr>
          <a:xfrm>
            <a:off x="917575" y="744538"/>
            <a:ext cx="4962525" cy="3722687"/>
          </a:xfrm>
          <a:ln/>
        </p:spPr>
      </p:sp>
      <p:sp>
        <p:nvSpPr>
          <p:cNvPr id="163844" name="Rectangle 3"/>
          <p:cNvSpPr>
            <a:spLocks noGrp="1" noChangeArrowheads="1"/>
          </p:cNvSpPr>
          <p:nvPr>
            <p:ph type="body" idx="1"/>
          </p:nvPr>
        </p:nvSpPr>
        <p:spPr/>
        <p:txBody>
          <a:bodyPr/>
          <a:lstStyle/>
          <a:p>
            <a:pPr>
              <a:spcBef>
                <a:spcPct val="0"/>
              </a:spcBef>
            </a:pPr>
            <a:endParaRPr lang="fr-FR" dirty="0"/>
          </a:p>
        </p:txBody>
      </p:sp>
    </p:spTree>
    <p:extLst>
      <p:ext uri="{BB962C8B-B14F-4D97-AF65-F5344CB8AC3E}">
        <p14:creationId xmlns:p14="http://schemas.microsoft.com/office/powerpoint/2010/main" val="1912468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ChangeArrowheads="1" noTextEdit="1"/>
          </p:cNvSpPr>
          <p:nvPr>
            <p:ph type="sldImg"/>
          </p:nvPr>
        </p:nvSpPr>
        <p:spPr>
          <a:xfrm>
            <a:off x="917575" y="744538"/>
            <a:ext cx="4965700" cy="3725862"/>
          </a:xfrm>
          <a:ln/>
        </p:spPr>
      </p:sp>
      <p:sp>
        <p:nvSpPr>
          <p:cNvPr id="2457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2458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AF50DA-E8B0-44ED-9519-B55518AD1851}"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242742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5611CC-C8E1-4722-81C7-289632B9F953}"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fr-FR"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3842"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2D7FFA77-DB6A-4A95-9358-1AB1F4211954}"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fr-FR"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3843" name="Rectangle 2"/>
          <p:cNvSpPr>
            <a:spLocks noGrp="1" noRot="1" noChangeAspect="1" noChangeArrowheads="1" noTextEdit="1"/>
          </p:cNvSpPr>
          <p:nvPr>
            <p:ph type="sldImg"/>
          </p:nvPr>
        </p:nvSpPr>
        <p:spPr>
          <a:xfrm>
            <a:off x="917575" y="744538"/>
            <a:ext cx="4962525" cy="3722687"/>
          </a:xfrm>
          <a:ln/>
        </p:spPr>
      </p:sp>
      <p:sp>
        <p:nvSpPr>
          <p:cNvPr id="163844" name="Rectangle 3"/>
          <p:cNvSpPr>
            <a:spLocks noGrp="1" noChangeArrowheads="1"/>
          </p:cNvSpPr>
          <p:nvPr>
            <p:ph type="body" idx="1"/>
          </p:nvPr>
        </p:nvSpPr>
        <p:spPr/>
        <p:txBody>
          <a:bodyPr/>
          <a:lstStyle/>
          <a:p>
            <a:pPr>
              <a:spcBef>
                <a:spcPct val="0"/>
              </a:spcBef>
            </a:pPr>
            <a:endParaRPr lang="fr-FR" dirty="0"/>
          </a:p>
        </p:txBody>
      </p:sp>
    </p:spTree>
    <p:extLst>
      <p:ext uri="{BB962C8B-B14F-4D97-AF65-F5344CB8AC3E}">
        <p14:creationId xmlns:p14="http://schemas.microsoft.com/office/powerpoint/2010/main" val="3198959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5611CC-C8E1-4722-81C7-289632B9F953}"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fr-FR"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3842"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2D7FFA77-DB6A-4A95-9358-1AB1F4211954}"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fr-FR"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3843" name="Rectangle 2"/>
          <p:cNvSpPr>
            <a:spLocks noGrp="1" noRot="1" noChangeAspect="1" noChangeArrowheads="1" noTextEdit="1"/>
          </p:cNvSpPr>
          <p:nvPr>
            <p:ph type="sldImg"/>
          </p:nvPr>
        </p:nvSpPr>
        <p:spPr>
          <a:xfrm>
            <a:off x="917575" y="744538"/>
            <a:ext cx="4962525" cy="3722687"/>
          </a:xfrm>
          <a:ln/>
        </p:spPr>
      </p:sp>
      <p:sp>
        <p:nvSpPr>
          <p:cNvPr id="163844" name="Rectangle 3"/>
          <p:cNvSpPr>
            <a:spLocks noGrp="1" noChangeArrowheads="1"/>
          </p:cNvSpPr>
          <p:nvPr>
            <p:ph type="body" idx="1"/>
          </p:nvPr>
        </p:nvSpPr>
        <p:spPr/>
        <p:txBody>
          <a:bodyPr/>
          <a:lstStyle/>
          <a:p>
            <a:pPr>
              <a:spcBef>
                <a:spcPct val="0"/>
              </a:spcBef>
            </a:pPr>
            <a:endParaRPr lang="fr-FR" dirty="0"/>
          </a:p>
        </p:txBody>
      </p:sp>
    </p:spTree>
    <p:extLst>
      <p:ext uri="{BB962C8B-B14F-4D97-AF65-F5344CB8AC3E}">
        <p14:creationId xmlns:p14="http://schemas.microsoft.com/office/powerpoint/2010/main" val="38205880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5611CC-C8E1-4722-81C7-289632B9F953}"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fr-FR"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3842"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2D7FFA77-DB6A-4A95-9358-1AB1F4211954}"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fr-FR"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3843" name="Rectangle 2"/>
          <p:cNvSpPr>
            <a:spLocks noGrp="1" noRot="1" noChangeAspect="1" noChangeArrowheads="1" noTextEdit="1"/>
          </p:cNvSpPr>
          <p:nvPr>
            <p:ph type="sldImg"/>
          </p:nvPr>
        </p:nvSpPr>
        <p:spPr>
          <a:xfrm>
            <a:off x="917575" y="744538"/>
            <a:ext cx="4962525" cy="3722687"/>
          </a:xfrm>
          <a:ln/>
        </p:spPr>
      </p:sp>
      <p:sp>
        <p:nvSpPr>
          <p:cNvPr id="163844" name="Rectangle 3"/>
          <p:cNvSpPr>
            <a:spLocks noGrp="1" noChangeArrowheads="1"/>
          </p:cNvSpPr>
          <p:nvPr>
            <p:ph type="body" idx="1"/>
          </p:nvPr>
        </p:nvSpPr>
        <p:spPr/>
        <p:txBody>
          <a:bodyPr/>
          <a:lstStyle/>
          <a:p>
            <a:pPr>
              <a:spcBef>
                <a:spcPct val="0"/>
              </a:spcBef>
            </a:pPr>
            <a:endParaRPr lang="fr-FR" dirty="0"/>
          </a:p>
        </p:txBody>
      </p:sp>
    </p:spTree>
    <p:extLst>
      <p:ext uri="{BB962C8B-B14F-4D97-AF65-F5344CB8AC3E}">
        <p14:creationId xmlns:p14="http://schemas.microsoft.com/office/powerpoint/2010/main" val="26364788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5611CC-C8E1-4722-81C7-289632B9F953}"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fr-FR"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3842"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2D7FFA77-DB6A-4A95-9358-1AB1F4211954}"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fr-FR"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3843" name="Rectangle 2"/>
          <p:cNvSpPr>
            <a:spLocks noGrp="1" noRot="1" noChangeAspect="1" noChangeArrowheads="1" noTextEdit="1"/>
          </p:cNvSpPr>
          <p:nvPr>
            <p:ph type="sldImg"/>
          </p:nvPr>
        </p:nvSpPr>
        <p:spPr>
          <a:xfrm>
            <a:off x="917575" y="744538"/>
            <a:ext cx="4962525" cy="3722687"/>
          </a:xfrm>
          <a:ln/>
        </p:spPr>
      </p:sp>
      <p:sp>
        <p:nvSpPr>
          <p:cNvPr id="163844" name="Rectangle 3"/>
          <p:cNvSpPr>
            <a:spLocks noGrp="1" noChangeArrowheads="1"/>
          </p:cNvSpPr>
          <p:nvPr>
            <p:ph type="body" idx="1"/>
          </p:nvPr>
        </p:nvSpPr>
        <p:spPr/>
        <p:txBody>
          <a:bodyPr/>
          <a:lstStyle/>
          <a:p>
            <a:pPr>
              <a:spcBef>
                <a:spcPct val="0"/>
              </a:spcBef>
            </a:pPr>
            <a:endParaRPr lang="fr-FR" dirty="0"/>
          </a:p>
        </p:txBody>
      </p:sp>
    </p:spTree>
    <p:extLst>
      <p:ext uri="{BB962C8B-B14F-4D97-AF65-F5344CB8AC3E}">
        <p14:creationId xmlns:p14="http://schemas.microsoft.com/office/powerpoint/2010/main" val="12755757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5611CC-C8E1-4722-81C7-289632B9F953}"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fr-FR"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3842"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2D7FFA77-DB6A-4A95-9358-1AB1F4211954}"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fr-FR"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3843" name="Rectangle 2"/>
          <p:cNvSpPr>
            <a:spLocks noGrp="1" noRot="1" noChangeAspect="1" noChangeArrowheads="1" noTextEdit="1"/>
          </p:cNvSpPr>
          <p:nvPr>
            <p:ph type="sldImg"/>
          </p:nvPr>
        </p:nvSpPr>
        <p:spPr>
          <a:xfrm>
            <a:off x="917575" y="744538"/>
            <a:ext cx="4962525" cy="3722687"/>
          </a:xfrm>
          <a:ln/>
        </p:spPr>
      </p:sp>
      <p:sp>
        <p:nvSpPr>
          <p:cNvPr id="163844" name="Rectangle 3"/>
          <p:cNvSpPr>
            <a:spLocks noGrp="1" noChangeArrowheads="1"/>
          </p:cNvSpPr>
          <p:nvPr>
            <p:ph type="body" idx="1"/>
          </p:nvPr>
        </p:nvSpPr>
        <p:spPr/>
        <p:txBody>
          <a:bodyPr/>
          <a:lstStyle/>
          <a:p>
            <a:pPr>
              <a:spcBef>
                <a:spcPct val="0"/>
              </a:spcBef>
            </a:pPr>
            <a:endParaRPr lang="fr-FR" dirty="0"/>
          </a:p>
        </p:txBody>
      </p:sp>
    </p:spTree>
    <p:extLst>
      <p:ext uri="{BB962C8B-B14F-4D97-AF65-F5344CB8AC3E}">
        <p14:creationId xmlns:p14="http://schemas.microsoft.com/office/powerpoint/2010/main" val="9069956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p120:notes"/>
          <p:cNvSpPr txBox="1">
            <a:spLocks noGrp="1"/>
          </p:cNvSpPr>
          <p:nvPr>
            <p:ph type="body" idx="1"/>
          </p:nvPr>
        </p:nvSpPr>
        <p:spPr>
          <a:xfrm>
            <a:off x="680085" y="4780250"/>
            <a:ext cx="5440680" cy="39111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1" name="Google Shape;1581;p120:notes"/>
          <p:cNvSpPr>
            <a:spLocks noGrp="1" noRot="1" noChangeAspect="1"/>
          </p:cNvSpPr>
          <p:nvPr>
            <p:ph type="sldImg" idx="2"/>
          </p:nvPr>
        </p:nvSpPr>
        <p:spPr>
          <a:xfrm>
            <a:off x="1165225" y="1241425"/>
            <a:ext cx="4470400" cy="3352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3282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1BD5F0-B559-43CF-895D-529B05ACF454}"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
        <p:nvSpPr>
          <p:cNvPr id="26627" name="Rectangle 7"/>
          <p:cNvSpPr txBox="1">
            <a:spLocks noGrp="1" noChangeArrowheads="1"/>
          </p:cNvSpPr>
          <p:nvPr/>
        </p:nvSpPr>
        <p:spPr bwMode="auto">
          <a:xfrm>
            <a:off x="3851275" y="9434513"/>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4E49E5-1B4C-4DDF-8C21-645170BFD9D8}"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28" name="Rectangle 2"/>
          <p:cNvSpPr>
            <a:spLocks noGrp="1" noRot="1" noChangeAspect="1" noChangeArrowheads="1" noTextEdit="1"/>
          </p:cNvSpPr>
          <p:nvPr>
            <p:ph type="sldImg"/>
          </p:nvPr>
        </p:nvSpPr>
        <p:spPr>
          <a:xfrm>
            <a:off x="917575" y="744538"/>
            <a:ext cx="4965700" cy="3725862"/>
          </a:xfrm>
          <a:ln/>
        </p:spPr>
      </p:sp>
      <p:sp>
        <p:nvSpPr>
          <p:cNvPr id="2662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fr-FR" smtClean="0">
              <a:latin typeface="Arial" panose="020B0604020202020204" pitchFamily="34" charset="0"/>
            </a:endParaRPr>
          </a:p>
        </p:txBody>
      </p:sp>
    </p:spTree>
    <p:extLst>
      <p:ext uri="{BB962C8B-B14F-4D97-AF65-F5344CB8AC3E}">
        <p14:creationId xmlns:p14="http://schemas.microsoft.com/office/powerpoint/2010/main" val="1777920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ChangeArrowheads="1" noTextEdit="1"/>
          </p:cNvSpPr>
          <p:nvPr>
            <p:ph type="sldImg"/>
          </p:nvPr>
        </p:nvSpPr>
        <p:spPr>
          <a:xfrm>
            <a:off x="917575" y="744538"/>
            <a:ext cx="4965700" cy="3725862"/>
          </a:xfrm>
          <a:ln/>
        </p:spPr>
      </p:sp>
      <p:sp>
        <p:nvSpPr>
          <p:cNvPr id="2867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2867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E012FD-AE6D-4C77-B4AF-1B0D8DFE7072}"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50869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166B82-E77D-44B6-A8CF-96607E7252CD}"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
        <p:nvSpPr>
          <p:cNvPr id="30723" name="Rectangle 7"/>
          <p:cNvSpPr txBox="1">
            <a:spLocks noGrp="1" noChangeArrowheads="1"/>
          </p:cNvSpPr>
          <p:nvPr/>
        </p:nvSpPr>
        <p:spPr bwMode="auto">
          <a:xfrm>
            <a:off x="3851275" y="9434513"/>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07525D-F9EA-48C1-B05E-3DE89838F444}"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724" name="Rectangle 2"/>
          <p:cNvSpPr>
            <a:spLocks noGrp="1" noRot="1" noChangeAspect="1" noChangeArrowheads="1" noTextEdit="1"/>
          </p:cNvSpPr>
          <p:nvPr>
            <p:ph type="sldImg"/>
          </p:nvPr>
        </p:nvSpPr>
        <p:spPr>
          <a:xfrm>
            <a:off x="917575" y="744538"/>
            <a:ext cx="4965700" cy="3725862"/>
          </a:xfrm>
          <a:ln/>
        </p:spPr>
      </p:sp>
      <p:sp>
        <p:nvSpPr>
          <p:cNvPr id="307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fr-FR" smtClean="0">
              <a:latin typeface="Arial" panose="020B0604020202020204" pitchFamily="34" charset="0"/>
            </a:endParaRPr>
          </a:p>
        </p:txBody>
      </p:sp>
    </p:spTree>
    <p:extLst>
      <p:ext uri="{BB962C8B-B14F-4D97-AF65-F5344CB8AC3E}">
        <p14:creationId xmlns:p14="http://schemas.microsoft.com/office/powerpoint/2010/main" val="3583266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ChangeArrowheads="1" noTextEdit="1"/>
          </p:cNvSpPr>
          <p:nvPr>
            <p:ph type="sldImg"/>
          </p:nvPr>
        </p:nvSpPr>
        <p:spPr>
          <a:xfrm>
            <a:off x="917575" y="744538"/>
            <a:ext cx="4965700" cy="3725862"/>
          </a:xfrm>
          <a:ln/>
        </p:spPr>
      </p:sp>
      <p:sp>
        <p:nvSpPr>
          <p:cNvPr id="3277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3277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FB5471-1914-412F-80C7-8A33A08CD75D}"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30982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ChangeArrowheads="1" noTextEdit="1"/>
          </p:cNvSpPr>
          <p:nvPr>
            <p:ph type="sldImg"/>
          </p:nvPr>
        </p:nvSpPr>
        <p:spPr>
          <a:xfrm>
            <a:off x="917575" y="744538"/>
            <a:ext cx="4965700" cy="3725862"/>
          </a:xfrm>
          <a:ln/>
        </p:spPr>
      </p:sp>
      <p:sp>
        <p:nvSpPr>
          <p:cNvPr id="3" name="Espace réservé des commentaires 2">
            <a:extLst>
              <a:ext uri="{FF2B5EF4-FFF2-40B4-BE49-F238E27FC236}">
                <a16:creationId xmlns:a16="http://schemas.microsoft.com/office/drawing/2014/main" id="{FB899E33-5C2C-47E1-8F22-C78A445EF461}"/>
              </a:ext>
            </a:extLst>
          </p:cNvPr>
          <p:cNvSpPr>
            <a:spLocks noGrp="1"/>
          </p:cNvSpPr>
          <p:nvPr>
            <p:ph type="body" idx="1"/>
          </p:nvPr>
        </p:nvSpPr>
        <p:spPr/>
        <p:txBody>
          <a:bodyPr>
            <a:normAutofit/>
          </a:bodyPr>
          <a:lstStyle/>
          <a:p>
            <a:pPr>
              <a:defRPr/>
            </a:pPr>
            <a:endParaRPr lang="fr-FR" dirty="0">
              <a:latin typeface="+mn-lt"/>
            </a:endParaRPr>
          </a:p>
        </p:txBody>
      </p:sp>
      <p:sp>
        <p:nvSpPr>
          <p:cNvPr id="3482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0AADD9-F731-492D-B806-7C3370B5DD8F}"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50639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tre 7"/>
          <p:cNvSpPr>
            <a:spLocks noGrp="1"/>
          </p:cNvSpPr>
          <p:nvPr>
            <p:ph type="ctrTitle"/>
          </p:nvPr>
        </p:nvSpPr>
        <p:spPr>
          <a:xfrm>
            <a:off x="2286000" y="3124200"/>
            <a:ext cx="6172200" cy="1894362"/>
          </a:xfrm>
        </p:spPr>
        <p:txBody>
          <a:bodyPr/>
          <a:lstStyle>
            <a:lvl1pPr>
              <a:defRPr b="1"/>
            </a:lvl1pPr>
          </a:lstStyle>
          <a:p>
            <a:r>
              <a:rPr lang="fr-FR"/>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33ABD5-4860-4B6C-A5FC-9E56E3C7ECA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5470003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EFC6DD-B379-48C1-BFB2-FD208AAB733D}"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3881D23-B47E-4D5E-8845-76F5934EAAAE}"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75487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46304" y="639166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567394-DD6B-4EDB-B042-CB31C5FD2F62}"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 name="Espace réservé du pied de page 16"/>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Espace réservé du numéro de diapositive 28"/>
          <p:cNvSpPr>
            <a:spLocks noGrp="1"/>
          </p:cNvSpPr>
          <p:nvPr>
            <p:ph type="sldNum" sz="quarter" idx="12"/>
          </p:nvPr>
        </p:nvSpPr>
        <p:spPr>
          <a:xfrm>
            <a:off x="4343400" y="2199454"/>
            <a:ext cx="457200" cy="441325"/>
          </a:xfrm>
        </p:spPr>
        <p:txBody>
          <a:bodyPr/>
          <a:lstStyle>
            <a:lvl1pPr>
              <a:defRPr>
                <a:solidFill>
                  <a:schemeClr val="accent3">
                    <a:shade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a:t>Modifiez le style du titre</a:t>
            </a:r>
            <a:endParaRPr kumimoji="0" lang="en-US"/>
          </a:p>
        </p:txBody>
      </p:sp>
    </p:spTree>
    <p:extLst>
      <p:ext uri="{BB962C8B-B14F-4D97-AF65-F5344CB8AC3E}">
        <p14:creationId xmlns:p14="http://schemas.microsoft.com/office/powerpoint/2010/main" val="83577195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a:t>Modifiez le style du titre</a:t>
            </a:r>
            <a:endParaRPr kumimoji="0" lang="en-US"/>
          </a:p>
        </p:txBody>
      </p:sp>
      <p:sp>
        <p:nvSpPr>
          <p:cNvPr id="4" name="Espace réservé de la date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F1BA68-8653-4085-A546-A3CF7270A9B2}"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numéro de diapositive 5"/>
          <p:cNvSpPr>
            <a:spLocks noGrp="1"/>
          </p:cNvSpPr>
          <p:nvPr>
            <p:ph type="sldNum" sz="quarter" idx="12"/>
          </p:nvPr>
        </p:nvSpPr>
        <p:spPr>
          <a:xfrm>
            <a:off x="4361688" y="1026376"/>
            <a:ext cx="457200" cy="4413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252285950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13" name="Rectangle 12"/>
          <p:cNvSpPr>
            <a:spLocks noChangeArrowheads="1"/>
          </p:cNvSpPr>
          <p:nvPr/>
        </p:nvSpPr>
        <p:spPr bwMode="auto">
          <a:xfrm>
            <a:off x="146304" y="639166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4" name="Espace réservé de la date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D06A47-2F96-4C13-A7AF-B0E4FB552EA8}"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Espace réservé du numéro de diapositive 5"/>
          <p:cNvSpPr>
            <a:spLocks noGrp="1"/>
          </p:cNvSpPr>
          <p:nvPr>
            <p:ph type="sldNum" sz="quarter" idx="12"/>
          </p:nvPr>
        </p:nvSpPr>
        <p:spPr>
          <a:xfrm>
            <a:off x="4343400" y="2199454"/>
            <a:ext cx="457200" cy="441325"/>
          </a:xfrm>
        </p:spPr>
        <p:txBody>
          <a:bodyPr/>
          <a:lstStyle>
            <a:lvl1pPr>
              <a:defRPr>
                <a:solidFill>
                  <a:schemeClr val="accent3">
                    <a:shade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a:t>Modifiez le style du titre</a:t>
            </a:r>
            <a:endParaRPr kumimoji="0" lang="en-US"/>
          </a:p>
        </p:txBody>
      </p:sp>
    </p:spTree>
    <p:extLst>
      <p:ext uri="{BB962C8B-B14F-4D97-AF65-F5344CB8AC3E}">
        <p14:creationId xmlns:p14="http://schemas.microsoft.com/office/powerpoint/2010/main" val="232191439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5B6ED5-46D9-4CF3-B266-884D8092394F}"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pied de page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8" name="Connecteur droit 7"/>
          <p:cNvSpPr>
            <a:spLocks noChangeShapeType="1"/>
          </p:cNvSpPr>
          <p:nvPr/>
        </p:nvSpPr>
        <p:spPr bwMode="auto">
          <a:xfrm flipV="1">
            <a:off x="4563082"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5512222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7" name="Espace réservé de la date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EB0794-09F0-4366-82B7-80431AB5416B}"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 name="Espace réservé du pied de page 7"/>
          <p:cNvSpPr>
            <a:spLocks noGrp="1"/>
          </p:cNvSpPr>
          <p:nvPr>
            <p:ph type="ftr" sz="quarter" idx="11"/>
          </p:nvPr>
        </p:nvSpPr>
        <p:spPr>
          <a:xfrm>
            <a:off x="304800" y="6409944"/>
            <a:ext cx="3581400" cy="36576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Espace réservé du numéro de diapositive 8"/>
          <p:cNvSpPr>
            <a:spLocks noGrp="1"/>
          </p:cNvSpPr>
          <p:nvPr>
            <p:ph type="sldNum" sz="quarter" idx="12"/>
          </p:nvPr>
        </p:nvSpPr>
        <p:spPr>
          <a:xfrm>
            <a:off x="4343400" y="1042420"/>
            <a:ext cx="457200" cy="441325"/>
          </a:xfrm>
        </p:spPr>
        <p:txBody>
          <a:bodyPr/>
          <a:lstStyle>
            <a:lvl1pPr algn="ct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23" name="Titre 22"/>
          <p:cNvSpPr>
            <a:spLocks noGrp="1"/>
          </p:cNvSpPr>
          <p:nvPr>
            <p:ph type="title"/>
          </p:nvPr>
        </p:nvSpPr>
        <p:spPr/>
        <p:txBody>
          <a:bodyPr rtlCol="0" anchor="b" anchorCtr="0"/>
          <a:lstStyle/>
          <a:p>
            <a:r>
              <a:rPr kumimoji="0" lang="fr-FR"/>
              <a:t>Modifiez le style du titre</a:t>
            </a:r>
            <a:endParaRPr kumimoji="0" lang="en-US"/>
          </a:p>
        </p:txBody>
      </p:sp>
    </p:spTree>
    <p:extLst>
      <p:ext uri="{BB962C8B-B14F-4D97-AF65-F5344CB8AC3E}">
        <p14:creationId xmlns:p14="http://schemas.microsoft.com/office/powerpoint/2010/main" val="275306815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7FD3FC-5465-4812-8BF9-BF76DD29F1C1}"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4" name="Espace réservé du pied de page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numéro de diapositive 4"/>
          <p:cNvSpPr>
            <a:spLocks noGrp="1"/>
          </p:cNvSpPr>
          <p:nvPr>
            <p:ph type="sldNum" sz="quarter" idx="12"/>
          </p:nvPr>
        </p:nvSpPr>
        <p:spPr>
          <a:xfrm>
            <a:off x="4343400" y="1036024"/>
            <a:ext cx="457200" cy="4413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1598272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Rectangle 4"/>
          <p:cNvSpPr>
            <a:spLocks noChangeArrowheads="1"/>
          </p:cNvSpPr>
          <p:nvPr/>
        </p:nvSpPr>
        <p:spPr bwMode="auto">
          <a:xfrm>
            <a:off x="146304" y="639166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 name="Espace réservé de la date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39F951-D51B-44C9-8BDF-9A8AC9A55537}"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3" name="Espace réservé du pied de page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2655690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a:t>Modifiez le style du titre</a:t>
            </a:r>
            <a:endParaRPr kumimoji="0" lang="en-US"/>
          </a:p>
        </p:txBody>
      </p:sp>
      <p:sp>
        <p:nvSpPr>
          <p:cNvPr id="3" name="Espace réservé du texte 2"/>
          <p:cNvSpPr>
            <a:spLocks noGrp="1"/>
          </p:cNvSpPr>
          <p:nvPr>
            <p:ph type="body" idx="2"/>
          </p:nvPr>
        </p:nvSpPr>
        <p:spPr>
          <a:xfrm>
            <a:off x="381000" y="1981204"/>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Espace réservé du numéro de diapositive 6"/>
          <p:cNvSpPr>
            <a:spLocks noGrp="1"/>
          </p:cNvSpPr>
          <p:nvPr>
            <p:ph type="sldNum" sz="quarter" idx="12"/>
          </p:nvPr>
        </p:nvSpPr>
        <p:spPr>
          <a:xfrm>
            <a:off x="1371600" y="312742"/>
            <a:ext cx="457200" cy="441325"/>
          </a:xfrm>
        </p:spPr>
        <p:txBody>
          <a:bodyPr/>
          <a:lstStyle>
            <a:lvl1pPr>
              <a:defRPr>
                <a:solidFill>
                  <a:schemeClr val="accent3">
                    <a:shade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21" name="Rectangle 20"/>
          <p:cNvSpPr>
            <a:spLocks noChangeArrowheads="1"/>
          </p:cNvSpPr>
          <p:nvPr/>
        </p:nvSpPr>
        <p:spPr bwMode="auto">
          <a:xfrm>
            <a:off x="149352" y="638838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Espace réservé de la date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51C292-237E-4972-B3AC-013A0385047C}"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pied de page 5"/>
          <p:cNvSpPr>
            <a:spLocks noGrp="1"/>
          </p:cNvSpPr>
          <p:nvPr>
            <p:ph type="ftr" sz="quarter" idx="11"/>
          </p:nvPr>
        </p:nvSpPr>
        <p:spPr>
          <a:xfrm>
            <a:off x="301752" y="6410848"/>
            <a:ext cx="3383280" cy="36576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164400229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Espace réservé du numéro de diapositive 6"/>
          <p:cNvSpPr>
            <a:spLocks noGrp="1"/>
          </p:cNvSpPr>
          <p:nvPr>
            <p:ph type="sldNum" sz="quarter" idx="12"/>
          </p:nvPr>
        </p:nvSpPr>
        <p:spPr>
          <a:xfrm>
            <a:off x="1371600" y="312742"/>
            <a:ext cx="457200" cy="4413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22" name="Rectangle 21"/>
          <p:cNvSpPr>
            <a:spLocks noChangeArrowheads="1"/>
          </p:cNvSpPr>
          <p:nvPr/>
        </p:nvSpPr>
        <p:spPr bwMode="auto">
          <a:xfrm>
            <a:off x="149352" y="638838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Espace réservé de la date 4"/>
          <p:cNvSpPr>
            <a:spLocks noGrp="1"/>
          </p:cNvSpPr>
          <p:nvPr>
            <p:ph type="dt" sz="half" idx="10"/>
          </p:nvPr>
        </p:nvSpPr>
        <p:spPr>
          <a:xfrm>
            <a:off x="5788152" y="6404984"/>
            <a:ext cx="3044952" cy="36576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38DCE9-364A-4FF8-87EB-05C2D6CBC379}"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pied de page 5"/>
          <p:cNvSpPr>
            <a:spLocks noGrp="1"/>
          </p:cNvSpPr>
          <p:nvPr>
            <p:ph type="ftr" sz="quarter" idx="11"/>
          </p:nvPr>
        </p:nvSpPr>
        <p:spPr>
          <a:xfrm>
            <a:off x="301752" y="6410848"/>
            <a:ext cx="3584448" cy="36576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137463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872747-7571-44CC-BFF9-8610D2AEB98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numéro de diapositive 8"/>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6" name="Espace réservé du pied de page 9"/>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851488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1B10D-1AD1-4112-885B-E34884096260}"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342605045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a:spLocks noChangeArrowheads="1"/>
          </p:cNvSpPr>
          <p:nvPr/>
        </p:nvSpPr>
        <p:spPr bwMode="auto">
          <a:xfrm>
            <a:off x="146304" y="639166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Espace réservé du numéro de diapositive 5"/>
          <p:cNvSpPr>
            <a:spLocks noGrp="1"/>
          </p:cNvSpPr>
          <p:nvPr>
            <p:ph type="sldNum" sz="quarter" idx="12"/>
          </p:nvPr>
        </p:nvSpPr>
        <p:spPr>
          <a:xfrm>
            <a:off x="6915912" y="3009905"/>
            <a:ext cx="457200" cy="4413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806EDF-75E6-4C82-BCF0-F3DFDAD1849D}"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 name="Titre vertical 1"/>
          <p:cNvSpPr>
            <a:spLocks noGrp="1"/>
          </p:cNvSpPr>
          <p:nvPr>
            <p:ph type="title" orient="vert"/>
          </p:nvPr>
        </p:nvSpPr>
        <p:spPr>
          <a:xfrm>
            <a:off x="7391400" y="304805"/>
            <a:ext cx="1447800" cy="5851525"/>
          </a:xfrm>
        </p:spPr>
        <p:txBody>
          <a:bodyPr vert="eaVert"/>
          <a:lstStyle/>
          <a:p>
            <a:r>
              <a:rPr kumimoji="0" lang="fr-FR"/>
              <a:t>Modifiez le style du titre</a:t>
            </a:r>
            <a:endParaRPr kumimoji="0" lang="en-US"/>
          </a:p>
        </p:txBody>
      </p:sp>
    </p:spTree>
    <p:extLst>
      <p:ext uri="{BB962C8B-B14F-4D97-AF65-F5344CB8AC3E}">
        <p14:creationId xmlns:p14="http://schemas.microsoft.com/office/powerpoint/2010/main" val="302648818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tre 7"/>
          <p:cNvSpPr>
            <a:spLocks noGrp="1"/>
          </p:cNvSpPr>
          <p:nvPr>
            <p:ph type="ctrTitle"/>
          </p:nvPr>
        </p:nvSpPr>
        <p:spPr>
          <a:xfrm>
            <a:off x="2286000" y="3124200"/>
            <a:ext cx="6172200" cy="1894362"/>
          </a:xfrm>
        </p:spPr>
        <p:txBody>
          <a:bodyPr/>
          <a:lstStyle>
            <a:lvl1pPr>
              <a:defRPr b="1"/>
            </a:lvl1pPr>
          </a:lstStyle>
          <a:p>
            <a:r>
              <a:rPr lang="fr-FR"/>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33ABD5-4860-4B6C-A5FC-9E56E3C7ECA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63758070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872747-7571-44CC-BFF9-8610D2AEB98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numéro de diapositive 8"/>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6" name="Espace réservé du pied de page 9"/>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605360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6DFAF-0D6C-4B03-9E86-CCE95424AD51}" type="datetime1">
              <a:rPr kumimoji="0" lang="fr-FR" sz="1200" b="0" i="0" u="none" strike="noStrike" kern="1200" cap="none" spc="0" normalizeH="0" baseline="0" noProof="0" smtClean="0">
                <a:ln>
                  <a:noFill/>
                </a:ln>
                <a:solidFill>
                  <a:srgbClr val="EDF3AE"/>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069D693-71C1-48E2-A876-E6553C16B317}"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32127140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CDA971-7C6D-4AB8-B7B5-1CFF6D352AF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75115EA-CD7C-4C4D-9E8F-9A6CB548B62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715846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7"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96E517-18B0-42A9-9B1C-4C05182764DE}"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8"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9"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11B2BAD-FB24-455D-B4B5-9814CCE915A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623491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B8C90-8973-46F4-81FF-9D5932772AC8}"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4"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714817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98FEA-0D27-4D1A-A7F1-45615635B450}"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21"/>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B2F37DE-ED34-48F1-A5C8-8F370E3D895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2"/>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381917657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1BF0AA-B03E-45D0-AF39-86609609F523}"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17"/>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A0CFDEB-A48F-4017-BDD5-70230D77473C}"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0"/>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137585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6DFAF-0D6C-4B03-9E86-CCE95424AD51}" type="datetime1">
              <a:rPr kumimoji="0" lang="fr-FR" sz="1200" b="0" i="0" u="none" strike="noStrike" kern="1200" cap="none" spc="0" normalizeH="0" baseline="0" noProof="0" smtClean="0">
                <a:ln>
                  <a:noFill/>
                </a:ln>
                <a:solidFill>
                  <a:srgbClr val="EDF3AE"/>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069D693-71C1-48E2-A876-E6553C16B317}"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07201250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0C16F1-67D5-4CB1-8397-8184FCD9828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B22FE5B-AFBB-41B4-A902-71DC756F319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846752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EFC6DD-B379-48C1-BFB2-FD208AAB733D}"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3881D23-B47E-4D5E-8845-76F5934EAAAE}"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358020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tre 7"/>
          <p:cNvSpPr>
            <a:spLocks noGrp="1"/>
          </p:cNvSpPr>
          <p:nvPr>
            <p:ph type="ctrTitle"/>
          </p:nvPr>
        </p:nvSpPr>
        <p:spPr>
          <a:xfrm>
            <a:off x="2286000" y="3124200"/>
            <a:ext cx="6172200" cy="1894362"/>
          </a:xfrm>
        </p:spPr>
        <p:txBody>
          <a:bodyPr/>
          <a:lstStyle>
            <a:lvl1pPr>
              <a:defRPr b="1"/>
            </a:lvl1pPr>
          </a:lstStyle>
          <a:p>
            <a:r>
              <a:rPr lang="fr-FR"/>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33ABD5-4860-4B6C-A5FC-9E56E3C7ECA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72166846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872747-7571-44CC-BFF9-8610D2AEB98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numéro de diapositive 8"/>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6" name="Espace réservé du pied de page 9"/>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4216862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6DFAF-0D6C-4B03-9E86-CCE95424AD51}" type="datetime1">
              <a:rPr kumimoji="0" lang="fr-FR" sz="1200" b="0" i="0" u="none" strike="noStrike" kern="1200" cap="none" spc="0" normalizeH="0" baseline="0" noProof="0" smtClean="0">
                <a:ln>
                  <a:noFill/>
                </a:ln>
                <a:solidFill>
                  <a:srgbClr val="EDF3AE"/>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069D693-71C1-48E2-A876-E6553C16B317}"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89507613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CDA971-7C6D-4AB8-B7B5-1CFF6D352AF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75115EA-CD7C-4C4D-9E8F-9A6CB548B62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497333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7"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96E517-18B0-42A9-9B1C-4C05182764DE}"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8"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9"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11B2BAD-FB24-455D-B4B5-9814CCE915A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2748845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B8C90-8973-46F4-81FF-9D5932772AC8}"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4"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1730034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98FEA-0D27-4D1A-A7F1-45615635B450}"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21"/>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B2F37DE-ED34-48F1-A5C8-8F370E3D895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2"/>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408841044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1BF0AA-B03E-45D0-AF39-86609609F523}"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17"/>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A0CFDEB-A48F-4017-BDD5-70230D77473C}"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0"/>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79497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CDA971-7C6D-4AB8-B7B5-1CFF6D352AF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75115EA-CD7C-4C4D-9E8F-9A6CB548B62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1304245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0C16F1-67D5-4CB1-8397-8184FCD9828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B22FE5B-AFBB-41B4-A902-71DC756F319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8343904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EFC6DD-B379-48C1-BFB2-FD208AAB733D}"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3881D23-B47E-4D5E-8845-76F5934EAAAE}"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57334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tre 7"/>
          <p:cNvSpPr>
            <a:spLocks noGrp="1"/>
          </p:cNvSpPr>
          <p:nvPr>
            <p:ph type="ctrTitle"/>
          </p:nvPr>
        </p:nvSpPr>
        <p:spPr>
          <a:xfrm>
            <a:off x="2286000" y="3124200"/>
            <a:ext cx="6172200" cy="1894362"/>
          </a:xfrm>
        </p:spPr>
        <p:txBody>
          <a:bodyPr/>
          <a:lstStyle>
            <a:lvl1pPr>
              <a:defRPr b="1"/>
            </a:lvl1pPr>
          </a:lstStyle>
          <a:p>
            <a:r>
              <a:rPr lang="fr-FR"/>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33ABD5-4860-4B6C-A5FC-9E56E3C7ECA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09695682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872747-7571-44CC-BFF9-8610D2AEB98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numéro de diapositive 8"/>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6" name="Espace réservé du pied de page 9"/>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942197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6DFAF-0D6C-4B03-9E86-CCE95424AD51}" type="datetime1">
              <a:rPr kumimoji="0" lang="fr-FR" sz="1200" b="0" i="0" u="none" strike="noStrike" kern="1200" cap="none" spc="0" normalizeH="0" baseline="0" noProof="0" smtClean="0">
                <a:ln>
                  <a:noFill/>
                </a:ln>
                <a:solidFill>
                  <a:srgbClr val="EDF3AE"/>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069D693-71C1-48E2-A876-E6553C16B317}"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92011361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CDA971-7C6D-4AB8-B7B5-1CFF6D352AF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75115EA-CD7C-4C4D-9E8F-9A6CB548B62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7228256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7"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96E517-18B0-42A9-9B1C-4C05182764DE}"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8"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9"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11B2BAD-FB24-455D-B4B5-9814CCE915A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9666372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B8C90-8973-46F4-81FF-9D5932772AC8}"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4"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1089694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98FEA-0D27-4D1A-A7F1-45615635B450}"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21"/>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B2F37DE-ED34-48F1-A5C8-8F370E3D895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2"/>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978214186"/>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1BF0AA-B03E-45D0-AF39-86609609F523}"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17"/>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A0CFDEB-A48F-4017-BDD5-70230D77473C}"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0"/>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12362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7"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96E517-18B0-42A9-9B1C-4C05182764DE}"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8"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9"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11B2BAD-FB24-455D-B4B5-9814CCE915A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706894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0C16F1-67D5-4CB1-8397-8184FCD9828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B22FE5B-AFBB-41B4-A902-71DC756F319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6332558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EFC6DD-B379-48C1-BFB2-FD208AAB733D}"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3881D23-B47E-4D5E-8845-76F5934EAAAE}"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8633422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Vide" type="blank">
  <p:cSld name="Vide">
    <p:spTree>
      <p:nvGrpSpPr>
        <p:cNvPr id="1" name="Shape 165"/>
        <p:cNvGrpSpPr/>
        <p:nvPr/>
      </p:nvGrpSpPr>
      <p:grpSpPr>
        <a:xfrm>
          <a:off x="0" y="0"/>
          <a:ext cx="0" cy="0"/>
          <a:chOff x="0" y="0"/>
          <a:chExt cx="0" cy="0"/>
        </a:xfrm>
      </p:grpSpPr>
      <p:sp>
        <p:nvSpPr>
          <p:cNvPr id="166" name="Google Shape;166;p12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167" name="Google Shape;167;p12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168" name="Google Shape;168;p12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marR="0" lvl="0" indent="0" algn="r" defTabSz="6858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fr-FR" sz="9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685800" rtl="0" eaLnBrk="1" fontAlgn="auto" latinLnBrk="0" hangingPunct="1">
                <a:lnSpc>
                  <a:spcPct val="100000"/>
                </a:lnSpc>
                <a:spcBef>
                  <a:spcPts val="0"/>
                </a:spcBef>
                <a:spcAft>
                  <a:spcPts val="0"/>
                </a:spcAft>
                <a:buClr>
                  <a:srgbClr val="000000"/>
                </a:buClr>
                <a:buSzTx/>
                <a:buFontTx/>
                <a:buNone/>
                <a:tabLst/>
                <a:defRPr/>
              </a:pPr>
              <a:t>‹N°›</a:t>
            </a:fld>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75113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Diapositive de titre" type="title">
  <p:cSld name="Diapositive de titre">
    <p:spTree>
      <p:nvGrpSpPr>
        <p:cNvPr id="1" name="Shape 169"/>
        <p:cNvGrpSpPr/>
        <p:nvPr/>
      </p:nvGrpSpPr>
      <p:grpSpPr>
        <a:xfrm>
          <a:off x="0" y="0"/>
          <a:ext cx="0" cy="0"/>
          <a:chOff x="0" y="0"/>
          <a:chExt cx="0" cy="0"/>
        </a:xfrm>
      </p:grpSpPr>
      <p:sp>
        <p:nvSpPr>
          <p:cNvPr id="170" name="Google Shape;170;p147"/>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14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rgbClr val="888888"/>
              </a:buClr>
              <a:buSzPts val="3200"/>
              <a:buNone/>
              <a:defRPr>
                <a:solidFill>
                  <a:srgbClr val="888888"/>
                </a:solidFill>
              </a:defRPr>
            </a:lvl1pPr>
            <a:lvl2pPr lvl="1" algn="ctr">
              <a:spcBef>
                <a:spcPts val="420"/>
              </a:spcBef>
              <a:spcAft>
                <a:spcPts val="0"/>
              </a:spcAft>
              <a:buClr>
                <a:srgbClr val="888888"/>
              </a:buClr>
              <a:buSzPts val="2800"/>
              <a:buNone/>
              <a:defRPr>
                <a:solidFill>
                  <a:srgbClr val="888888"/>
                </a:solidFill>
              </a:defRPr>
            </a:lvl2pPr>
            <a:lvl3pPr lvl="2" algn="ctr">
              <a:spcBef>
                <a:spcPts val="360"/>
              </a:spcBef>
              <a:spcAft>
                <a:spcPts val="0"/>
              </a:spcAft>
              <a:buClr>
                <a:srgbClr val="888888"/>
              </a:buClr>
              <a:buSzPts val="2400"/>
              <a:buNone/>
              <a:defRPr>
                <a:solidFill>
                  <a:srgbClr val="888888"/>
                </a:solidFill>
              </a:defRPr>
            </a:lvl3pPr>
            <a:lvl4pPr lvl="3" algn="ctr">
              <a:spcBef>
                <a:spcPts val="300"/>
              </a:spcBef>
              <a:spcAft>
                <a:spcPts val="0"/>
              </a:spcAft>
              <a:buClr>
                <a:srgbClr val="888888"/>
              </a:buClr>
              <a:buSzPts val="2000"/>
              <a:buNone/>
              <a:defRPr>
                <a:solidFill>
                  <a:srgbClr val="888888"/>
                </a:solidFill>
              </a:defRPr>
            </a:lvl4pPr>
            <a:lvl5pPr lvl="4" algn="ctr">
              <a:spcBef>
                <a:spcPts val="300"/>
              </a:spcBef>
              <a:spcAft>
                <a:spcPts val="0"/>
              </a:spcAft>
              <a:buClr>
                <a:srgbClr val="888888"/>
              </a:buClr>
              <a:buSzPts val="2000"/>
              <a:buNone/>
              <a:defRPr>
                <a:solidFill>
                  <a:srgbClr val="888888"/>
                </a:solidFill>
              </a:defRPr>
            </a:lvl5pPr>
            <a:lvl6pPr lvl="5" algn="ctr">
              <a:spcBef>
                <a:spcPts val="300"/>
              </a:spcBef>
              <a:spcAft>
                <a:spcPts val="0"/>
              </a:spcAft>
              <a:buClr>
                <a:srgbClr val="888888"/>
              </a:buClr>
              <a:buSzPts val="2000"/>
              <a:buNone/>
              <a:defRPr>
                <a:solidFill>
                  <a:srgbClr val="888888"/>
                </a:solidFill>
              </a:defRPr>
            </a:lvl6pPr>
            <a:lvl7pPr lvl="6" algn="ctr">
              <a:spcBef>
                <a:spcPts val="300"/>
              </a:spcBef>
              <a:spcAft>
                <a:spcPts val="0"/>
              </a:spcAft>
              <a:buClr>
                <a:srgbClr val="888888"/>
              </a:buClr>
              <a:buSzPts val="2000"/>
              <a:buNone/>
              <a:defRPr>
                <a:solidFill>
                  <a:srgbClr val="888888"/>
                </a:solidFill>
              </a:defRPr>
            </a:lvl7pPr>
            <a:lvl8pPr lvl="7" algn="ctr">
              <a:spcBef>
                <a:spcPts val="300"/>
              </a:spcBef>
              <a:spcAft>
                <a:spcPts val="0"/>
              </a:spcAft>
              <a:buClr>
                <a:srgbClr val="888888"/>
              </a:buClr>
              <a:buSzPts val="2000"/>
              <a:buNone/>
              <a:defRPr>
                <a:solidFill>
                  <a:srgbClr val="888888"/>
                </a:solidFill>
              </a:defRPr>
            </a:lvl8pPr>
            <a:lvl9pPr lvl="8" algn="ctr">
              <a:spcBef>
                <a:spcPts val="300"/>
              </a:spcBef>
              <a:spcAft>
                <a:spcPts val="0"/>
              </a:spcAft>
              <a:buClr>
                <a:srgbClr val="888888"/>
              </a:buClr>
              <a:buSzPts val="2000"/>
              <a:buNone/>
              <a:defRPr>
                <a:solidFill>
                  <a:srgbClr val="888888"/>
                </a:solidFill>
              </a:defRPr>
            </a:lvl9pPr>
          </a:lstStyle>
          <a:p>
            <a:endParaRPr/>
          </a:p>
        </p:txBody>
      </p:sp>
      <p:sp>
        <p:nvSpPr>
          <p:cNvPr id="172" name="Google Shape;172;p14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173" name="Google Shape;173;p14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174" name="Google Shape;174;p14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marR="0" lvl="0" indent="0" algn="r" defTabSz="6858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fr-FR" sz="9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685800" rtl="0" eaLnBrk="1" fontAlgn="auto" latinLnBrk="0" hangingPunct="1">
                <a:lnSpc>
                  <a:spcPct val="100000"/>
                </a:lnSpc>
                <a:spcBef>
                  <a:spcPts val="0"/>
                </a:spcBef>
                <a:spcAft>
                  <a:spcPts val="0"/>
                </a:spcAft>
                <a:buClr>
                  <a:srgbClr val="000000"/>
                </a:buClr>
                <a:buSzTx/>
                <a:buFontTx/>
                <a:buNone/>
                <a:tabLst/>
                <a:defRPr/>
              </a:pPr>
              <a:t>‹N°›</a:t>
            </a:fld>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2834134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re et contenu" type="obj">
  <p:cSld name="Titre et contenu">
    <p:spTree>
      <p:nvGrpSpPr>
        <p:cNvPr id="1" name="Shape 175"/>
        <p:cNvGrpSpPr/>
        <p:nvPr/>
      </p:nvGrpSpPr>
      <p:grpSpPr>
        <a:xfrm>
          <a:off x="0" y="0"/>
          <a:ext cx="0" cy="0"/>
          <a:chOff x="0" y="0"/>
          <a:chExt cx="0" cy="0"/>
        </a:xfrm>
      </p:grpSpPr>
      <p:sp>
        <p:nvSpPr>
          <p:cNvPr id="176" name="Google Shape;176;p1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148"/>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178" name="Google Shape;178;p14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179" name="Google Shape;179;p14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180" name="Google Shape;180;p14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marR="0" lvl="0" indent="0" algn="r" defTabSz="6858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fr-FR" sz="9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685800" rtl="0" eaLnBrk="1" fontAlgn="auto" latinLnBrk="0" hangingPunct="1">
                <a:lnSpc>
                  <a:spcPct val="100000"/>
                </a:lnSpc>
                <a:spcBef>
                  <a:spcPts val="0"/>
                </a:spcBef>
                <a:spcAft>
                  <a:spcPts val="0"/>
                </a:spcAft>
                <a:buClr>
                  <a:srgbClr val="000000"/>
                </a:buClr>
                <a:buSzTx/>
                <a:buFontTx/>
                <a:buNone/>
                <a:tabLst/>
                <a:defRPr/>
              </a:pPr>
              <a:t>‹N°›</a:t>
            </a:fld>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2678531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re de section" type="secHead">
  <p:cSld name="Titre de section">
    <p:spTree>
      <p:nvGrpSpPr>
        <p:cNvPr id="1" name="Shape 181"/>
        <p:cNvGrpSpPr/>
        <p:nvPr/>
      </p:nvGrpSpPr>
      <p:grpSpPr>
        <a:xfrm>
          <a:off x="0" y="0"/>
          <a:ext cx="0" cy="0"/>
          <a:chOff x="0" y="0"/>
          <a:chExt cx="0" cy="0"/>
        </a:xfrm>
      </p:grpSpPr>
      <p:sp>
        <p:nvSpPr>
          <p:cNvPr id="182" name="Google Shape;182;p149"/>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3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14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342900" lvl="0" indent="-171450" algn="l">
              <a:spcBef>
                <a:spcPts val="300"/>
              </a:spcBef>
              <a:spcAft>
                <a:spcPts val="0"/>
              </a:spcAft>
              <a:buClr>
                <a:srgbClr val="888888"/>
              </a:buClr>
              <a:buSzPts val="2000"/>
              <a:buNone/>
              <a:defRPr sz="1500">
                <a:solidFill>
                  <a:srgbClr val="888888"/>
                </a:solidFill>
              </a:defRPr>
            </a:lvl1pPr>
            <a:lvl2pPr marL="685800" lvl="1" indent="-171450" algn="l">
              <a:spcBef>
                <a:spcPts val="270"/>
              </a:spcBef>
              <a:spcAft>
                <a:spcPts val="0"/>
              </a:spcAft>
              <a:buClr>
                <a:srgbClr val="888888"/>
              </a:buClr>
              <a:buSzPts val="1800"/>
              <a:buNone/>
              <a:defRPr sz="1350">
                <a:solidFill>
                  <a:srgbClr val="888888"/>
                </a:solidFill>
              </a:defRPr>
            </a:lvl2pPr>
            <a:lvl3pPr marL="1028700" lvl="2" indent="-171450" algn="l">
              <a:spcBef>
                <a:spcPts val="240"/>
              </a:spcBef>
              <a:spcAft>
                <a:spcPts val="0"/>
              </a:spcAft>
              <a:buClr>
                <a:srgbClr val="888888"/>
              </a:buClr>
              <a:buSzPts val="1600"/>
              <a:buNone/>
              <a:defRPr sz="1200">
                <a:solidFill>
                  <a:srgbClr val="888888"/>
                </a:solidFill>
              </a:defRPr>
            </a:lvl3pPr>
            <a:lvl4pPr marL="1371600" lvl="3" indent="-171450" algn="l">
              <a:spcBef>
                <a:spcPts val="210"/>
              </a:spcBef>
              <a:spcAft>
                <a:spcPts val="0"/>
              </a:spcAft>
              <a:buClr>
                <a:srgbClr val="888888"/>
              </a:buClr>
              <a:buSzPts val="1400"/>
              <a:buNone/>
              <a:defRPr sz="1050">
                <a:solidFill>
                  <a:srgbClr val="888888"/>
                </a:solidFill>
              </a:defRPr>
            </a:lvl4pPr>
            <a:lvl5pPr marL="1714500" lvl="4" indent="-171450" algn="l">
              <a:spcBef>
                <a:spcPts val="210"/>
              </a:spcBef>
              <a:spcAft>
                <a:spcPts val="0"/>
              </a:spcAft>
              <a:buClr>
                <a:srgbClr val="888888"/>
              </a:buClr>
              <a:buSzPts val="1400"/>
              <a:buNone/>
              <a:defRPr sz="1050">
                <a:solidFill>
                  <a:srgbClr val="888888"/>
                </a:solidFill>
              </a:defRPr>
            </a:lvl5pPr>
            <a:lvl6pPr marL="2057400" lvl="5" indent="-171450" algn="l">
              <a:spcBef>
                <a:spcPts val="210"/>
              </a:spcBef>
              <a:spcAft>
                <a:spcPts val="0"/>
              </a:spcAft>
              <a:buClr>
                <a:srgbClr val="888888"/>
              </a:buClr>
              <a:buSzPts val="1400"/>
              <a:buNone/>
              <a:defRPr sz="1050">
                <a:solidFill>
                  <a:srgbClr val="888888"/>
                </a:solidFill>
              </a:defRPr>
            </a:lvl6pPr>
            <a:lvl7pPr marL="2400300" lvl="6" indent="-171450" algn="l">
              <a:spcBef>
                <a:spcPts val="210"/>
              </a:spcBef>
              <a:spcAft>
                <a:spcPts val="0"/>
              </a:spcAft>
              <a:buClr>
                <a:srgbClr val="888888"/>
              </a:buClr>
              <a:buSzPts val="1400"/>
              <a:buNone/>
              <a:defRPr sz="1050">
                <a:solidFill>
                  <a:srgbClr val="888888"/>
                </a:solidFill>
              </a:defRPr>
            </a:lvl7pPr>
            <a:lvl8pPr marL="2743200" lvl="7" indent="-171450" algn="l">
              <a:spcBef>
                <a:spcPts val="210"/>
              </a:spcBef>
              <a:spcAft>
                <a:spcPts val="0"/>
              </a:spcAft>
              <a:buClr>
                <a:srgbClr val="888888"/>
              </a:buClr>
              <a:buSzPts val="1400"/>
              <a:buNone/>
              <a:defRPr sz="1050">
                <a:solidFill>
                  <a:srgbClr val="888888"/>
                </a:solidFill>
              </a:defRPr>
            </a:lvl8pPr>
            <a:lvl9pPr marL="3086100" lvl="8" indent="-171450" algn="l">
              <a:spcBef>
                <a:spcPts val="210"/>
              </a:spcBef>
              <a:spcAft>
                <a:spcPts val="0"/>
              </a:spcAft>
              <a:buClr>
                <a:srgbClr val="888888"/>
              </a:buClr>
              <a:buSzPts val="1400"/>
              <a:buNone/>
              <a:defRPr sz="1050">
                <a:solidFill>
                  <a:srgbClr val="888888"/>
                </a:solidFill>
              </a:defRPr>
            </a:lvl9pPr>
          </a:lstStyle>
          <a:p>
            <a:endParaRPr/>
          </a:p>
        </p:txBody>
      </p:sp>
      <p:sp>
        <p:nvSpPr>
          <p:cNvPr id="184" name="Google Shape;184;p14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185" name="Google Shape;185;p14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186" name="Google Shape;186;p14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marR="0" lvl="0" indent="0" algn="r" defTabSz="6858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fr-FR" sz="9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685800" rtl="0" eaLnBrk="1" fontAlgn="auto" latinLnBrk="0" hangingPunct="1">
                <a:lnSpc>
                  <a:spcPct val="100000"/>
                </a:lnSpc>
                <a:spcBef>
                  <a:spcPts val="0"/>
                </a:spcBef>
                <a:spcAft>
                  <a:spcPts val="0"/>
                </a:spcAft>
                <a:buClr>
                  <a:srgbClr val="000000"/>
                </a:buClr>
                <a:buSzTx/>
                <a:buFontTx/>
                <a:buNone/>
                <a:tabLst/>
                <a:defRPr/>
              </a:pPr>
              <a:t>‹N°›</a:t>
            </a:fld>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752021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Deux contenus" type="twoObj">
  <p:cSld name="Deux contenus">
    <p:spTree>
      <p:nvGrpSpPr>
        <p:cNvPr id="1" name="Shape 187"/>
        <p:cNvGrpSpPr/>
        <p:nvPr/>
      </p:nvGrpSpPr>
      <p:grpSpPr>
        <a:xfrm>
          <a:off x="0" y="0"/>
          <a:ext cx="0" cy="0"/>
          <a:chOff x="0" y="0"/>
          <a:chExt cx="0" cy="0"/>
        </a:xfrm>
      </p:grpSpPr>
      <p:sp>
        <p:nvSpPr>
          <p:cNvPr id="188" name="Google Shape;188;p1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150"/>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rmAutofit/>
          </a:bodyPr>
          <a:lstStyle>
            <a:lvl1pPr marL="342900" lvl="0" indent="-304800" algn="l">
              <a:spcBef>
                <a:spcPts val="420"/>
              </a:spcBef>
              <a:spcAft>
                <a:spcPts val="0"/>
              </a:spcAft>
              <a:buClr>
                <a:schemeClr val="dk1"/>
              </a:buClr>
              <a:buSzPts val="2800"/>
              <a:buChar char="•"/>
              <a:defRPr sz="2100"/>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endParaRPr/>
          </a:p>
        </p:txBody>
      </p:sp>
      <p:sp>
        <p:nvSpPr>
          <p:cNvPr id="190" name="Google Shape;190;p150"/>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rmAutofit/>
          </a:bodyPr>
          <a:lstStyle>
            <a:lvl1pPr marL="342900" lvl="0" indent="-304800" algn="l">
              <a:spcBef>
                <a:spcPts val="420"/>
              </a:spcBef>
              <a:spcAft>
                <a:spcPts val="0"/>
              </a:spcAft>
              <a:buClr>
                <a:schemeClr val="dk1"/>
              </a:buClr>
              <a:buSzPts val="2800"/>
              <a:buChar char="•"/>
              <a:defRPr sz="2100"/>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endParaRPr/>
          </a:p>
        </p:txBody>
      </p:sp>
      <p:sp>
        <p:nvSpPr>
          <p:cNvPr id="191" name="Google Shape;191;p15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192" name="Google Shape;192;p15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193" name="Google Shape;193;p15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marR="0" lvl="0" indent="0" algn="r" defTabSz="6858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fr-FR" sz="9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685800" rtl="0" eaLnBrk="1" fontAlgn="auto" latinLnBrk="0" hangingPunct="1">
                <a:lnSpc>
                  <a:spcPct val="100000"/>
                </a:lnSpc>
                <a:spcBef>
                  <a:spcPts val="0"/>
                </a:spcBef>
                <a:spcAft>
                  <a:spcPts val="0"/>
                </a:spcAft>
                <a:buClr>
                  <a:srgbClr val="000000"/>
                </a:buClr>
                <a:buSzTx/>
                <a:buFontTx/>
                <a:buNone/>
                <a:tabLst/>
                <a:defRPr/>
              </a:pPr>
              <a:t>‹N°›</a:t>
            </a:fld>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312803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mparaison" type="twoTxTwoObj">
  <p:cSld name="Comparaison">
    <p:spTree>
      <p:nvGrpSpPr>
        <p:cNvPr id="1" name="Shape 194"/>
        <p:cNvGrpSpPr/>
        <p:nvPr/>
      </p:nvGrpSpPr>
      <p:grpSpPr>
        <a:xfrm>
          <a:off x="0" y="0"/>
          <a:ext cx="0" cy="0"/>
          <a:chOff x="0" y="0"/>
          <a:chExt cx="0" cy="0"/>
        </a:xfrm>
      </p:grpSpPr>
      <p:sp>
        <p:nvSpPr>
          <p:cNvPr id="195" name="Google Shape;195;p1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15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197" name="Google Shape;197;p15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342900" lvl="0" indent="-285750" algn="l">
              <a:spcBef>
                <a:spcPts val="360"/>
              </a:spcBef>
              <a:spcAft>
                <a:spcPts val="0"/>
              </a:spcAft>
              <a:buClr>
                <a:schemeClr val="dk1"/>
              </a:buClr>
              <a:buSzPts val="2400"/>
              <a:buChar char="•"/>
              <a:defRPr sz="1800"/>
            </a:lvl1pPr>
            <a:lvl2pPr marL="685800" lvl="1" indent="-266700" algn="l">
              <a:spcBef>
                <a:spcPts val="300"/>
              </a:spcBef>
              <a:spcAft>
                <a:spcPts val="0"/>
              </a:spcAft>
              <a:buClr>
                <a:schemeClr val="dk1"/>
              </a:buClr>
              <a:buSzPts val="2000"/>
              <a:buChar char="–"/>
              <a:defRPr sz="1500"/>
            </a:lvl2pPr>
            <a:lvl3pPr marL="1028700" lvl="2" indent="-257175" algn="l">
              <a:spcBef>
                <a:spcPts val="270"/>
              </a:spcBef>
              <a:spcAft>
                <a:spcPts val="0"/>
              </a:spcAft>
              <a:buClr>
                <a:schemeClr val="dk1"/>
              </a:buClr>
              <a:buSzPts val="1800"/>
              <a:buChar char="•"/>
              <a:defRPr sz="1350"/>
            </a:lvl3pPr>
            <a:lvl4pPr marL="1371600" lvl="3" indent="-247650" algn="l">
              <a:spcBef>
                <a:spcPts val="240"/>
              </a:spcBef>
              <a:spcAft>
                <a:spcPts val="0"/>
              </a:spcAft>
              <a:buClr>
                <a:schemeClr val="dk1"/>
              </a:buClr>
              <a:buSzPts val="1600"/>
              <a:buChar char="–"/>
              <a:defRPr sz="1200"/>
            </a:lvl4pPr>
            <a:lvl5pPr marL="1714500" lvl="4" indent="-247650" algn="l">
              <a:spcBef>
                <a:spcPts val="240"/>
              </a:spcBef>
              <a:spcAft>
                <a:spcPts val="0"/>
              </a:spcAft>
              <a:buClr>
                <a:schemeClr val="dk1"/>
              </a:buClr>
              <a:buSzPts val="1600"/>
              <a:buChar char="»"/>
              <a:defRPr sz="1200"/>
            </a:lvl5pPr>
            <a:lvl6pPr marL="2057400" lvl="5" indent="-247650" algn="l">
              <a:spcBef>
                <a:spcPts val="240"/>
              </a:spcBef>
              <a:spcAft>
                <a:spcPts val="0"/>
              </a:spcAft>
              <a:buClr>
                <a:schemeClr val="dk1"/>
              </a:buClr>
              <a:buSzPts val="1600"/>
              <a:buChar char="•"/>
              <a:defRPr sz="1200"/>
            </a:lvl6pPr>
            <a:lvl7pPr marL="2400300" lvl="6" indent="-247650" algn="l">
              <a:spcBef>
                <a:spcPts val="240"/>
              </a:spcBef>
              <a:spcAft>
                <a:spcPts val="0"/>
              </a:spcAft>
              <a:buClr>
                <a:schemeClr val="dk1"/>
              </a:buClr>
              <a:buSzPts val="1600"/>
              <a:buChar char="•"/>
              <a:defRPr sz="1200"/>
            </a:lvl7pPr>
            <a:lvl8pPr marL="2743200" lvl="7" indent="-247650" algn="l">
              <a:spcBef>
                <a:spcPts val="240"/>
              </a:spcBef>
              <a:spcAft>
                <a:spcPts val="0"/>
              </a:spcAft>
              <a:buClr>
                <a:schemeClr val="dk1"/>
              </a:buClr>
              <a:buSzPts val="1600"/>
              <a:buChar char="•"/>
              <a:defRPr sz="1200"/>
            </a:lvl8pPr>
            <a:lvl9pPr marL="3086100" lvl="8" indent="-247650" algn="l">
              <a:spcBef>
                <a:spcPts val="240"/>
              </a:spcBef>
              <a:spcAft>
                <a:spcPts val="0"/>
              </a:spcAft>
              <a:buClr>
                <a:schemeClr val="dk1"/>
              </a:buClr>
              <a:buSzPts val="1600"/>
              <a:buChar char="•"/>
              <a:defRPr sz="1200"/>
            </a:lvl9pPr>
          </a:lstStyle>
          <a:p>
            <a:endParaRPr/>
          </a:p>
        </p:txBody>
      </p:sp>
      <p:sp>
        <p:nvSpPr>
          <p:cNvPr id="198" name="Google Shape;198;p151"/>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rm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199" name="Google Shape;199;p151"/>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rmAutofit/>
          </a:bodyPr>
          <a:lstStyle>
            <a:lvl1pPr marL="342900" lvl="0" indent="-285750" algn="l">
              <a:spcBef>
                <a:spcPts val="360"/>
              </a:spcBef>
              <a:spcAft>
                <a:spcPts val="0"/>
              </a:spcAft>
              <a:buClr>
                <a:schemeClr val="dk1"/>
              </a:buClr>
              <a:buSzPts val="2400"/>
              <a:buChar char="•"/>
              <a:defRPr sz="1800"/>
            </a:lvl1pPr>
            <a:lvl2pPr marL="685800" lvl="1" indent="-266700" algn="l">
              <a:spcBef>
                <a:spcPts val="300"/>
              </a:spcBef>
              <a:spcAft>
                <a:spcPts val="0"/>
              </a:spcAft>
              <a:buClr>
                <a:schemeClr val="dk1"/>
              </a:buClr>
              <a:buSzPts val="2000"/>
              <a:buChar char="–"/>
              <a:defRPr sz="1500"/>
            </a:lvl2pPr>
            <a:lvl3pPr marL="1028700" lvl="2" indent="-257175" algn="l">
              <a:spcBef>
                <a:spcPts val="270"/>
              </a:spcBef>
              <a:spcAft>
                <a:spcPts val="0"/>
              </a:spcAft>
              <a:buClr>
                <a:schemeClr val="dk1"/>
              </a:buClr>
              <a:buSzPts val="1800"/>
              <a:buChar char="•"/>
              <a:defRPr sz="1350"/>
            </a:lvl3pPr>
            <a:lvl4pPr marL="1371600" lvl="3" indent="-247650" algn="l">
              <a:spcBef>
                <a:spcPts val="240"/>
              </a:spcBef>
              <a:spcAft>
                <a:spcPts val="0"/>
              </a:spcAft>
              <a:buClr>
                <a:schemeClr val="dk1"/>
              </a:buClr>
              <a:buSzPts val="1600"/>
              <a:buChar char="–"/>
              <a:defRPr sz="1200"/>
            </a:lvl4pPr>
            <a:lvl5pPr marL="1714500" lvl="4" indent="-247650" algn="l">
              <a:spcBef>
                <a:spcPts val="240"/>
              </a:spcBef>
              <a:spcAft>
                <a:spcPts val="0"/>
              </a:spcAft>
              <a:buClr>
                <a:schemeClr val="dk1"/>
              </a:buClr>
              <a:buSzPts val="1600"/>
              <a:buChar char="»"/>
              <a:defRPr sz="1200"/>
            </a:lvl5pPr>
            <a:lvl6pPr marL="2057400" lvl="5" indent="-247650" algn="l">
              <a:spcBef>
                <a:spcPts val="240"/>
              </a:spcBef>
              <a:spcAft>
                <a:spcPts val="0"/>
              </a:spcAft>
              <a:buClr>
                <a:schemeClr val="dk1"/>
              </a:buClr>
              <a:buSzPts val="1600"/>
              <a:buChar char="•"/>
              <a:defRPr sz="1200"/>
            </a:lvl6pPr>
            <a:lvl7pPr marL="2400300" lvl="6" indent="-247650" algn="l">
              <a:spcBef>
                <a:spcPts val="240"/>
              </a:spcBef>
              <a:spcAft>
                <a:spcPts val="0"/>
              </a:spcAft>
              <a:buClr>
                <a:schemeClr val="dk1"/>
              </a:buClr>
              <a:buSzPts val="1600"/>
              <a:buChar char="•"/>
              <a:defRPr sz="1200"/>
            </a:lvl7pPr>
            <a:lvl8pPr marL="2743200" lvl="7" indent="-247650" algn="l">
              <a:spcBef>
                <a:spcPts val="240"/>
              </a:spcBef>
              <a:spcAft>
                <a:spcPts val="0"/>
              </a:spcAft>
              <a:buClr>
                <a:schemeClr val="dk1"/>
              </a:buClr>
              <a:buSzPts val="1600"/>
              <a:buChar char="•"/>
              <a:defRPr sz="1200"/>
            </a:lvl8pPr>
            <a:lvl9pPr marL="3086100" lvl="8" indent="-247650" algn="l">
              <a:spcBef>
                <a:spcPts val="240"/>
              </a:spcBef>
              <a:spcAft>
                <a:spcPts val="0"/>
              </a:spcAft>
              <a:buClr>
                <a:schemeClr val="dk1"/>
              </a:buClr>
              <a:buSzPts val="1600"/>
              <a:buChar char="•"/>
              <a:defRPr sz="1200"/>
            </a:lvl9pPr>
          </a:lstStyle>
          <a:p>
            <a:endParaRPr/>
          </a:p>
        </p:txBody>
      </p:sp>
      <p:sp>
        <p:nvSpPr>
          <p:cNvPr id="200" name="Google Shape;200;p15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201" name="Google Shape;201;p15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202" name="Google Shape;202;p15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marR="0" lvl="0" indent="0" algn="r" defTabSz="6858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fr-FR" sz="9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685800" rtl="0" eaLnBrk="1" fontAlgn="auto" latinLnBrk="0" hangingPunct="1">
                <a:lnSpc>
                  <a:spcPct val="100000"/>
                </a:lnSpc>
                <a:spcBef>
                  <a:spcPts val="0"/>
                </a:spcBef>
                <a:spcAft>
                  <a:spcPts val="0"/>
                </a:spcAft>
                <a:buClr>
                  <a:srgbClr val="000000"/>
                </a:buClr>
                <a:buSzTx/>
                <a:buFontTx/>
                <a:buNone/>
                <a:tabLst/>
                <a:defRPr/>
              </a:pPr>
              <a:t>‹N°›</a:t>
            </a:fld>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4889352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re seul" type="titleOnly">
  <p:cSld name="Titre seul">
    <p:spTree>
      <p:nvGrpSpPr>
        <p:cNvPr id="1" name="Shape 203"/>
        <p:cNvGrpSpPr/>
        <p:nvPr/>
      </p:nvGrpSpPr>
      <p:grpSpPr>
        <a:xfrm>
          <a:off x="0" y="0"/>
          <a:ext cx="0" cy="0"/>
          <a:chOff x="0" y="0"/>
          <a:chExt cx="0" cy="0"/>
        </a:xfrm>
      </p:grpSpPr>
      <p:sp>
        <p:nvSpPr>
          <p:cNvPr id="204" name="Google Shape;204;p1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15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206" name="Google Shape;206;p15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207" name="Google Shape;207;p15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marR="0" lvl="0" indent="0" algn="r" defTabSz="6858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fr-FR" sz="9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685800" rtl="0" eaLnBrk="1" fontAlgn="auto" latinLnBrk="0" hangingPunct="1">
                <a:lnSpc>
                  <a:spcPct val="100000"/>
                </a:lnSpc>
                <a:spcBef>
                  <a:spcPts val="0"/>
                </a:spcBef>
                <a:spcAft>
                  <a:spcPts val="0"/>
                </a:spcAft>
                <a:buClr>
                  <a:srgbClr val="000000"/>
                </a:buClr>
                <a:buSzTx/>
                <a:buFontTx/>
                <a:buNone/>
                <a:tabLst/>
                <a:defRPr/>
              </a:pPr>
              <a:t>‹N°›</a:t>
            </a:fld>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2274565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u avec légende" type="objTx">
  <p:cSld name="Contenu avec légende">
    <p:spTree>
      <p:nvGrpSpPr>
        <p:cNvPr id="1" name="Shape 208"/>
        <p:cNvGrpSpPr/>
        <p:nvPr/>
      </p:nvGrpSpPr>
      <p:grpSpPr>
        <a:xfrm>
          <a:off x="0" y="0"/>
          <a:ext cx="0" cy="0"/>
          <a:chOff x="0" y="0"/>
          <a:chExt cx="0" cy="0"/>
        </a:xfrm>
      </p:grpSpPr>
      <p:sp>
        <p:nvSpPr>
          <p:cNvPr id="209" name="Google Shape;209;p153"/>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53"/>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chemeClr val="dk1"/>
              </a:buClr>
              <a:buSzPts val="3200"/>
              <a:buChar char="•"/>
              <a:defRPr sz="2400"/>
            </a:lvl1pPr>
            <a:lvl2pPr marL="685800" lvl="1" indent="-304800" algn="l">
              <a:spcBef>
                <a:spcPts val="420"/>
              </a:spcBef>
              <a:spcAft>
                <a:spcPts val="0"/>
              </a:spcAft>
              <a:buClr>
                <a:schemeClr val="dk1"/>
              </a:buClr>
              <a:buSzPts val="2800"/>
              <a:buChar char="–"/>
              <a:defRPr sz="2100"/>
            </a:lvl2pPr>
            <a:lvl3pPr marL="1028700" lvl="2" indent="-285750" algn="l">
              <a:spcBef>
                <a:spcPts val="360"/>
              </a:spcBef>
              <a:spcAft>
                <a:spcPts val="0"/>
              </a:spcAft>
              <a:buClr>
                <a:schemeClr val="dk1"/>
              </a:buClr>
              <a:buSzPts val="2400"/>
              <a:buChar char="•"/>
              <a:defRPr sz="1800"/>
            </a:lvl3pPr>
            <a:lvl4pPr marL="1371600" lvl="3" indent="-266700" algn="l">
              <a:spcBef>
                <a:spcPts val="300"/>
              </a:spcBef>
              <a:spcAft>
                <a:spcPts val="0"/>
              </a:spcAft>
              <a:buClr>
                <a:schemeClr val="dk1"/>
              </a:buClr>
              <a:buSzPts val="2000"/>
              <a:buChar char="–"/>
              <a:defRPr sz="1500"/>
            </a:lvl4pPr>
            <a:lvl5pPr marL="1714500" lvl="4" indent="-266700" algn="l">
              <a:spcBef>
                <a:spcPts val="300"/>
              </a:spcBef>
              <a:spcAft>
                <a:spcPts val="0"/>
              </a:spcAft>
              <a:buClr>
                <a:schemeClr val="dk1"/>
              </a:buClr>
              <a:buSzPts val="2000"/>
              <a:buChar char="»"/>
              <a:defRPr sz="1500"/>
            </a:lvl5pPr>
            <a:lvl6pPr marL="2057400" lvl="5" indent="-266700" algn="l">
              <a:spcBef>
                <a:spcPts val="300"/>
              </a:spcBef>
              <a:spcAft>
                <a:spcPts val="0"/>
              </a:spcAft>
              <a:buClr>
                <a:schemeClr val="dk1"/>
              </a:buClr>
              <a:buSzPts val="2000"/>
              <a:buChar char="•"/>
              <a:defRPr sz="1500"/>
            </a:lvl6pPr>
            <a:lvl7pPr marL="2400300" lvl="6" indent="-266700" algn="l">
              <a:spcBef>
                <a:spcPts val="300"/>
              </a:spcBef>
              <a:spcAft>
                <a:spcPts val="0"/>
              </a:spcAft>
              <a:buClr>
                <a:schemeClr val="dk1"/>
              </a:buClr>
              <a:buSzPts val="2000"/>
              <a:buChar char="•"/>
              <a:defRPr sz="1500"/>
            </a:lvl7pPr>
            <a:lvl8pPr marL="2743200" lvl="7" indent="-266700" algn="l">
              <a:spcBef>
                <a:spcPts val="300"/>
              </a:spcBef>
              <a:spcAft>
                <a:spcPts val="0"/>
              </a:spcAft>
              <a:buClr>
                <a:schemeClr val="dk1"/>
              </a:buClr>
              <a:buSzPts val="2000"/>
              <a:buChar char="•"/>
              <a:defRPr sz="1500"/>
            </a:lvl8pPr>
            <a:lvl9pPr marL="3086100" lvl="8" indent="-266700" algn="l">
              <a:spcBef>
                <a:spcPts val="300"/>
              </a:spcBef>
              <a:spcAft>
                <a:spcPts val="0"/>
              </a:spcAft>
              <a:buClr>
                <a:schemeClr val="dk1"/>
              </a:buClr>
              <a:buSzPts val="2000"/>
              <a:buChar char="•"/>
              <a:defRPr sz="1500"/>
            </a:lvl9pPr>
          </a:lstStyle>
          <a:p>
            <a:endParaRPr/>
          </a:p>
        </p:txBody>
      </p:sp>
      <p:sp>
        <p:nvSpPr>
          <p:cNvPr id="211" name="Google Shape;211;p153"/>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rmAutofit/>
          </a:bodyPr>
          <a:lstStyle>
            <a:lvl1pPr marL="342900" lvl="0" indent="-171450" algn="l">
              <a:spcBef>
                <a:spcPts val="210"/>
              </a:spcBef>
              <a:spcAft>
                <a:spcPts val="0"/>
              </a:spcAft>
              <a:buClr>
                <a:schemeClr val="dk1"/>
              </a:buClr>
              <a:buSzPts val="1400"/>
              <a:buNone/>
              <a:defRPr sz="1050"/>
            </a:lvl1pPr>
            <a:lvl2pPr marL="685800" lvl="1" indent="-171450" algn="l">
              <a:spcBef>
                <a:spcPts val="180"/>
              </a:spcBef>
              <a:spcAft>
                <a:spcPts val="0"/>
              </a:spcAft>
              <a:buClr>
                <a:schemeClr val="dk1"/>
              </a:buClr>
              <a:buSzPts val="1200"/>
              <a:buNone/>
              <a:defRPr sz="900"/>
            </a:lvl2pPr>
            <a:lvl3pPr marL="1028700" lvl="2" indent="-171450" algn="l">
              <a:spcBef>
                <a:spcPts val="150"/>
              </a:spcBef>
              <a:spcAft>
                <a:spcPts val="0"/>
              </a:spcAft>
              <a:buClr>
                <a:schemeClr val="dk1"/>
              </a:buClr>
              <a:buSzPts val="1000"/>
              <a:buNone/>
              <a:defRPr sz="750"/>
            </a:lvl3pPr>
            <a:lvl4pPr marL="1371600" lvl="3" indent="-171450" algn="l">
              <a:spcBef>
                <a:spcPts val="135"/>
              </a:spcBef>
              <a:spcAft>
                <a:spcPts val="0"/>
              </a:spcAft>
              <a:buClr>
                <a:schemeClr val="dk1"/>
              </a:buClr>
              <a:buSzPts val="900"/>
              <a:buNone/>
              <a:defRPr sz="675"/>
            </a:lvl4pPr>
            <a:lvl5pPr marL="1714500" lvl="4" indent="-171450" algn="l">
              <a:spcBef>
                <a:spcPts val="135"/>
              </a:spcBef>
              <a:spcAft>
                <a:spcPts val="0"/>
              </a:spcAft>
              <a:buClr>
                <a:schemeClr val="dk1"/>
              </a:buClr>
              <a:buSzPts val="900"/>
              <a:buNone/>
              <a:defRPr sz="675"/>
            </a:lvl5pPr>
            <a:lvl6pPr marL="2057400" lvl="5" indent="-171450" algn="l">
              <a:spcBef>
                <a:spcPts val="135"/>
              </a:spcBef>
              <a:spcAft>
                <a:spcPts val="0"/>
              </a:spcAft>
              <a:buClr>
                <a:schemeClr val="dk1"/>
              </a:buClr>
              <a:buSzPts val="900"/>
              <a:buNone/>
              <a:defRPr sz="675"/>
            </a:lvl6pPr>
            <a:lvl7pPr marL="2400300" lvl="6" indent="-171450" algn="l">
              <a:spcBef>
                <a:spcPts val="135"/>
              </a:spcBef>
              <a:spcAft>
                <a:spcPts val="0"/>
              </a:spcAft>
              <a:buClr>
                <a:schemeClr val="dk1"/>
              </a:buClr>
              <a:buSzPts val="900"/>
              <a:buNone/>
              <a:defRPr sz="675"/>
            </a:lvl7pPr>
            <a:lvl8pPr marL="2743200" lvl="7" indent="-171450" algn="l">
              <a:spcBef>
                <a:spcPts val="135"/>
              </a:spcBef>
              <a:spcAft>
                <a:spcPts val="0"/>
              </a:spcAft>
              <a:buClr>
                <a:schemeClr val="dk1"/>
              </a:buClr>
              <a:buSzPts val="900"/>
              <a:buNone/>
              <a:defRPr sz="675"/>
            </a:lvl8pPr>
            <a:lvl9pPr marL="3086100" lvl="8" indent="-171450" algn="l">
              <a:spcBef>
                <a:spcPts val="135"/>
              </a:spcBef>
              <a:spcAft>
                <a:spcPts val="0"/>
              </a:spcAft>
              <a:buClr>
                <a:schemeClr val="dk1"/>
              </a:buClr>
              <a:buSzPts val="900"/>
              <a:buNone/>
              <a:defRPr sz="675"/>
            </a:lvl9pPr>
          </a:lstStyle>
          <a:p>
            <a:endParaRPr/>
          </a:p>
        </p:txBody>
      </p:sp>
      <p:sp>
        <p:nvSpPr>
          <p:cNvPr id="212" name="Google Shape;212;p15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213" name="Google Shape;213;p15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214" name="Google Shape;214;p15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marR="0" lvl="0" indent="0" algn="r" defTabSz="6858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fr-FR" sz="9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685800" rtl="0" eaLnBrk="1" fontAlgn="auto" latinLnBrk="0" hangingPunct="1">
                <a:lnSpc>
                  <a:spcPct val="100000"/>
                </a:lnSpc>
                <a:spcBef>
                  <a:spcPts val="0"/>
                </a:spcBef>
                <a:spcAft>
                  <a:spcPts val="0"/>
                </a:spcAft>
                <a:buClr>
                  <a:srgbClr val="000000"/>
                </a:buClr>
                <a:buSzTx/>
                <a:buFontTx/>
                <a:buNone/>
                <a:tabLst/>
                <a:defRPr/>
              </a:pPr>
              <a:t>‹N°›</a:t>
            </a:fld>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51612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B8C90-8973-46F4-81FF-9D5932772AC8}"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4"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96228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215"/>
        <p:cNvGrpSpPr/>
        <p:nvPr/>
      </p:nvGrpSpPr>
      <p:grpSpPr>
        <a:xfrm>
          <a:off x="0" y="0"/>
          <a:ext cx="0" cy="0"/>
          <a:chOff x="0" y="0"/>
          <a:chExt cx="0" cy="0"/>
        </a:xfrm>
      </p:grpSpPr>
      <p:sp>
        <p:nvSpPr>
          <p:cNvPr id="216" name="Google Shape;216;p15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15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spcBef>
                <a:spcPts val="42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218" name="Google Shape;218;p15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342900" lvl="0" indent="-171450" algn="l">
              <a:spcBef>
                <a:spcPts val="210"/>
              </a:spcBef>
              <a:spcAft>
                <a:spcPts val="0"/>
              </a:spcAft>
              <a:buClr>
                <a:schemeClr val="dk1"/>
              </a:buClr>
              <a:buSzPts val="1400"/>
              <a:buNone/>
              <a:defRPr sz="1050"/>
            </a:lvl1pPr>
            <a:lvl2pPr marL="685800" lvl="1" indent="-171450" algn="l">
              <a:spcBef>
                <a:spcPts val="180"/>
              </a:spcBef>
              <a:spcAft>
                <a:spcPts val="0"/>
              </a:spcAft>
              <a:buClr>
                <a:schemeClr val="dk1"/>
              </a:buClr>
              <a:buSzPts val="1200"/>
              <a:buNone/>
              <a:defRPr sz="900"/>
            </a:lvl2pPr>
            <a:lvl3pPr marL="1028700" lvl="2" indent="-171450" algn="l">
              <a:spcBef>
                <a:spcPts val="150"/>
              </a:spcBef>
              <a:spcAft>
                <a:spcPts val="0"/>
              </a:spcAft>
              <a:buClr>
                <a:schemeClr val="dk1"/>
              </a:buClr>
              <a:buSzPts val="1000"/>
              <a:buNone/>
              <a:defRPr sz="750"/>
            </a:lvl3pPr>
            <a:lvl4pPr marL="1371600" lvl="3" indent="-171450" algn="l">
              <a:spcBef>
                <a:spcPts val="135"/>
              </a:spcBef>
              <a:spcAft>
                <a:spcPts val="0"/>
              </a:spcAft>
              <a:buClr>
                <a:schemeClr val="dk1"/>
              </a:buClr>
              <a:buSzPts val="900"/>
              <a:buNone/>
              <a:defRPr sz="675"/>
            </a:lvl4pPr>
            <a:lvl5pPr marL="1714500" lvl="4" indent="-171450" algn="l">
              <a:spcBef>
                <a:spcPts val="135"/>
              </a:spcBef>
              <a:spcAft>
                <a:spcPts val="0"/>
              </a:spcAft>
              <a:buClr>
                <a:schemeClr val="dk1"/>
              </a:buClr>
              <a:buSzPts val="900"/>
              <a:buNone/>
              <a:defRPr sz="675"/>
            </a:lvl5pPr>
            <a:lvl6pPr marL="2057400" lvl="5" indent="-171450" algn="l">
              <a:spcBef>
                <a:spcPts val="135"/>
              </a:spcBef>
              <a:spcAft>
                <a:spcPts val="0"/>
              </a:spcAft>
              <a:buClr>
                <a:schemeClr val="dk1"/>
              </a:buClr>
              <a:buSzPts val="900"/>
              <a:buNone/>
              <a:defRPr sz="675"/>
            </a:lvl6pPr>
            <a:lvl7pPr marL="2400300" lvl="6" indent="-171450" algn="l">
              <a:spcBef>
                <a:spcPts val="135"/>
              </a:spcBef>
              <a:spcAft>
                <a:spcPts val="0"/>
              </a:spcAft>
              <a:buClr>
                <a:schemeClr val="dk1"/>
              </a:buClr>
              <a:buSzPts val="900"/>
              <a:buNone/>
              <a:defRPr sz="675"/>
            </a:lvl7pPr>
            <a:lvl8pPr marL="2743200" lvl="7" indent="-171450" algn="l">
              <a:spcBef>
                <a:spcPts val="135"/>
              </a:spcBef>
              <a:spcAft>
                <a:spcPts val="0"/>
              </a:spcAft>
              <a:buClr>
                <a:schemeClr val="dk1"/>
              </a:buClr>
              <a:buSzPts val="900"/>
              <a:buNone/>
              <a:defRPr sz="675"/>
            </a:lvl8pPr>
            <a:lvl9pPr marL="3086100" lvl="8" indent="-171450" algn="l">
              <a:spcBef>
                <a:spcPts val="135"/>
              </a:spcBef>
              <a:spcAft>
                <a:spcPts val="0"/>
              </a:spcAft>
              <a:buClr>
                <a:schemeClr val="dk1"/>
              </a:buClr>
              <a:buSzPts val="900"/>
              <a:buNone/>
              <a:defRPr sz="675"/>
            </a:lvl9pPr>
          </a:lstStyle>
          <a:p>
            <a:endParaRPr/>
          </a:p>
        </p:txBody>
      </p:sp>
      <p:sp>
        <p:nvSpPr>
          <p:cNvPr id="219" name="Google Shape;219;p15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220" name="Google Shape;220;p15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221" name="Google Shape;221;p15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marR="0" lvl="0" indent="0" algn="r" defTabSz="6858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fr-FR" sz="9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685800" rtl="0" eaLnBrk="1" fontAlgn="auto" latinLnBrk="0" hangingPunct="1">
                <a:lnSpc>
                  <a:spcPct val="100000"/>
                </a:lnSpc>
                <a:spcBef>
                  <a:spcPts val="0"/>
                </a:spcBef>
                <a:spcAft>
                  <a:spcPts val="0"/>
                </a:spcAft>
                <a:buClr>
                  <a:srgbClr val="000000"/>
                </a:buClr>
                <a:buSzTx/>
                <a:buFontTx/>
                <a:buNone/>
                <a:tabLst/>
                <a:defRPr/>
              </a:pPr>
              <a:t>‹N°›</a:t>
            </a:fld>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41523596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re et texte vertical" type="vertTx">
  <p:cSld name="Titre et texte vertical">
    <p:spTree>
      <p:nvGrpSpPr>
        <p:cNvPr id="1" name="Shape 222"/>
        <p:cNvGrpSpPr/>
        <p:nvPr/>
      </p:nvGrpSpPr>
      <p:grpSpPr>
        <a:xfrm>
          <a:off x="0" y="0"/>
          <a:ext cx="0" cy="0"/>
          <a:chOff x="0" y="0"/>
          <a:chExt cx="0" cy="0"/>
        </a:xfrm>
      </p:grpSpPr>
      <p:sp>
        <p:nvSpPr>
          <p:cNvPr id="223" name="Google Shape;223;p1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155"/>
          <p:cNvSpPr txBox="1">
            <a:spLocks noGrp="1"/>
          </p:cNvSpPr>
          <p:nvPr>
            <p:ph type="body" idx="1"/>
          </p:nvPr>
        </p:nvSpPr>
        <p:spPr>
          <a:xfrm rot="5400000">
            <a:off x="2309019" y="-251617"/>
            <a:ext cx="4525963" cy="82296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225" name="Google Shape;225;p15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226" name="Google Shape;226;p15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227" name="Google Shape;227;p15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marR="0" lvl="0" indent="0" algn="r" defTabSz="6858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fr-FR" sz="9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685800" rtl="0" eaLnBrk="1" fontAlgn="auto" latinLnBrk="0" hangingPunct="1">
                <a:lnSpc>
                  <a:spcPct val="100000"/>
                </a:lnSpc>
                <a:spcBef>
                  <a:spcPts val="0"/>
                </a:spcBef>
                <a:spcAft>
                  <a:spcPts val="0"/>
                </a:spcAft>
                <a:buClr>
                  <a:srgbClr val="000000"/>
                </a:buClr>
                <a:buSzTx/>
                <a:buFontTx/>
                <a:buNone/>
                <a:tabLst/>
                <a:defRPr/>
              </a:pPr>
              <a:t>‹N°›</a:t>
            </a:fld>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6264357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Titre vertical et texte">
    <p:spTree>
      <p:nvGrpSpPr>
        <p:cNvPr id="1" name="Shape 228"/>
        <p:cNvGrpSpPr/>
        <p:nvPr/>
      </p:nvGrpSpPr>
      <p:grpSpPr>
        <a:xfrm>
          <a:off x="0" y="0"/>
          <a:ext cx="0" cy="0"/>
          <a:chOff x="0" y="0"/>
          <a:chExt cx="0" cy="0"/>
        </a:xfrm>
      </p:grpSpPr>
      <p:sp>
        <p:nvSpPr>
          <p:cNvPr id="229" name="Google Shape;229;p156"/>
          <p:cNvSpPr txBox="1">
            <a:spLocks noGrp="1"/>
          </p:cNvSpPr>
          <p:nvPr>
            <p:ph type="title"/>
          </p:nvPr>
        </p:nvSpPr>
        <p:spPr>
          <a:xfrm rot="5400000">
            <a:off x="4732338" y="2171702"/>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15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231" name="Google Shape;231;p15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232" name="Google Shape;232;p15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233" name="Google Shape;233;p15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marR="0" lvl="0" indent="0" algn="r" defTabSz="6858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fr-FR" sz="9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685800" rtl="0" eaLnBrk="1" fontAlgn="auto" latinLnBrk="0" hangingPunct="1">
                <a:lnSpc>
                  <a:spcPct val="100000"/>
                </a:lnSpc>
                <a:spcBef>
                  <a:spcPts val="0"/>
                </a:spcBef>
                <a:spcAft>
                  <a:spcPts val="0"/>
                </a:spcAft>
                <a:buClr>
                  <a:srgbClr val="000000"/>
                </a:buClr>
                <a:buSzTx/>
                <a:buFontTx/>
                <a:buNone/>
                <a:tabLst/>
                <a:defRPr/>
              </a:pPr>
              <a:t>‹N°›</a:t>
            </a:fld>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5202505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6"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7" name="Rectangle 2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Connecteur droit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Ellipse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Ellipse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en-US"/>
          </a:p>
        </p:txBody>
      </p:sp>
      <p:sp>
        <p:nvSpPr>
          <p:cNvPr id="8" name="Titr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fr-FR" smtClean="0"/>
              <a:t>Modifiez le style du titre</a:t>
            </a:r>
            <a:endParaRPr lang="en-US"/>
          </a:p>
        </p:txBody>
      </p:sp>
      <p:sp>
        <p:nvSpPr>
          <p:cNvPr id="15" name="Espace réservé de la date 27"/>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F89C5FC-A43F-4C7F-AF5C-8A3270B7043B}"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Espace réservé du pied de page 16"/>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 name="Espace réservé du numéro de diapositive 28"/>
          <p:cNvSpPr>
            <a:spLocks noGrp="1"/>
          </p:cNvSpPr>
          <p:nvPr>
            <p:ph type="sldNum" sz="quarter" idx="12"/>
          </p:nvPr>
        </p:nvSpPr>
        <p:spPr>
          <a:xfrm>
            <a:off x="4343400" y="2198688"/>
            <a:ext cx="457200" cy="441325"/>
          </a:xfrm>
        </p:spPr>
        <p:txBody>
          <a:bodyPr/>
          <a:lstStyle>
            <a:lvl1pPr fontAlgn="base">
              <a:spcBef>
                <a:spcPct val="0"/>
              </a:spcBef>
              <a:spcAft>
                <a:spcPct val="0"/>
              </a:spcAft>
              <a:defRPr>
                <a:solidFill>
                  <a:srgbClr val="8CADAE">
                    <a:shade val="75000"/>
                  </a:srgbClr>
                </a:solidFill>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D5B634B-896F-4DC9-9142-06ACD4D331F8}"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40334717"/>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lang="fr-FR" smtClean="0"/>
              <a:t>Modifiez le style du titre</a:t>
            </a:r>
            <a:endParaRPr lang="en-US"/>
          </a:p>
        </p:txBody>
      </p:sp>
      <p:sp>
        <p:nvSpPr>
          <p:cNvPr id="8" name="Espace réservé du contenu 7"/>
          <p:cNvSpPr>
            <a:spLocks noGrp="1"/>
          </p:cNvSpPr>
          <p:nvPr>
            <p:ph sz="quarter" idx="1"/>
          </p:nvPr>
        </p:nvSpPr>
        <p:spPr>
          <a:xfrm>
            <a:off x="301752" y="1527048"/>
            <a:ext cx="850392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3BBD6C0-129D-4CC1-8BBC-4766D8B28089}"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numéro de diapositive 5"/>
          <p:cNvSpPr>
            <a:spLocks noGrp="1"/>
          </p:cNvSpPr>
          <p:nvPr>
            <p:ph type="sldNum" sz="quarter" idx="12"/>
          </p:nvPr>
        </p:nvSpPr>
        <p:spPr>
          <a:xfrm>
            <a:off x="4362450" y="1027113"/>
            <a:ext cx="457200" cy="441325"/>
          </a:xfrm>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377C53C-3723-43B4-89A9-6A1F90926259}"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323806721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6"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7" name="Rectangle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8" name="Rectangle 2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9" name="Rectangle 26"/>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Connecteur droit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Ellipse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Ellipse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Espace réservé du texte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2" name="Titr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fr-FR" smtClean="0"/>
              <a:t>Modifiez le style du titre</a:t>
            </a:r>
            <a:endParaRPr lang="en-US"/>
          </a:p>
        </p:txBody>
      </p:sp>
      <p:sp>
        <p:nvSpPr>
          <p:cNvPr id="15" name="Espace réservé du pied de page 4"/>
          <p:cNvSpPr>
            <a:spLocks noGrp="1"/>
          </p:cNvSpPr>
          <p:nvPr>
            <p:ph type="ftr" sz="quarter" idx="10"/>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Espace réservé de la date 3"/>
          <p:cNvSpPr>
            <a:spLocks noGrp="1"/>
          </p:cNvSpPr>
          <p:nvPr>
            <p:ph type="dt" sz="half" idx="11"/>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BEB1BFC-3FD7-4B22-AF38-173F04137536}"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 name="Espace réservé du numéro de diapositive 5"/>
          <p:cNvSpPr>
            <a:spLocks noGrp="1"/>
          </p:cNvSpPr>
          <p:nvPr>
            <p:ph type="sldNum" sz="quarter" idx="12"/>
          </p:nvPr>
        </p:nvSpPr>
        <p:spPr>
          <a:xfrm>
            <a:off x="4343400" y="2198688"/>
            <a:ext cx="457200" cy="441325"/>
          </a:xfrm>
        </p:spPr>
        <p:txBody>
          <a:bodyPr/>
          <a:lstStyle>
            <a:lvl1pPr fontAlgn="base">
              <a:spcBef>
                <a:spcPct val="0"/>
              </a:spcBef>
              <a:spcAft>
                <a:spcPct val="0"/>
              </a:spcAft>
              <a:defRPr>
                <a:solidFill>
                  <a:srgbClr val="8CADAE">
                    <a:shade val="75000"/>
                  </a:srgbClr>
                </a:solidFill>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8B5D052-CD77-4DB4-B4B1-32752A070AB3}"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2825199470"/>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eux contenus">
    <p:bg>
      <p:bgPr>
        <a:solidFill>
          <a:schemeClr val="bg2"/>
        </a:solidFill>
        <a:effectLst/>
      </p:bgPr>
    </p:bg>
    <p:spTree>
      <p:nvGrpSpPr>
        <p:cNvPr id="1" name=""/>
        <p:cNvGrpSpPr/>
        <p:nvPr/>
      </p:nvGrpSpPr>
      <p:grpSpPr>
        <a:xfrm>
          <a:off x="0" y="0"/>
          <a:ext cx="0" cy="0"/>
          <a:chOff x="0" y="0"/>
          <a:chExt cx="0" cy="0"/>
        </a:xfrm>
      </p:grpSpPr>
      <p:sp>
        <p:nvSpPr>
          <p:cNvPr id="5" name="Connecteur droit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re 1"/>
          <p:cNvSpPr>
            <a:spLocks noGrp="1"/>
          </p:cNvSpPr>
          <p:nvPr>
            <p:ph type="title"/>
          </p:nvPr>
        </p:nvSpPr>
        <p:spPr>
          <a:xfrm>
            <a:off x="301752" y="228600"/>
            <a:ext cx="8534400" cy="758952"/>
          </a:xfrm>
        </p:spPr>
        <p:txBody>
          <a:bodyPr/>
          <a:lstStyle/>
          <a:p>
            <a:r>
              <a:rPr lang="fr-FR" smtClean="0"/>
              <a:t>Modifiez le style du titre</a:t>
            </a:r>
            <a:endParaRPr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4"/>
          <p:cNvSpPr>
            <a:spLocks noGrp="1"/>
          </p:cNvSpPr>
          <p:nvPr>
            <p:ph type="dt" sz="half" idx="10"/>
          </p:nvPr>
        </p:nvSpPr>
        <p:spPr>
          <a:xfrm>
            <a:off x="5791200" y="6410325"/>
            <a:ext cx="3044825" cy="365125"/>
          </a:xfrm>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29FD405-12D5-4ADB-A844-AEF9D15DE9AA}"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8F7FD17-E7BB-47BE-95D8-DCF656A8E796}"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2720389795"/>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Pr>
        <a:solidFill>
          <a:schemeClr val="bg2"/>
        </a:solidFill>
        <a:effectLst/>
      </p:bgPr>
    </p:bg>
    <p:spTree>
      <p:nvGrpSpPr>
        <p:cNvPr id="1" name=""/>
        <p:cNvGrpSpPr/>
        <p:nvPr/>
      </p:nvGrpSpPr>
      <p:grpSpPr>
        <a:xfrm>
          <a:off x="0" y="0"/>
          <a:ext cx="0" cy="0"/>
          <a:chOff x="0" y="0"/>
          <a:chExt cx="0" cy="0"/>
        </a:xfrm>
      </p:grpSpPr>
      <p:sp>
        <p:nvSpPr>
          <p:cNvPr id="7" name="Connecteur droit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9"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10"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11"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Connecteur droit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6" name="Ellipse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Ellipse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fr-FR" smtClean="0"/>
              <a:t>Modifiez les styles du texte du masque</a:t>
            </a:r>
          </a:p>
        </p:txBody>
      </p:sp>
      <p:sp>
        <p:nvSpPr>
          <p:cNvPr id="4" name="Espace réservé du texte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fr-FR" smtClean="0"/>
              <a:t>Modifiez les styles du texte du masque</a:t>
            </a:r>
          </a:p>
        </p:txBody>
      </p:sp>
      <p:sp>
        <p:nvSpPr>
          <p:cNvPr id="24" name="Espace réservé du contenu 23"/>
          <p:cNvSpPr>
            <a:spLocks noGrp="1"/>
          </p:cNvSpPr>
          <p:nvPr>
            <p:ph sz="quarter" idx="2"/>
          </p:nvPr>
        </p:nvSpPr>
        <p:spPr>
          <a:xfrm>
            <a:off x="301752" y="2471383"/>
            <a:ext cx="4041648" cy="38184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6" name="Espace réservé du contenu 25"/>
          <p:cNvSpPr>
            <a:spLocks noGrp="1"/>
          </p:cNvSpPr>
          <p:nvPr>
            <p:ph sz="quarter" idx="4"/>
          </p:nvPr>
        </p:nvSpPr>
        <p:spPr>
          <a:xfrm>
            <a:off x="4800600" y="2471383"/>
            <a:ext cx="4038600" cy="382219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3" name="Titre 22"/>
          <p:cNvSpPr>
            <a:spLocks noGrp="1"/>
          </p:cNvSpPr>
          <p:nvPr>
            <p:ph type="title"/>
          </p:nvPr>
        </p:nvSpPr>
        <p:spPr/>
        <p:txBody>
          <a:bodyPr rtlCol="0"/>
          <a:lstStyle/>
          <a:p>
            <a:r>
              <a:rPr lang="fr-FR" smtClean="0"/>
              <a:t>Modifiez le style du titre</a:t>
            </a:r>
            <a:endParaRPr lang="en-US"/>
          </a:p>
        </p:txBody>
      </p:sp>
      <p:sp>
        <p:nvSpPr>
          <p:cNvPr id="18" name="Espace réservé de la date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BA3916-A1FD-4E50-965D-1CE38A8FF0CF}"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9" name="Espace réservé du pied de page 7"/>
          <p:cNvSpPr>
            <a:spLocks noGrp="1"/>
          </p:cNvSpPr>
          <p:nvPr>
            <p:ph type="ftr" sz="quarter" idx="11"/>
          </p:nvPr>
        </p:nvSpPr>
        <p:spPr>
          <a:xfrm>
            <a:off x="304800" y="6410325"/>
            <a:ext cx="3581400" cy="365125"/>
          </a:xfrm>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0" name="Espace réservé du numéro de diapositive 8"/>
          <p:cNvSpPr>
            <a:spLocks noGrp="1"/>
          </p:cNvSpPr>
          <p:nvPr>
            <p:ph type="sldNum" sz="quarter" idx="12"/>
          </p:nvPr>
        </p:nvSpPr>
        <p:spPr>
          <a:xfrm>
            <a:off x="4343400" y="1042988"/>
            <a:ext cx="457200" cy="441325"/>
          </a:xfrm>
        </p:spPr>
        <p:txBody>
          <a:bodyPr/>
          <a:lstStyle>
            <a:lvl1pPr algn="ct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83B013E2-57E9-487A-9147-8CD5A43A89A5}"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3678060404"/>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370FD8D-F988-49A8-BADC-D3F32E036F65}"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numéro de diapositive 4"/>
          <p:cNvSpPr>
            <a:spLocks noGrp="1"/>
          </p:cNvSpPr>
          <p:nvPr>
            <p:ph type="sldNum" sz="quarter" idx="12"/>
          </p:nvPr>
        </p:nvSpPr>
        <p:spPr>
          <a:xfrm>
            <a:off x="4343400" y="1036638"/>
            <a:ext cx="457200" cy="441325"/>
          </a:xfrm>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C9B4ECA-7384-44EC-88D0-1CEB428BE2E6}"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20861871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4"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8" name="Espace réservé de la date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0235F71-0C69-4010-97E4-18D3E50ED23F}"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9" name="Espace réservé du pied de page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0" name="Espace réservé du numéro de diapositive 3"/>
          <p:cNvSpPr>
            <a:spLocks noGrp="1"/>
          </p:cNvSpPr>
          <p:nvPr>
            <p:ph type="sldNum" sz="quarter" idx="12"/>
          </p:nvPr>
        </p:nvSpPr>
        <p:spPr>
          <a:xfrm>
            <a:off x="4267200" y="6324600"/>
            <a:ext cx="609600" cy="441325"/>
          </a:xfrm>
        </p:spPr>
        <p:txBody>
          <a:bodyPr/>
          <a:lstStyle>
            <a:lvl1pPr fontAlgn="base">
              <a:spcBef>
                <a:spcPct val="0"/>
              </a:spcBef>
              <a:spcAft>
                <a:spcPct val="0"/>
              </a:spcAft>
              <a:defRPr>
                <a:solidFill>
                  <a:srgbClr val="FFFFFF"/>
                </a:solidFill>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4534365-FE42-42B9-A88A-AEEAF4BD26DD}" type="slidenum">
              <a:rPr kumimoji="0" lang="fr-BE" sz="16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231382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98FEA-0D27-4D1A-A7F1-45615635B450}"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21"/>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B2F37DE-ED34-48F1-A5C8-8F370E3D895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2"/>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1341052045"/>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8" name="Rectangle 24"/>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Connecteur droit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Ellipse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Ellipse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 name="Titr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fr-FR" smtClean="0"/>
              <a:t>Modifiez le style du titre</a:t>
            </a:r>
            <a:endParaRPr lang="en-US"/>
          </a:p>
        </p:txBody>
      </p:sp>
      <p:sp>
        <p:nvSpPr>
          <p:cNvPr id="3" name="Espace réservé du texte 2"/>
          <p:cNvSpPr>
            <a:spLocks noGrp="1"/>
          </p:cNvSpPr>
          <p:nvPr>
            <p:ph type="body" idx="2"/>
          </p:nvPr>
        </p:nvSpPr>
        <p:spPr>
          <a:xfrm>
            <a:off x="381000" y="1981204"/>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fr-FR" smtClean="0"/>
              <a:t>Modifiez les styles du texte du masque</a:t>
            </a:r>
          </a:p>
        </p:txBody>
      </p:sp>
      <p:sp>
        <p:nvSpPr>
          <p:cNvPr id="20" name="Espace réservé du contenu 19"/>
          <p:cNvSpPr>
            <a:spLocks noGrp="1"/>
          </p:cNvSpPr>
          <p:nvPr>
            <p:ph sz="quarter" idx="1"/>
          </p:nvPr>
        </p:nvSpPr>
        <p:spPr>
          <a:xfrm>
            <a:off x="3124200" y="685800"/>
            <a:ext cx="5638800" cy="5410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6" name="Espace réservé du numéro de diapositive 6"/>
          <p:cNvSpPr>
            <a:spLocks noGrp="1"/>
          </p:cNvSpPr>
          <p:nvPr>
            <p:ph type="sldNum" sz="quarter" idx="10"/>
          </p:nvPr>
        </p:nvSpPr>
        <p:spPr>
          <a:xfrm>
            <a:off x="1371600" y="312738"/>
            <a:ext cx="457200" cy="441325"/>
          </a:xfrm>
        </p:spPr>
        <p:txBody>
          <a:bodyPr/>
          <a:lstStyle>
            <a:lvl1pPr fontAlgn="base">
              <a:spcBef>
                <a:spcPct val="0"/>
              </a:spcBef>
              <a:spcAft>
                <a:spcPct val="0"/>
              </a:spcAft>
              <a:defRPr>
                <a:solidFill>
                  <a:srgbClr val="8CADAE">
                    <a:shade val="75000"/>
                  </a:srgbClr>
                </a:solidFill>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789F966-8DED-47EA-98DD-15FE43810D9F}"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17" name="Espace réservé de la date 4"/>
          <p:cNvSpPr>
            <a:spLocks noGrp="1"/>
          </p:cNvSpPr>
          <p:nvPr>
            <p:ph type="dt" sz="half" idx="11"/>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7B2332-1EB7-4DE2-8826-D74CCB9C948F}"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 name="Espace réservé du pied de page 5"/>
          <p:cNvSpPr>
            <a:spLocks noGrp="1"/>
          </p:cNvSpPr>
          <p:nvPr>
            <p:ph type="ftr" sz="quarter" idx="12"/>
          </p:nvPr>
        </p:nvSpPr>
        <p:spPr>
          <a:xfrm>
            <a:off x="301625" y="6410325"/>
            <a:ext cx="3382963" cy="366713"/>
          </a:xfrm>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2168615060"/>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8" name="Rectangle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Ellipse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Ellipse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fr-FR" smtClean="0"/>
              <a:t>Modifiez le style du titre</a:t>
            </a:r>
            <a:endParaRPr lang="en-US"/>
          </a:p>
        </p:txBody>
      </p:sp>
      <p:sp>
        <p:nvSpPr>
          <p:cNvPr id="3" name="Espace réservé pour une image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fr-FR" smtClean="0"/>
              <a:t>Modifiez les styles du texte du masque</a:t>
            </a:r>
          </a:p>
        </p:txBody>
      </p:sp>
      <p:sp>
        <p:nvSpPr>
          <p:cNvPr id="16" name="Espace réservé du numéro de diapositive 6"/>
          <p:cNvSpPr>
            <a:spLocks noGrp="1"/>
          </p:cNvSpPr>
          <p:nvPr>
            <p:ph type="sldNum" sz="quarter" idx="10"/>
          </p:nvPr>
        </p:nvSpPr>
        <p:spPr>
          <a:xfrm>
            <a:off x="1371600" y="312738"/>
            <a:ext cx="457200" cy="441325"/>
          </a:xfrm>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077097B-FBDB-4152-A5DC-69598F7A7A0B}"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17" name="Espace réservé de la date 4"/>
          <p:cNvSpPr>
            <a:spLocks noGrp="1"/>
          </p:cNvSpPr>
          <p:nvPr>
            <p:ph type="dt" sz="half" idx="11"/>
          </p:nvPr>
        </p:nvSpPr>
        <p:spPr>
          <a:xfrm>
            <a:off x="5788025" y="6405563"/>
            <a:ext cx="3044825" cy="365125"/>
          </a:xfrm>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FADB4D-CD32-4E88-9F0B-4CE39997B2BF}"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 name="Espace réservé du pied de page 5"/>
          <p:cNvSpPr>
            <a:spLocks noGrp="1"/>
          </p:cNvSpPr>
          <p:nvPr>
            <p:ph type="ftr" sz="quarter" idx="12"/>
          </p:nvPr>
        </p:nvSpPr>
        <p:spPr>
          <a:xfrm>
            <a:off x="301625" y="6410325"/>
            <a:ext cx="3584575" cy="366713"/>
          </a:xfrm>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42118670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E216011-CD70-442E-A7F7-F1B30A2174D4}"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6401662-4FCD-4FB0-856E-B874589ED12F}"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502750197"/>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6" name="Rectangle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7"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Connecteur droit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Ellipse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Ellipse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 name="Titre vertical 1"/>
          <p:cNvSpPr>
            <a:spLocks noGrp="1"/>
          </p:cNvSpPr>
          <p:nvPr>
            <p:ph type="title" orient="vert"/>
          </p:nvPr>
        </p:nvSpPr>
        <p:spPr>
          <a:xfrm>
            <a:off x="7391400" y="304805"/>
            <a:ext cx="1447800" cy="5851525"/>
          </a:xfrm>
        </p:spPr>
        <p:txBody>
          <a:bodyPr vert="eaVert"/>
          <a:lstStyle/>
          <a:p>
            <a:r>
              <a:rPr lang="fr-FR" smtClean="0"/>
              <a:t>Modifiez le style du titre</a:t>
            </a:r>
            <a:endParaRPr lang="en-US"/>
          </a:p>
        </p:txBody>
      </p:sp>
      <p:sp>
        <p:nvSpPr>
          <p:cNvPr id="13" name="Espace réservé du numéro de diapositive 5"/>
          <p:cNvSpPr>
            <a:spLocks noGrp="1"/>
          </p:cNvSpPr>
          <p:nvPr>
            <p:ph type="sldNum" sz="quarter" idx="10"/>
          </p:nvPr>
        </p:nvSpPr>
        <p:spPr>
          <a:xfrm>
            <a:off x="6915150" y="3009900"/>
            <a:ext cx="457200" cy="441325"/>
          </a:xfrm>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A17CE880-D2F4-403C-90A5-6D574C44FCE5}"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14" name="Espace réservé de la date 3"/>
          <p:cNvSpPr>
            <a:spLocks noGrp="1"/>
          </p:cNvSpPr>
          <p:nvPr>
            <p:ph type="dt" sz="half" idx="11"/>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1599697-7889-4084-AF4F-5AAA3224010B}"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5" name="Espace réservé du pied de page 4"/>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1110417733"/>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tre 7"/>
          <p:cNvSpPr>
            <a:spLocks noGrp="1"/>
          </p:cNvSpPr>
          <p:nvPr>
            <p:ph type="ctrTitle"/>
          </p:nvPr>
        </p:nvSpPr>
        <p:spPr>
          <a:xfrm>
            <a:off x="2286000" y="3124200"/>
            <a:ext cx="6172200" cy="1894362"/>
          </a:xfrm>
        </p:spPr>
        <p:txBody>
          <a:bodyPr/>
          <a:lstStyle>
            <a:lvl1pPr>
              <a:defRPr b="1"/>
            </a:lvl1pPr>
          </a:lstStyle>
          <a:p>
            <a:r>
              <a:rPr lang="fr-FR"/>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33ABD5-4860-4B6C-A5FC-9E56E3C7ECA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94682193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872747-7571-44CC-BFF9-8610D2AEB98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numéro de diapositive 8"/>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6" name="Espace réservé du pied de page 9"/>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30073579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6DFAF-0D6C-4B03-9E86-CCE95424AD51}" type="datetime1">
              <a:rPr kumimoji="0" lang="fr-FR" sz="1200" b="0" i="0" u="none" strike="noStrike" kern="1200" cap="none" spc="0" normalizeH="0" baseline="0" noProof="0" smtClean="0">
                <a:ln>
                  <a:noFill/>
                </a:ln>
                <a:solidFill>
                  <a:srgbClr val="EDF3AE"/>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069D693-71C1-48E2-A876-E6553C16B317}"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967629906"/>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CDA971-7C6D-4AB8-B7B5-1CFF6D352AF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75115EA-CD7C-4C4D-9E8F-9A6CB548B62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1414246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7"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96E517-18B0-42A9-9B1C-4C05182764DE}"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8"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9"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11B2BAD-FB24-455D-B4B5-9814CCE915A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771325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B8C90-8973-46F4-81FF-9D5932772AC8}"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4"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13568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1BF0AA-B03E-45D0-AF39-86609609F523}"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17"/>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A0CFDEB-A48F-4017-BDD5-70230D77473C}"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0"/>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9492095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98FEA-0D27-4D1A-A7F1-45615635B450}"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21"/>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B2F37DE-ED34-48F1-A5C8-8F370E3D895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2"/>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1221666057"/>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1BF0AA-B03E-45D0-AF39-86609609F523}"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17"/>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A0CFDEB-A48F-4017-BDD5-70230D77473C}"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0"/>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35524426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0C16F1-67D5-4CB1-8397-8184FCD9828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B22FE5B-AFBB-41B4-A902-71DC756F319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2048435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EFC6DD-B379-48C1-BFB2-FD208AAB733D}"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3881D23-B47E-4D5E-8845-76F5934EAAAE}"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46894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0C16F1-67D5-4CB1-8397-8184FCD9828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B22FE5B-AFBB-41B4-A902-71DC756F319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91672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theme" Target="../theme/theme8.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01D57F-3509-41F1-AA64-3290B9865267}"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A7BE8EB-19C7-4361-8B7A-B30CA24508A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12755999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4"/>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auto">
          <a:xfrm>
            <a:off x="149352" y="638838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E301BE-BA09-43C2-9759-C0D73C5CE4FE}" type="datetime1">
              <a:rPr kumimoji="0" lang="fr-FR"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Espace réservé du numéro de diapositive 22"/>
          <p:cNvSpPr>
            <a:spLocks noGrp="1"/>
          </p:cNvSpPr>
          <p:nvPr>
            <p:ph type="sldNum" sz="quarter" idx="4"/>
          </p:nvPr>
        </p:nvSpPr>
        <p:spPr>
          <a:xfrm>
            <a:off x="4343400" y="1040178"/>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Tree>
    <p:extLst>
      <p:ext uri="{BB962C8B-B14F-4D97-AF65-F5344CB8AC3E}">
        <p14:creationId xmlns:p14="http://schemas.microsoft.com/office/powerpoint/2010/main" val="348708154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01D57F-3509-41F1-AA64-3290B9865267}"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A7BE8EB-19C7-4361-8B7A-B30CA24508A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8794576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01D57F-3509-41F1-AA64-3290B9865267}"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A7BE8EB-19C7-4361-8B7A-B30CA24508A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032786545"/>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01D57F-3509-41F1-AA64-3290B9865267}"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A7BE8EB-19C7-4361-8B7A-B30CA24508A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82421138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1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126"/>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2" name="Google Shape;162;p12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marL="0" marR="0" lvl="0" indent="0" algn="l"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163" name="Google Shape;163;p12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marL="0" marR="0" lvl="0" indent="0" algn="ctr" defTabSz="685800" rtl="0" eaLnBrk="1" fontAlgn="auto" latinLnBrk="0" hangingPunct="1">
              <a:lnSpc>
                <a:spcPct val="100000"/>
              </a:lnSpc>
              <a:spcBef>
                <a:spcPts val="0"/>
              </a:spcBef>
              <a:spcAft>
                <a:spcPts val="0"/>
              </a:spcAft>
              <a:buClr>
                <a:srgbClr val="000000"/>
              </a:buClr>
              <a:buSzPts val="1400"/>
              <a:buFontTx/>
              <a:buNone/>
              <a:tabLst/>
              <a:defRPr/>
            </a:pPr>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164" name="Google Shape;164;p12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marR="0" lvl="0" indent="0" algn="r" defTabSz="6858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fr-FR" sz="9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685800" rtl="0" eaLnBrk="1" fontAlgn="auto" latinLnBrk="0" hangingPunct="1">
                <a:lnSpc>
                  <a:spcPct val="100000"/>
                </a:lnSpc>
                <a:spcBef>
                  <a:spcPts val="0"/>
                </a:spcBef>
                <a:spcAft>
                  <a:spcPts val="0"/>
                </a:spcAft>
                <a:buClr>
                  <a:srgbClr val="000000"/>
                </a:buClr>
                <a:buSzTx/>
                <a:buFontTx/>
                <a:buNone/>
                <a:tabLst/>
                <a:defRPr/>
              </a:pPr>
              <a:t>‹N°›</a:t>
            </a:fld>
            <a:endParaRPr kumimoji="0" lang="fr-FR" sz="9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968771471"/>
      </p:ext>
    </p:extLst>
  </p:cSld>
  <p:clrMap bg1="lt1" tx1="dk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2051"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2052"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2053"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smtClean="0">
              <a:ln>
                <a:noFill/>
              </a:ln>
              <a:solidFill>
                <a:srgbClr val="000000"/>
              </a:solidFill>
              <a:effectLst/>
              <a:uLnTx/>
              <a:uFillTx/>
              <a:latin typeface="Georgia" panose="02040502050405020303" pitchFamily="18" charset="0"/>
              <a:ea typeface="+mn-ea"/>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Espace réservé de la date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Georgi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70D42E-9E82-4DC0-A5B1-3BBE6F14F7F1}" type="datetime1">
              <a:rPr kumimoji="0" lang="fr-FR"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BE"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Espace réservé du pied de page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Georgi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Connecteur droit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Espace réservé du numéro de diapositive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rgbClr val="8CADAE">
                    <a:shade val="75000"/>
                  </a:srgbClr>
                </a:solidFill>
                <a:latin typeface="Georgi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61B7713-9853-4989-9ED0-4849241F6711}" type="slidenum">
              <a:rPr kumimoji="0" lang="fr-BE"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062" name="Espace réservé du titre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smtClean="0"/>
              <a:t>Modifiez le style du titre</a:t>
            </a:r>
            <a:endParaRPr lang="en-US" altLang="fr-FR" smtClean="0"/>
          </a:p>
        </p:txBody>
      </p:sp>
      <p:sp>
        <p:nvSpPr>
          <p:cNvPr id="2063" name="Espace réservé du texte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Tree>
    <p:extLst>
      <p:ext uri="{BB962C8B-B14F-4D97-AF65-F5344CB8AC3E}">
        <p14:creationId xmlns:p14="http://schemas.microsoft.com/office/powerpoint/2010/main" val="366401210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hd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anose="02040502050405020303" pitchFamily="18" charset="0"/>
        </a:defRPr>
      </a:lvl2pPr>
      <a:lvl3pPr algn="ctr" rtl="0" eaLnBrk="0" fontAlgn="base" hangingPunct="0">
        <a:spcBef>
          <a:spcPct val="0"/>
        </a:spcBef>
        <a:spcAft>
          <a:spcPct val="0"/>
        </a:spcAft>
        <a:defRPr sz="3300">
          <a:solidFill>
            <a:srgbClr val="7B9899"/>
          </a:solidFill>
          <a:latin typeface="Georgia" panose="02040502050405020303" pitchFamily="18" charset="0"/>
        </a:defRPr>
      </a:lvl3pPr>
      <a:lvl4pPr algn="ctr" rtl="0" eaLnBrk="0" fontAlgn="base" hangingPunct="0">
        <a:spcBef>
          <a:spcPct val="0"/>
        </a:spcBef>
        <a:spcAft>
          <a:spcPct val="0"/>
        </a:spcAft>
        <a:defRPr sz="3300">
          <a:solidFill>
            <a:srgbClr val="7B9899"/>
          </a:solidFill>
          <a:latin typeface="Georgia" panose="02040502050405020303" pitchFamily="18" charset="0"/>
        </a:defRPr>
      </a:lvl4pPr>
      <a:lvl5pPr algn="ctr" rtl="0" eaLnBrk="0" fontAlgn="base" hangingPunct="0">
        <a:spcBef>
          <a:spcPct val="0"/>
        </a:spcBef>
        <a:spcAft>
          <a:spcPct val="0"/>
        </a:spcAft>
        <a:defRPr sz="3300">
          <a:solidFill>
            <a:srgbClr val="7B9899"/>
          </a:solidFill>
          <a:latin typeface="Georgia" panose="02040502050405020303" pitchFamily="18" charset="0"/>
        </a:defRPr>
      </a:lvl5pPr>
      <a:lvl6pPr marL="457200" algn="ctr" rtl="0" fontAlgn="base">
        <a:spcBef>
          <a:spcPct val="0"/>
        </a:spcBef>
        <a:spcAft>
          <a:spcPct val="0"/>
        </a:spcAft>
        <a:defRPr sz="3300">
          <a:solidFill>
            <a:srgbClr val="7B9899"/>
          </a:solidFill>
          <a:latin typeface="Georgia" panose="02040502050405020303" pitchFamily="18" charset="0"/>
        </a:defRPr>
      </a:lvl6pPr>
      <a:lvl7pPr marL="914400" algn="ctr" rtl="0" fontAlgn="base">
        <a:spcBef>
          <a:spcPct val="0"/>
        </a:spcBef>
        <a:spcAft>
          <a:spcPct val="0"/>
        </a:spcAft>
        <a:defRPr sz="3300">
          <a:solidFill>
            <a:srgbClr val="7B9899"/>
          </a:solidFill>
          <a:latin typeface="Georgia" panose="02040502050405020303" pitchFamily="18" charset="0"/>
        </a:defRPr>
      </a:lvl7pPr>
      <a:lvl8pPr marL="1371600" algn="ctr" rtl="0" fontAlgn="base">
        <a:spcBef>
          <a:spcPct val="0"/>
        </a:spcBef>
        <a:spcAft>
          <a:spcPct val="0"/>
        </a:spcAft>
        <a:defRPr sz="3300">
          <a:solidFill>
            <a:srgbClr val="7B9899"/>
          </a:solidFill>
          <a:latin typeface="Georgia" panose="02040502050405020303" pitchFamily="18" charset="0"/>
        </a:defRPr>
      </a:lvl8pPr>
      <a:lvl9pPr marL="1828800" algn="ctr" rtl="0" fontAlgn="base">
        <a:spcBef>
          <a:spcPct val="0"/>
        </a:spcBef>
        <a:spcAft>
          <a:spcPct val="0"/>
        </a:spcAft>
        <a:defRPr sz="3300">
          <a:solidFill>
            <a:srgbClr val="7B9899"/>
          </a:solidFill>
          <a:latin typeface="Georgia" panose="02040502050405020303"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01D57F-3509-41F1-AA64-3290B9865267}"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06/12/2023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A7BE8EB-19C7-4361-8B7A-B30CA24508A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218147390"/>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hyperlink" Target="https://www.facebook.com/codes05/" TargetMode="External"/><Relationship Id="rId3" Type="http://schemas.openxmlformats.org/officeDocument/2006/relationships/slideLayout" Target="../slideLayouts/slideLayout69.xml"/><Relationship Id="rId7" Type="http://schemas.openxmlformats.org/officeDocument/2006/relationships/image" Target="../media/image2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hyperlink" Target="https://twitter.com/codes_05?lang=fr" TargetMode="External"/><Relationship Id="rId11" Type="http://schemas.openxmlformats.org/officeDocument/2006/relationships/image" Target="../media/image31.png"/><Relationship Id="rId5" Type="http://schemas.openxmlformats.org/officeDocument/2006/relationships/image" Target="../media/image4.png"/><Relationship Id="rId10" Type="http://schemas.openxmlformats.org/officeDocument/2006/relationships/hyperlink" Target="https://www.codes05.org/" TargetMode="External"/><Relationship Id="rId4" Type="http://schemas.openxmlformats.org/officeDocument/2006/relationships/notesSlide" Target="../notesSlides/notesSlide10.xml"/><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34.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7.xml"/><Relationship Id="rId1" Type="http://schemas.openxmlformats.org/officeDocument/2006/relationships/tags" Target="../tags/tag20.xml"/><Relationship Id="rId5" Type="http://schemas.openxmlformats.org/officeDocument/2006/relationships/image" Target="../media/image4.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3.xml"/><Relationship Id="rId1" Type="http://schemas.openxmlformats.org/officeDocument/2006/relationships/tags" Target="../tags/tag21.xml"/><Relationship Id="rId5" Type="http://schemas.openxmlformats.org/officeDocument/2006/relationships/image" Target="../media/image4.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3.xml"/><Relationship Id="rId1" Type="http://schemas.openxmlformats.org/officeDocument/2006/relationships/tags" Target="../tags/tag22.xml"/><Relationship Id="rId5" Type="http://schemas.openxmlformats.org/officeDocument/2006/relationships/image" Target="../media/image4.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3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5.xml"/><Relationship Id="rId1" Type="http://schemas.openxmlformats.org/officeDocument/2006/relationships/tags" Target="../tags/tag4.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30.xml"/><Relationship Id="rId5" Type="http://schemas.openxmlformats.org/officeDocument/2006/relationships/image" Target="../media/image38.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31.xml"/><Relationship Id="rId5" Type="http://schemas.openxmlformats.org/officeDocument/2006/relationships/image" Target="../media/image39.jpe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2.xml"/><Relationship Id="rId5" Type="http://schemas.openxmlformats.org/officeDocument/2006/relationships/image" Target="../media/image40.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image" Target="../media/image41.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42.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4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44.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8.xml"/><Relationship Id="rId5" Type="http://schemas.openxmlformats.org/officeDocument/2006/relationships/image" Target="../media/image4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9.xml"/><Relationship Id="rId5" Type="http://schemas.openxmlformats.org/officeDocument/2006/relationships/image" Target="../media/image4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46.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image" Target="../media/image47.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36.xml"/><Relationship Id="rId7" Type="http://schemas.openxmlformats.org/officeDocument/2006/relationships/hyperlink" Target="https://fraps.centredoc.fr/doc_num.php?explnum_id=79" TargetMode="External"/><Relationship Id="rId2" Type="http://schemas.openxmlformats.org/officeDocument/2006/relationships/slideLayout" Target="../slideLayouts/slideLayout27.xml"/><Relationship Id="rId1" Type="http://schemas.openxmlformats.org/officeDocument/2006/relationships/tags" Target="../tags/tag42.xml"/><Relationship Id="rId6" Type="http://schemas.openxmlformats.org/officeDocument/2006/relationships/image" Target="../media/image48.png"/><Relationship Id="rId5" Type="http://schemas.openxmlformats.org/officeDocument/2006/relationships/hyperlink" Target="https://frapscentre.org/wp-content/uploads/2021/10/F2F7_Sante_Sexuelle.pdf" TargetMode="Externa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37.xml"/><Relationship Id="rId7" Type="http://schemas.openxmlformats.org/officeDocument/2006/relationships/hyperlink" Target="https://www.savoirsdintervention.org/sante-sexuelle/" TargetMode="External"/><Relationship Id="rId2" Type="http://schemas.openxmlformats.org/officeDocument/2006/relationships/slideLayout" Target="../slideLayouts/slideLayout27.xml"/><Relationship Id="rId1" Type="http://schemas.openxmlformats.org/officeDocument/2006/relationships/tags" Target="../tags/tag43.xml"/><Relationship Id="rId6" Type="http://schemas.openxmlformats.org/officeDocument/2006/relationships/image" Target="../media/image50.png"/><Relationship Id="rId5" Type="http://schemas.openxmlformats.org/officeDocument/2006/relationships/hyperlink" Target="https://www.santepubliquefrance.fr/determinants-de-sante/sante-sexuelle/documents/depliant-flyer/outils-sur-la-sante-sexuelle-a-destination-du-grand-public" TargetMode="Externa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52.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hyperlink" Target="FR01_Ref%20Bonnes%20pratiques_INPES.pdf" TargetMode="External"/><Relationship Id="rId5" Type="http://schemas.openxmlformats.org/officeDocument/2006/relationships/image" Target="../media/image4.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4.xml"/><Relationship Id="rId7" Type="http://schemas.openxmlformats.org/officeDocument/2006/relationships/image" Target="../media/image12.jpeg"/><Relationship Id="rId2" Type="http://schemas.openxmlformats.org/officeDocument/2006/relationships/slideLayout" Target="../slideLayouts/slideLayout65.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8.jpeg"/><Relationship Id="rId9"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53.jpeg"/><Relationship Id="rId5" Type="http://schemas.openxmlformats.org/officeDocument/2006/relationships/image" Target="../media/image4.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notesSlide" Target="../notesSlides/notesSlide45.xml"/><Relationship Id="rId7" Type="http://schemas.openxmlformats.org/officeDocument/2006/relationships/hyperlink" Target="https://twitter.com/CoDES_05" TargetMode="External"/><Relationship Id="rId12" Type="http://schemas.openxmlformats.org/officeDocument/2006/relationships/image" Target="../media/image58.jpg"/><Relationship Id="rId2" Type="http://schemas.openxmlformats.org/officeDocument/2006/relationships/slideLayout" Target="../slideLayouts/slideLayout52.xml"/><Relationship Id="rId1" Type="http://schemas.openxmlformats.org/officeDocument/2006/relationships/tags" Target="../tags/tag58.xml"/><Relationship Id="rId6" Type="http://schemas.openxmlformats.org/officeDocument/2006/relationships/image" Target="../media/image55.jpg"/><Relationship Id="rId11" Type="http://schemas.openxmlformats.org/officeDocument/2006/relationships/hyperlink" Target="https://www.codes05.org/" TargetMode="External"/><Relationship Id="rId5" Type="http://schemas.openxmlformats.org/officeDocument/2006/relationships/hyperlink" Target="https://www.facebook.com/codes05/" TargetMode="External"/><Relationship Id="rId10" Type="http://schemas.openxmlformats.org/officeDocument/2006/relationships/image" Target="../media/image57.png"/><Relationship Id="rId4" Type="http://schemas.openxmlformats.org/officeDocument/2006/relationships/image" Target="../media/image54.jpg"/><Relationship Id="rId9" Type="http://schemas.openxmlformats.org/officeDocument/2006/relationships/hyperlink" Target="https://www.instagram.com/codes_05/"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9.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hyperlink" Target="https://www.bib-bop.org/"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6.xml"/><Relationship Id="rId7" Type="http://schemas.openxmlformats.org/officeDocument/2006/relationships/image" Target="../media/image18.jpeg"/><Relationship Id="rId2" Type="http://schemas.openxmlformats.org/officeDocument/2006/relationships/slideLayout" Target="../slideLayouts/slideLayout65.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8.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9.xml"/><Relationship Id="rId1" Type="http://schemas.openxmlformats.org/officeDocument/2006/relationships/tags" Target="../tags/tag10.xml"/><Relationship Id="rId6" Type="http://schemas.openxmlformats.org/officeDocument/2006/relationships/image" Target="../media/image21.png"/><Relationship Id="rId5" Type="http://schemas.openxmlformats.org/officeDocument/2006/relationships/hyperlink" Target="https://www.codes05.org/difenligne/"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8.xml"/><Relationship Id="rId7" Type="http://schemas.openxmlformats.org/officeDocument/2006/relationships/hyperlink" Target="https://www.codes05.org/formation/catalogue-des-formations-2023" TargetMode="External"/><Relationship Id="rId2" Type="http://schemas.openxmlformats.org/officeDocument/2006/relationships/slideLayout" Target="../slideLayouts/slideLayout65.xml"/><Relationship Id="rId1" Type="http://schemas.openxmlformats.org/officeDocument/2006/relationships/tags" Target="../tags/tag11.xml"/><Relationship Id="rId6" Type="http://schemas.openxmlformats.org/officeDocument/2006/relationships/image" Target="../media/image23.png"/><Relationship Id="rId5" Type="http://schemas.openxmlformats.org/officeDocument/2006/relationships/image" Target="../media/image8.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hyperlink" Target="https://www.codes05.org/presentation/rapports-dactivites-du-codes-05" TargetMode="External"/><Relationship Id="rId3" Type="http://schemas.openxmlformats.org/officeDocument/2006/relationships/notesSlide" Target="../notesSlides/notesSlide9.xml"/><Relationship Id="rId7" Type="http://schemas.openxmlformats.org/officeDocument/2006/relationships/image" Target="../media/image8.jpeg"/><Relationship Id="rId2" Type="http://schemas.openxmlformats.org/officeDocument/2006/relationships/slideLayout" Target="../slideLayouts/slideLayout65.xml"/><Relationship Id="rId1" Type="http://schemas.openxmlformats.org/officeDocument/2006/relationships/tags" Target="../tags/tag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idx="4294967295"/>
            <p:custDataLst>
              <p:tags r:id="rId2"/>
            </p:custDataLst>
          </p:nvPr>
        </p:nvSpPr>
        <p:spPr>
          <a:xfrm>
            <a:off x="1493838" y="260350"/>
            <a:ext cx="7508291" cy="4968850"/>
          </a:xfrm>
        </p:spPr>
        <p:txBody>
          <a:bodyPr wrap="square" lIns="91440" tIns="45720" rIns="91440" bIns="45720" numCol="1" anchor="ctr" anchorCtr="0" compatLnSpc="1">
            <a:prstTxWarp prst="textNoShape">
              <a:avLst/>
            </a:prstTxWarp>
          </a:bodyPr>
          <a:lstStyle/>
          <a:p>
            <a:pPr algn="ctr" eaLnBrk="1" hangingPunct="1">
              <a:lnSpc>
                <a:spcPct val="125000"/>
              </a:lnSpc>
              <a:defRPr/>
            </a:pPr>
            <a:r>
              <a:rPr lang="fr-FR" sz="3200" b="1" cap="none" dirty="0">
                <a:solidFill>
                  <a:schemeClr val="accent1"/>
                </a:solidFill>
                <a:latin typeface="Calibri" pitchFamily="34" charset="0"/>
              </a:rPr>
              <a:t>VIE AFFECTIVE, RELATIONNELLE ET SEXUELLE - </a:t>
            </a:r>
            <a:br>
              <a:rPr lang="fr-FR" sz="3200" b="1" cap="none" dirty="0">
                <a:solidFill>
                  <a:schemeClr val="accent1"/>
                </a:solidFill>
                <a:latin typeface="Calibri" pitchFamily="34" charset="0"/>
              </a:rPr>
            </a:br>
            <a:r>
              <a:rPr lang="fr-FR" sz="3200" b="1" cap="none" dirty="0">
                <a:solidFill>
                  <a:schemeClr val="accent1"/>
                </a:solidFill>
                <a:latin typeface="Calibri" pitchFamily="34" charset="0"/>
              </a:rPr>
              <a:t>Ateliers d'échanges de pratiques et </a:t>
            </a:r>
            <a:br>
              <a:rPr lang="fr-FR" sz="3200" b="1" cap="none" dirty="0">
                <a:solidFill>
                  <a:schemeClr val="accent1"/>
                </a:solidFill>
                <a:latin typeface="Calibri" pitchFamily="34" charset="0"/>
              </a:rPr>
            </a:br>
            <a:r>
              <a:rPr lang="fr-FR" sz="3200" b="1" cap="none" dirty="0">
                <a:solidFill>
                  <a:schemeClr val="accent1"/>
                </a:solidFill>
                <a:latin typeface="Calibri" pitchFamily="34" charset="0"/>
              </a:rPr>
              <a:t>de présentation </a:t>
            </a:r>
            <a:r>
              <a:rPr lang="fr-FR" sz="3200" b="1" cap="none" dirty="0" smtClean="0">
                <a:solidFill>
                  <a:schemeClr val="accent1"/>
                </a:solidFill>
                <a:latin typeface="Calibri" pitchFamily="34" charset="0"/>
              </a:rPr>
              <a:t>d'outils</a:t>
            </a:r>
            <a:r>
              <a:rPr lang="fr-FR" sz="1800" b="1" i="1" cap="none" dirty="0">
                <a:solidFill>
                  <a:schemeClr val="tx1"/>
                </a:solidFill>
                <a:effectLst>
                  <a:outerShdw blurRad="38100" dist="38100" dir="2700000" algn="tl">
                    <a:srgbClr val="C0C0C0"/>
                  </a:outerShdw>
                </a:effectLst>
                <a:latin typeface="Calibri" pitchFamily="34" charset="0"/>
              </a:rPr>
              <a:t/>
            </a:r>
            <a:br>
              <a:rPr lang="fr-FR" sz="1800" b="1" i="1" cap="none" dirty="0">
                <a:solidFill>
                  <a:schemeClr val="tx1"/>
                </a:solidFill>
                <a:effectLst>
                  <a:outerShdw blurRad="38100" dist="38100" dir="2700000" algn="tl">
                    <a:srgbClr val="C0C0C0"/>
                  </a:outerShdw>
                </a:effectLst>
                <a:latin typeface="Calibri" pitchFamily="34" charset="0"/>
              </a:rPr>
            </a:br>
            <a:r>
              <a:rPr lang="fr-FR" sz="2400" b="1" i="1" cap="none" dirty="0">
                <a:solidFill>
                  <a:schemeClr val="tx1"/>
                </a:solidFill>
                <a:effectLst>
                  <a:outerShdw blurRad="38100" dist="38100" dir="2700000" algn="tl">
                    <a:srgbClr val="C0C0C0"/>
                  </a:outerShdw>
                </a:effectLst>
                <a:latin typeface="Calibri" pitchFamily="34" charset="0"/>
              </a:rPr>
              <a:t> </a:t>
            </a:r>
            <a:r>
              <a:rPr lang="fr-FR" sz="2400" b="1" i="1" cap="none" dirty="0" smtClean="0">
                <a:solidFill>
                  <a:schemeClr val="tx1"/>
                </a:solidFill>
                <a:effectLst>
                  <a:outerShdw blurRad="38100" dist="38100" dir="2700000" algn="tl">
                    <a:srgbClr val="C0C0C0"/>
                  </a:outerShdw>
                </a:effectLst>
                <a:latin typeface="Calibri" pitchFamily="34" charset="0"/>
              </a:rPr>
              <a:t/>
            </a:r>
            <a:br>
              <a:rPr lang="fr-FR" sz="2400" b="1" i="1" cap="none" dirty="0" smtClean="0">
                <a:solidFill>
                  <a:schemeClr val="tx1"/>
                </a:solidFill>
                <a:effectLst>
                  <a:outerShdw blurRad="38100" dist="38100" dir="2700000" algn="tl">
                    <a:srgbClr val="C0C0C0"/>
                  </a:outerShdw>
                </a:effectLst>
                <a:latin typeface="Calibri" pitchFamily="34" charset="0"/>
              </a:rPr>
            </a:br>
            <a:r>
              <a:rPr lang="fr-FR" sz="2400" b="1" i="1" cap="none" dirty="0" smtClean="0">
                <a:solidFill>
                  <a:schemeClr val="tx1"/>
                </a:solidFill>
                <a:effectLst>
                  <a:outerShdw blurRad="38100" dist="38100" dir="2700000" algn="tl">
                    <a:srgbClr val="C0C0C0"/>
                  </a:outerShdw>
                </a:effectLst>
                <a:latin typeface="Calibri" pitchFamily="34" charset="0"/>
              </a:rPr>
              <a:t>JEUDI 7 DECEMBRE 2023</a:t>
            </a:r>
            <a:r>
              <a:rPr lang="fr-FR" sz="2400" i="1" cap="none" dirty="0">
                <a:solidFill>
                  <a:schemeClr val="tx1"/>
                </a:solidFill>
                <a:effectLst>
                  <a:outerShdw blurRad="38100" dist="38100" dir="2700000" algn="tl">
                    <a:srgbClr val="C0C0C0"/>
                  </a:outerShdw>
                </a:effectLst>
                <a:latin typeface="Calibri" pitchFamily="34" charset="0"/>
              </a:rPr>
              <a:t/>
            </a:r>
            <a:br>
              <a:rPr lang="fr-FR" sz="2400" i="1" cap="none" dirty="0">
                <a:solidFill>
                  <a:schemeClr val="tx1"/>
                </a:solidFill>
                <a:effectLst>
                  <a:outerShdw blurRad="38100" dist="38100" dir="2700000" algn="tl">
                    <a:srgbClr val="C0C0C0"/>
                  </a:outerShdw>
                </a:effectLst>
                <a:latin typeface="Calibri" pitchFamily="34" charset="0"/>
              </a:rPr>
            </a:br>
            <a:r>
              <a:rPr lang="fr-FR" sz="1200" cap="none" dirty="0">
                <a:solidFill>
                  <a:srgbClr val="003300"/>
                </a:solidFill>
                <a:effectLst>
                  <a:outerShdw blurRad="38100" dist="38100" dir="2700000" algn="tl">
                    <a:srgbClr val="C0C0C0"/>
                  </a:outerShdw>
                </a:effectLst>
                <a:latin typeface="Calibri" pitchFamily="34" charset="0"/>
              </a:rPr>
              <a:t/>
            </a:r>
            <a:br>
              <a:rPr lang="fr-FR" sz="1200" cap="none" dirty="0">
                <a:solidFill>
                  <a:srgbClr val="003300"/>
                </a:solidFill>
                <a:effectLst>
                  <a:outerShdw blurRad="38100" dist="38100" dir="2700000" algn="tl">
                    <a:srgbClr val="C0C0C0"/>
                  </a:outerShdw>
                </a:effectLst>
                <a:latin typeface="Calibri" pitchFamily="34" charset="0"/>
              </a:rPr>
            </a:br>
            <a:endParaRPr lang="fr-FR" sz="1200" cap="none" dirty="0">
              <a:solidFill>
                <a:srgbClr val="003300"/>
              </a:solidFill>
              <a:effectLst>
                <a:outerShdw blurRad="38100" dist="38100" dir="2700000" algn="tl">
                  <a:srgbClr val="C0C0C0"/>
                </a:outerShdw>
              </a:effectLst>
              <a:latin typeface="Calibri" pitchFamily="34" charset="0"/>
            </a:endParaRPr>
          </a:p>
        </p:txBody>
      </p:sp>
      <p:pic>
        <p:nvPicPr>
          <p:cNvPr id="25603" name="Picture 2" descr="http://www.codes05.org/images/interface/logo_codes05.gif"/>
          <p:cNvPicPr>
            <a:picLocks noChangeAspect="1" noChangeArrowheads="1"/>
          </p:cNvPicPr>
          <p:nvPr/>
        </p:nvPicPr>
        <p:blipFill>
          <a:blip r:embed="rId5"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1026" name="Picture 2" descr="Résultat de recherche d'images pour &quot;ars paca&quot;"/>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344" y="26541"/>
            <a:ext cx="1384289" cy="1098203"/>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Imag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91880" y="4077072"/>
            <a:ext cx="5510249" cy="2664296"/>
          </a:xfrm>
          <a:prstGeom prst="rect">
            <a:avLst/>
          </a:prstGeom>
        </p:spPr>
      </p:pic>
    </p:spTree>
    <p:custDataLst>
      <p:tags r:id="rId1"/>
    </p:custDataLst>
    <p:extLst>
      <p:ext uri="{BB962C8B-B14F-4D97-AF65-F5344CB8AC3E}">
        <p14:creationId xmlns:p14="http://schemas.microsoft.com/office/powerpoint/2010/main" val="1642198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custDataLst>
              <p:tags r:id="rId2"/>
            </p:custDataLst>
          </p:nvPr>
        </p:nvSpPr>
        <p:spPr>
          <a:xfrm>
            <a:off x="1065213" y="341313"/>
            <a:ext cx="7467600" cy="639762"/>
          </a:xfrm>
        </p:spPr>
        <p:txBody>
          <a:bodyPr/>
          <a:lstStyle/>
          <a:p>
            <a:pPr eaLnBrk="1" hangingPunct="1"/>
            <a:r>
              <a:rPr lang="fr-FR" altLang="fr-FR" sz="3200" b="1" smtClean="0">
                <a:solidFill>
                  <a:srgbClr val="00B050"/>
                </a:solidFill>
                <a:latin typeface="Calibri" panose="020F0502020204030204" pitchFamily="34" charset="0"/>
              </a:rPr>
              <a:t>COMMUNICATION…</a:t>
            </a:r>
            <a:endParaRPr lang="fr-FR" altLang="fr-FR" sz="3200" b="1" smtClean="0">
              <a:solidFill>
                <a:srgbClr val="0DB435"/>
              </a:solidFill>
              <a:latin typeface="Calibri" panose="020F0502020204030204" pitchFamily="34" charset="0"/>
            </a:endParaRPr>
          </a:p>
        </p:txBody>
      </p:sp>
      <p:pic>
        <p:nvPicPr>
          <p:cNvPr id="35843" name="Picture 2" descr="http://www.codes05.org/images/interface/logo_codes05.gif"/>
          <p:cNvPicPr>
            <a:picLocks noChangeAspect="1" noChangeArrowheads="1"/>
          </p:cNvPicPr>
          <p:nvPr/>
        </p:nvPicPr>
        <p:blipFill>
          <a:blip r:embed="rId5">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Espace réservé du numéro de diapositive 7"/>
          <p:cNvSpPr>
            <a:spLocks noGrp="1"/>
          </p:cNvSpPr>
          <p:nvPr>
            <p:ph type="sldNum" sz="quarter" idx="12"/>
          </p:nvPr>
        </p:nvSpPr>
        <p:spPr bwMode="auto">
          <a:xfrm>
            <a:off x="304800" y="6410325"/>
            <a:ext cx="3581400"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8B6D8F9-117B-4DB0-909C-C1A5341094F1}" type="slidenum">
              <a:rPr kumimoji="0" lang="fr-FR" altLang="fr-FR" sz="1400" b="1" i="0" u="none" strike="noStrike" kern="1200" cap="none" spc="0" normalizeH="0" baseline="0" noProof="0" smtClean="0">
                <a:ln>
                  <a:noFill/>
                </a:ln>
                <a:solidFill>
                  <a:srgbClr val="FFFFFF"/>
                </a:solidFill>
                <a:effectLst/>
                <a:uLnTx/>
                <a:uFillTx/>
                <a:latin typeface="Century Schoolbook" panose="02040604050505020304"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fr-FR" altLang="fr-FR" sz="1400" b="1" i="0" u="none" strike="noStrike" kern="1200" cap="none" spc="0" normalizeH="0" baseline="0" noProof="0" smtClean="0">
              <a:ln>
                <a:noFill/>
              </a:ln>
              <a:solidFill>
                <a:srgbClr val="FFFFFF"/>
              </a:solidFill>
              <a:effectLst/>
              <a:uLnTx/>
              <a:uFillTx/>
              <a:latin typeface="Century Schoolbook" panose="02040604050505020304" pitchFamily="18" charset="0"/>
              <a:ea typeface="+mn-ea"/>
              <a:cs typeface="+mn-cs"/>
            </a:endParaRPr>
          </a:p>
        </p:txBody>
      </p:sp>
      <p:pic>
        <p:nvPicPr>
          <p:cNvPr id="35845" name="Image 5">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68938" y="4149725"/>
            <a:ext cx="3030537"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Image 6">
            <a:hlinkClick r:id="rId8"/>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65213" y="4144963"/>
            <a:ext cx="3141662"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Image 1">
            <a:hlinkClick r:id="rId10"/>
          </p:cNvPr>
          <p:cNvPicPr>
            <a:picLocks noChangeAspect="1"/>
          </p:cNvPicPr>
          <p:nvPr/>
        </p:nvPicPr>
        <p:blipFill>
          <a:blip r:embed="rId11">
            <a:extLst>
              <a:ext uri="{28A0092B-C50C-407E-A947-70E740481C1C}">
                <a14:useLocalDpi xmlns:a14="http://schemas.microsoft.com/office/drawing/2010/main" val="0"/>
              </a:ext>
            </a:extLst>
          </a:blip>
          <a:srcRect l="7481" t="12321" r="8257" b="5080"/>
          <a:stretch>
            <a:fillRect/>
          </a:stretch>
        </p:blipFill>
        <p:spPr bwMode="auto">
          <a:xfrm>
            <a:off x="2012950" y="904875"/>
            <a:ext cx="57277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497476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idx="4294967295"/>
            <p:custDataLst>
              <p:tags r:id="rId2"/>
            </p:custDataLst>
          </p:nvPr>
        </p:nvSpPr>
        <p:spPr bwMode="auto">
          <a:xfrm>
            <a:off x="1187624" y="155360"/>
            <a:ext cx="7467600" cy="868363"/>
          </a:xfrm>
          <a:noFill/>
        </p:spPr>
        <p:txBody>
          <a:bodyPr wrap="square" lIns="91440" tIns="45720" rIns="91440" bIns="45720" numCol="1" anchorCtr="0" compatLnSpc="1">
            <a:prstTxWarp prst="textNoShape">
              <a:avLst/>
            </a:prstTxWarp>
          </a:bodyPr>
          <a:lstStyle/>
          <a:p>
            <a:pPr algn="ctr"/>
            <a:r>
              <a:rPr lang="fr-FR" sz="3200" b="1" cap="none" dirty="0">
                <a:solidFill>
                  <a:srgbClr val="0DB435"/>
                </a:solidFill>
                <a:latin typeface="Calibri" pitchFamily="34" charset="0"/>
              </a:rPr>
              <a:t>OBJECTIFS DE LA JOURNEE</a:t>
            </a:r>
          </a:p>
        </p:txBody>
      </p:sp>
      <p:sp>
        <p:nvSpPr>
          <p:cNvPr id="41986" name="Rectangle 3"/>
          <p:cNvSpPr>
            <a:spLocks noGrp="1"/>
          </p:cNvSpPr>
          <p:nvPr>
            <p:ph type="body" idx="4294967295"/>
          </p:nvPr>
        </p:nvSpPr>
        <p:spPr>
          <a:xfrm>
            <a:off x="661988" y="2996952"/>
            <a:ext cx="7772400" cy="3096344"/>
          </a:xfrm>
        </p:spPr>
        <p:txBody>
          <a:bodyPr/>
          <a:lstStyle/>
          <a:p>
            <a:pPr algn="just">
              <a:lnSpc>
                <a:spcPct val="90000"/>
              </a:lnSpc>
            </a:pPr>
            <a:r>
              <a:rPr lang="fr-FR" sz="2000" b="1" dirty="0">
                <a:latin typeface="Calibri" pitchFamily="34" charset="0"/>
              </a:rPr>
              <a:t>Favoriser la réflexion collective et les échanges d’expériences, en pluridisciplinarité, sur des thématiques de santé publique d’une part mais également sur la méthodologie, la mise en œuvre et l’évaluation de projets en éducation et promotion de la santé.</a:t>
            </a:r>
          </a:p>
          <a:p>
            <a:pPr algn="just">
              <a:lnSpc>
                <a:spcPct val="90000"/>
              </a:lnSpc>
            </a:pPr>
            <a:endParaRPr lang="fr-FR" sz="2000" b="1" dirty="0">
              <a:latin typeface="Calibri" pitchFamily="34" charset="0"/>
            </a:endParaRPr>
          </a:p>
          <a:p>
            <a:pPr algn="just">
              <a:lnSpc>
                <a:spcPct val="90000"/>
              </a:lnSpc>
            </a:pPr>
            <a:endParaRPr lang="fr-FR" sz="1000" b="1" dirty="0">
              <a:latin typeface="Calibri" pitchFamily="34" charset="0"/>
            </a:endParaRPr>
          </a:p>
          <a:p>
            <a:pPr algn="just">
              <a:lnSpc>
                <a:spcPct val="90000"/>
              </a:lnSpc>
            </a:pPr>
            <a:r>
              <a:rPr lang="fr-FR" sz="2000" b="1" dirty="0">
                <a:latin typeface="Calibri" pitchFamily="34" charset="0"/>
              </a:rPr>
              <a:t>Etre en capacité de choisir et d’utiliser le(s) outil(s) proposé(s) dans le cadre de leurs pratiques professionnelles ou dans la mise en place d’actions en éducation et promotion de la santé.</a:t>
            </a:r>
          </a:p>
        </p:txBody>
      </p:sp>
      <p:pic>
        <p:nvPicPr>
          <p:cNvPr id="41987" name="Picture 2" descr="http://www.codes05.org/images/interface/logo_codes05.gif"/>
          <p:cNvPicPr>
            <a:picLocks noChangeAspect="1" noChangeArrowheads="1"/>
          </p:cNvPicPr>
          <p:nvPr/>
        </p:nvPicPr>
        <p:blipFill>
          <a:blip r:embed="rId5"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5" name="Espace réservé du numéro de diapositive 4"/>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3608" y="1102884"/>
            <a:ext cx="1857920" cy="1523414"/>
          </a:xfrm>
          <a:prstGeom prst="rect">
            <a:avLst/>
          </a:prstGeom>
        </p:spPr>
      </p:pic>
    </p:spTree>
    <p:custDataLst>
      <p:tags r:id="rId1"/>
    </p:custDataLst>
    <p:extLst>
      <p:ext uri="{BB962C8B-B14F-4D97-AF65-F5344CB8AC3E}">
        <p14:creationId xmlns:p14="http://schemas.microsoft.com/office/powerpoint/2010/main" val="2386662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1556792"/>
            <a:ext cx="7787208" cy="4680520"/>
          </a:xfrm>
        </p:spPr>
        <p:txBody>
          <a:bodyPr/>
          <a:lstStyle/>
          <a:p>
            <a:pPr marL="273050" indent="-273050" algn="ctr">
              <a:lnSpc>
                <a:spcPct val="80000"/>
              </a:lnSpc>
              <a:buNone/>
            </a:pPr>
            <a:r>
              <a:rPr lang="fr-FR" sz="2800" b="1" i="1" dirty="0">
                <a:solidFill>
                  <a:srgbClr val="0070C0"/>
                </a:solidFill>
                <a:effectLst>
                  <a:outerShdw blurRad="38100" dist="38100" dir="2700000" algn="tl">
                    <a:srgbClr val="000000">
                      <a:alpha val="43137"/>
                    </a:srgbClr>
                  </a:outerShdw>
                </a:effectLst>
                <a:latin typeface="Calibri" pitchFamily="34" charset="0"/>
              </a:rPr>
              <a:t>LA SANTE</a:t>
            </a:r>
          </a:p>
          <a:p>
            <a:pPr marL="273050" indent="-273050">
              <a:lnSpc>
                <a:spcPct val="80000"/>
              </a:lnSpc>
            </a:pPr>
            <a:endParaRPr lang="fr-FR" sz="1800" b="1" dirty="0">
              <a:latin typeface="Calibri" pitchFamily="34" charset="0"/>
            </a:endParaRPr>
          </a:p>
          <a:p>
            <a:pPr marL="273050" indent="-273050" algn="just">
              <a:lnSpc>
                <a:spcPct val="80000"/>
              </a:lnSpc>
            </a:pPr>
            <a:r>
              <a:rPr lang="fr-FR" sz="1800" b="1" dirty="0">
                <a:latin typeface="Calibri" pitchFamily="34" charset="0"/>
              </a:rPr>
              <a:t>Avant 1945 </a:t>
            </a:r>
          </a:p>
          <a:p>
            <a:pPr marL="273050" indent="-273050" algn="just">
              <a:lnSpc>
                <a:spcPct val="80000"/>
              </a:lnSpc>
              <a:buNone/>
            </a:pPr>
            <a:r>
              <a:rPr lang="fr-FR" sz="1800" b="1" dirty="0">
                <a:latin typeface="Calibri" pitchFamily="34" charset="0"/>
              </a:rPr>
              <a:t>   C’est l’absence de maladie </a:t>
            </a:r>
          </a:p>
          <a:p>
            <a:pPr marL="273050" indent="-273050" algn="just">
              <a:lnSpc>
                <a:spcPct val="80000"/>
              </a:lnSpc>
              <a:buNone/>
            </a:pPr>
            <a:endParaRPr lang="fr-FR" sz="1800" b="1" dirty="0">
              <a:latin typeface="Calibri" pitchFamily="34" charset="0"/>
            </a:endParaRPr>
          </a:p>
          <a:p>
            <a:pPr marL="273050" indent="-273050" algn="just">
              <a:lnSpc>
                <a:spcPct val="80000"/>
              </a:lnSpc>
            </a:pPr>
            <a:r>
              <a:rPr lang="fr-FR" sz="1800" b="1" dirty="0">
                <a:latin typeface="Calibri" pitchFamily="34" charset="0"/>
              </a:rPr>
              <a:t>1946 – OMS (Préambule à la Constitution de l'Organisation Mondiale de la Santé)</a:t>
            </a:r>
          </a:p>
          <a:p>
            <a:pPr marL="273050" indent="-273050" algn="just">
              <a:lnSpc>
                <a:spcPct val="80000"/>
              </a:lnSpc>
              <a:buNone/>
            </a:pPr>
            <a:r>
              <a:rPr lang="fr-FR" sz="1800" b="1" dirty="0">
                <a:latin typeface="Calibri" pitchFamily="34" charset="0"/>
              </a:rPr>
              <a:t>	</a:t>
            </a:r>
            <a:r>
              <a:rPr lang="fr-FR" sz="1800" b="1" i="1" dirty="0">
                <a:latin typeface="Calibri" pitchFamily="34" charset="0"/>
              </a:rPr>
              <a:t>« La santé est un état de complet bien être physique, mental et social, et ne consiste pas en l’absence de maladie ou d’infirmité »</a:t>
            </a:r>
          </a:p>
          <a:p>
            <a:pPr marL="273050" indent="-273050" algn="just">
              <a:lnSpc>
                <a:spcPct val="80000"/>
              </a:lnSpc>
              <a:buNone/>
            </a:pPr>
            <a:endParaRPr lang="fr-FR" sz="1800" b="1" dirty="0">
              <a:latin typeface="Calibri" pitchFamily="34" charset="0"/>
            </a:endParaRPr>
          </a:p>
          <a:p>
            <a:pPr marL="273050" indent="-273050" algn="just">
              <a:lnSpc>
                <a:spcPct val="80000"/>
              </a:lnSpc>
            </a:pPr>
            <a:r>
              <a:rPr lang="fr-FR" sz="1800" b="1" dirty="0">
                <a:solidFill>
                  <a:srgbClr val="0070C0"/>
                </a:solidFill>
                <a:latin typeface="Calibri" pitchFamily="34" charset="0"/>
              </a:rPr>
              <a:t>1986 – OMS (Charte Ottawa) </a:t>
            </a:r>
          </a:p>
          <a:p>
            <a:pPr marL="273050" indent="-273050" algn="just">
              <a:lnSpc>
                <a:spcPct val="80000"/>
              </a:lnSpc>
              <a:buNone/>
            </a:pPr>
            <a:r>
              <a:rPr lang="fr-FR" sz="1800" b="1" dirty="0">
                <a:solidFill>
                  <a:srgbClr val="0070C0"/>
                </a:solidFill>
                <a:latin typeface="Calibri" pitchFamily="34" charset="0"/>
              </a:rPr>
              <a:t>	</a:t>
            </a:r>
            <a:r>
              <a:rPr lang="fr-FR" sz="1800" b="1" i="1" dirty="0">
                <a:solidFill>
                  <a:srgbClr val="0070C0"/>
                </a:solidFill>
                <a:latin typeface="Calibri" pitchFamily="34" charset="0"/>
              </a:rPr>
              <a:t>« La santé c’est la mesure dans laquelle un groupe ou un individu peut d’une part, réaliser ses ambitions et satisfaire ses besoins et, d’autre part, évoluer avec le milieu ou s’adapter à celui-ci »</a:t>
            </a:r>
          </a:p>
          <a:p>
            <a:pPr algn="just">
              <a:lnSpc>
                <a:spcPct val="80000"/>
              </a:lnSpc>
              <a:buNone/>
            </a:pPr>
            <a:r>
              <a:rPr lang="fr-FR" sz="1800" b="1" i="1" dirty="0">
                <a:solidFill>
                  <a:srgbClr val="0070C0"/>
                </a:solidFill>
                <a:latin typeface="Calibri" pitchFamily="34" charset="0"/>
              </a:rPr>
              <a:t>	« La santé est donc perçue comme une ressource de la vie quotidienne, et non comme le but de la vie, </a:t>
            </a:r>
            <a:r>
              <a:rPr lang="fr-FR" sz="1800" b="1" i="1" dirty="0">
                <a:solidFill>
                  <a:srgbClr val="FF0000"/>
                </a:solidFill>
                <a:latin typeface="Calibri" pitchFamily="34" charset="0"/>
              </a:rPr>
              <a:t>« le pouvoir d’identifier et de réaliser ses ambitions, satisfaire ses besoins, et évoluer avec son milieu ou s’y adapter » </a:t>
            </a:r>
            <a:r>
              <a:rPr lang="fr-FR" sz="1800" b="1" i="1" dirty="0">
                <a:solidFill>
                  <a:srgbClr val="0070C0"/>
                </a:solidFill>
                <a:latin typeface="Calibri" pitchFamily="34" charset="0"/>
              </a:rPr>
              <a:t>; il s’agit d’un concept positif mettant en valeur les ressources sociales et individuelles, ainsi que les capacités physiques »</a:t>
            </a:r>
          </a:p>
          <a:p>
            <a:pPr marL="273050" indent="-273050">
              <a:lnSpc>
                <a:spcPct val="80000"/>
              </a:lnSpc>
              <a:buFont typeface="Wingdings" pitchFamily="2" charset="2"/>
              <a:buNone/>
            </a:pPr>
            <a:endParaRPr lang="fr-FR" sz="1100" dirty="0">
              <a:latin typeface="Calibri" pitchFamily="34" charset="0"/>
            </a:endParaRPr>
          </a:p>
        </p:txBody>
      </p:sp>
      <p:pic>
        <p:nvPicPr>
          <p:cNvPr id="4"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724128" y="853908"/>
            <a:ext cx="2880320" cy="1999028"/>
          </a:xfrm>
          <a:prstGeom prst="rect">
            <a:avLst/>
          </a:prstGeom>
          <a:noFill/>
          <a:ln w="9525">
            <a:noFill/>
            <a:miter lim="800000"/>
            <a:headEnd/>
            <a:tailEnd/>
          </a:ln>
        </p:spPr>
      </p:pic>
      <p:pic>
        <p:nvPicPr>
          <p:cNvPr id="5"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sng"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Le concept de Santé</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custDataLst>
      <p:tags r:id="rId1"/>
    </p:custDataLst>
    <p:extLst>
      <p:ext uri="{BB962C8B-B14F-4D97-AF65-F5344CB8AC3E}">
        <p14:creationId xmlns:p14="http://schemas.microsoft.com/office/powerpoint/2010/main" val="3589481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descr="Large confetti"/>
          <p:cNvSpPr>
            <a:spLocks noChangeArrowheads="1"/>
          </p:cNvSpPr>
          <p:nvPr/>
        </p:nvSpPr>
        <p:spPr bwMode="auto">
          <a:xfrm>
            <a:off x="1565275" y="255588"/>
            <a:ext cx="6248400" cy="7620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Le concept de Prévention </a:t>
            </a:r>
          </a:p>
        </p:txBody>
      </p:sp>
      <p:sp>
        <p:nvSpPr>
          <p:cNvPr id="66562" name="Rectangle 3"/>
          <p:cNvSpPr>
            <a:spLocks noChangeArrowheads="1"/>
          </p:cNvSpPr>
          <p:nvPr/>
        </p:nvSpPr>
        <p:spPr bwMode="auto">
          <a:xfrm>
            <a:off x="-111125" y="1214438"/>
            <a:ext cx="9144000" cy="931862"/>
          </a:xfrm>
          <a:prstGeom prst="rect">
            <a:avLst/>
          </a:prstGeom>
          <a:noFill/>
          <a:ln w="9525">
            <a:noFill/>
            <a:miter lim="800000"/>
            <a:headEnd/>
            <a:tailEnd/>
          </a:ln>
        </p:spPr>
        <p:txBody>
          <a:bodyPr lIns="90000" tIns="46800" rIns="90000" bIns="46800"/>
          <a:lstStyle/>
          <a:p>
            <a:pPr marL="0" marR="0" lvl="0" indent="0" algn="ctr" defTabSz="449263" rtl="0" eaLnBrk="0" fontAlgn="base" latinLnBrk="0" hangingPunct="0">
              <a:lnSpc>
                <a:spcPct val="80000"/>
              </a:lnSpc>
              <a:spcBef>
                <a:spcPct val="0"/>
              </a:spcBef>
              <a:spcAft>
                <a:spcPct val="0"/>
              </a:spcAft>
              <a:buClrTx/>
              <a:buSzPct val="85000"/>
              <a:buFont typeface="Comic Sans MS" pitchFamily="66" charset="0"/>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fr-FR" sz="20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ctr" defTabSz="449263" rtl="0" eaLnBrk="0" fontAlgn="base" latinLnBrk="0" hangingPunct="0">
              <a:lnSpc>
                <a:spcPct val="80000"/>
              </a:lnSpc>
              <a:spcBef>
                <a:spcPct val="0"/>
              </a:spcBef>
              <a:spcAft>
                <a:spcPct val="0"/>
              </a:spcAft>
              <a:buClrTx/>
              <a:buSzPct val="85000"/>
              <a:buFont typeface="Comic Sans MS" pitchFamily="66" charset="0"/>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fr-FR" sz="2000" b="0"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fr-FR" sz="2400" b="1" i="0" u="none" strike="noStrike" kern="1200" cap="none" spc="0" normalizeH="0" baseline="0" noProof="0" dirty="0">
                <a:ln>
                  <a:noFill/>
                </a:ln>
                <a:solidFill>
                  <a:prstClr val="black"/>
                </a:solidFill>
                <a:effectLst/>
                <a:uLnTx/>
                <a:uFillTx/>
                <a:latin typeface="Calibri" pitchFamily="34" charset="0"/>
                <a:ea typeface="+mn-ea"/>
                <a:cs typeface="+mn-cs"/>
              </a:rPr>
              <a:t>Ensemble des actions qui tendent à promouvoir la santé individuelle et </a:t>
            </a:r>
            <a:r>
              <a:rPr kumimoji="0" lang="fr-FR" sz="2300" b="1" i="0" u="none" strike="noStrike" kern="1200" cap="none" spc="0" normalizeH="0" baseline="0" noProof="0" dirty="0">
                <a:ln>
                  <a:noFill/>
                </a:ln>
                <a:solidFill>
                  <a:prstClr val="black"/>
                </a:solidFill>
                <a:effectLst/>
                <a:uLnTx/>
                <a:uFillTx/>
                <a:latin typeface="Calibri" pitchFamily="34" charset="0"/>
                <a:ea typeface="+mn-ea"/>
                <a:cs typeface="+mn-cs"/>
              </a:rPr>
              <a:t>collective</a:t>
            </a:r>
            <a:r>
              <a:rPr kumimoji="0" lang="fr-FR" sz="2400" b="1" i="0" u="none" strike="noStrike" kern="1200" cap="none" spc="0" normalizeH="0" baseline="0" noProof="0" dirty="0">
                <a:ln>
                  <a:noFill/>
                </a:ln>
                <a:solidFill>
                  <a:prstClr val="black"/>
                </a:solidFill>
                <a:effectLst/>
                <a:uLnTx/>
                <a:uFillTx/>
                <a:latin typeface="Calibri" pitchFamily="34" charset="0"/>
                <a:ea typeface="+mn-ea"/>
                <a:cs typeface="+mn-cs"/>
              </a:rPr>
              <a:t>, elle a pour but de permettre à chaque individu d’entretenir et développer son capital santé</a:t>
            </a:r>
            <a:endParaRPr kumimoji="0" lang="fr-FR" sz="2400" b="1" i="1"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5365" name="Text Box 5"/>
          <p:cNvSpPr txBox="1">
            <a:spLocks noChangeArrowheads="1"/>
          </p:cNvSpPr>
          <p:nvPr/>
        </p:nvSpPr>
        <p:spPr bwMode="auto">
          <a:xfrm>
            <a:off x="260599" y="4005064"/>
            <a:ext cx="8478589" cy="590931"/>
          </a:xfrm>
          <a:prstGeom prst="rect">
            <a:avLst/>
          </a:prstGeom>
          <a:noFill/>
          <a:ln w="9525">
            <a:noFill/>
            <a:miter lim="800000"/>
            <a:headEnd/>
            <a:tailEnd/>
          </a:ln>
        </p:spPr>
        <p:txBody>
          <a:bodyPr wrap="square">
            <a:spAutoFit/>
          </a:bodyPr>
          <a:lstStyle/>
          <a:p>
            <a:pPr marL="0" marR="0" lvl="0" indent="0" algn="just" defTabSz="914400" rtl="0" eaLnBrk="1" fontAlgn="base" latinLnBrk="0" hangingPunct="1">
              <a:lnSpc>
                <a:spcPct val="80000"/>
              </a:lnSpc>
              <a:spcBef>
                <a:spcPts val="375"/>
              </a:spcBef>
              <a:spcAft>
                <a:spcPct val="0"/>
              </a:spcAft>
              <a:buClr>
                <a:srgbClr val="CC3300"/>
              </a:buClr>
              <a:buSzPct val="85000"/>
              <a:buFontTx/>
              <a:buNone/>
              <a:tabLst/>
              <a:defRPr/>
            </a:pPr>
            <a:r>
              <a:rPr kumimoji="0" lang="fr-FR" sz="2000" b="1" i="0" u="none" strike="noStrike" kern="1200" cap="none" spc="0" normalizeH="0" baseline="0" noProof="0" dirty="0">
                <a:ln>
                  <a:noFill/>
                </a:ln>
                <a:solidFill>
                  <a:prstClr val="black"/>
                </a:solidFill>
                <a:effectLst/>
                <a:uLnTx/>
                <a:uFillTx/>
                <a:latin typeface="Calibri" pitchFamily="34" charset="0"/>
                <a:ea typeface="+mn-ea"/>
                <a:cs typeface="+mn-cs"/>
              </a:rPr>
              <a:t>La prévention tertiaire </a:t>
            </a:r>
            <a:r>
              <a:rPr kumimoji="0" lang="fr-FR" sz="2000" b="0" i="0" u="none" strike="noStrike" kern="1200" cap="none" spc="0" normalizeH="0" baseline="0" noProof="0" dirty="0">
                <a:ln>
                  <a:noFill/>
                </a:ln>
                <a:solidFill>
                  <a:prstClr val="black"/>
                </a:solidFill>
                <a:effectLst/>
                <a:uLnTx/>
                <a:uFillTx/>
                <a:latin typeface="Calibri" pitchFamily="34" charset="0"/>
                <a:ea typeface="+mn-ea"/>
                <a:cs typeface="+mn-cs"/>
              </a:rPr>
              <a:t>a pour but de réinsérer, compenser, éviter rechute et récidive</a:t>
            </a:r>
            <a:endParaRPr kumimoji="0" lang="fr-FR" sz="18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5366" name="Text Box 6"/>
          <p:cNvSpPr txBox="1">
            <a:spLocks noChangeArrowheads="1"/>
          </p:cNvSpPr>
          <p:nvPr/>
        </p:nvSpPr>
        <p:spPr bwMode="auto">
          <a:xfrm>
            <a:off x="269875" y="3429000"/>
            <a:ext cx="8478589" cy="590931"/>
          </a:xfrm>
          <a:prstGeom prst="rect">
            <a:avLst/>
          </a:prstGeom>
          <a:noFill/>
          <a:ln w="9525">
            <a:noFill/>
            <a:miter lim="800000"/>
            <a:headEnd/>
            <a:tailEnd/>
          </a:ln>
        </p:spPr>
        <p:txBody>
          <a:bodyPr wrap="square">
            <a:spAutoFit/>
          </a:bodyPr>
          <a:lstStyle/>
          <a:p>
            <a:pPr marL="0" marR="0" lvl="0" indent="0" algn="just" defTabSz="914400" rtl="0" eaLnBrk="1" fontAlgn="base" latinLnBrk="0" hangingPunct="1">
              <a:lnSpc>
                <a:spcPct val="80000"/>
              </a:lnSpc>
              <a:spcBef>
                <a:spcPts val="375"/>
              </a:spcBef>
              <a:spcAft>
                <a:spcPct val="0"/>
              </a:spcAft>
              <a:buClr>
                <a:srgbClr val="CC3300"/>
              </a:buClr>
              <a:buSzPct val="85000"/>
              <a:buFontTx/>
              <a:buNone/>
              <a:tabLst/>
              <a:defRPr/>
            </a:pPr>
            <a:r>
              <a:rPr kumimoji="0" lang="fr-FR" sz="2000" b="1" i="0" u="none" strike="noStrike" kern="1200" cap="none" spc="0" normalizeH="0" baseline="0" noProof="0" dirty="0">
                <a:ln>
                  <a:noFill/>
                </a:ln>
                <a:solidFill>
                  <a:prstClr val="black"/>
                </a:solidFill>
                <a:effectLst/>
                <a:uLnTx/>
                <a:uFillTx/>
                <a:latin typeface="Calibri" pitchFamily="34" charset="0"/>
                <a:ea typeface="+mn-ea"/>
                <a:cs typeface="+mn-cs"/>
              </a:rPr>
              <a:t>La prévention secondaire </a:t>
            </a:r>
            <a:r>
              <a:rPr kumimoji="0" lang="fr-FR" sz="2000" b="0" i="0" u="none" strike="noStrike" kern="1200" cap="none" spc="0" normalizeH="0" baseline="0" noProof="0" dirty="0">
                <a:ln>
                  <a:noFill/>
                </a:ln>
                <a:solidFill>
                  <a:prstClr val="black"/>
                </a:solidFill>
                <a:effectLst/>
                <a:uLnTx/>
                <a:uFillTx/>
                <a:latin typeface="Calibri" pitchFamily="34" charset="0"/>
                <a:ea typeface="+mn-ea"/>
                <a:cs typeface="+mn-cs"/>
              </a:rPr>
              <a:t>a pour but de réduire la phase de latence et la prévalence  d’une maladie (c’est-à-dire le nombre de personnes malades)</a:t>
            </a:r>
            <a:endParaRPr kumimoji="0" lang="fr-FR" sz="1800" b="0" i="1"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5367" name="Text Box 7"/>
          <p:cNvSpPr txBox="1">
            <a:spLocks noChangeArrowheads="1"/>
          </p:cNvSpPr>
          <p:nvPr/>
        </p:nvSpPr>
        <p:spPr bwMode="auto">
          <a:xfrm>
            <a:off x="269875" y="2852936"/>
            <a:ext cx="8478589" cy="590931"/>
          </a:xfrm>
          <a:prstGeom prst="rect">
            <a:avLst/>
          </a:prstGeom>
          <a:noFill/>
          <a:ln w="9525">
            <a:noFill/>
            <a:miter lim="800000"/>
            <a:headEnd/>
            <a:tailEnd/>
          </a:ln>
        </p:spPr>
        <p:txBody>
          <a:bodyPr wrap="square">
            <a:spAutoFit/>
          </a:bodyPr>
          <a:lstStyle/>
          <a:p>
            <a:pPr marL="0" marR="0" lvl="0" indent="0" algn="just" defTabSz="914400" rtl="0" eaLnBrk="0" fontAlgn="base" latinLnBrk="0" hangingPunct="0">
              <a:lnSpc>
                <a:spcPct val="80000"/>
              </a:lnSpc>
              <a:spcBef>
                <a:spcPct val="0"/>
              </a:spcBef>
              <a:spcAft>
                <a:spcPct val="0"/>
              </a:spcAft>
              <a:buClr>
                <a:srgbClr val="CC3300"/>
              </a:buClr>
              <a:buSzPct val="85000"/>
              <a:buFont typeface="Comic Sans MS" pitchFamily="66" charset="0"/>
              <a:buNone/>
              <a:tabLst/>
              <a:defRPr/>
            </a:pPr>
            <a:r>
              <a:rPr kumimoji="0" lang="fr-FR" sz="2000" b="1" i="0" u="none" strike="noStrike" kern="1200" cap="none" spc="0" normalizeH="0" baseline="0" noProof="0" dirty="0">
                <a:ln>
                  <a:noFill/>
                </a:ln>
                <a:solidFill>
                  <a:prstClr val="black"/>
                </a:solidFill>
                <a:effectLst/>
                <a:uLnTx/>
                <a:uFillTx/>
                <a:latin typeface="Calibri" pitchFamily="34" charset="0"/>
                <a:ea typeface="+mn-ea"/>
                <a:cs typeface="+mn-cs"/>
              </a:rPr>
              <a:t>La prévention primaire </a:t>
            </a:r>
            <a:r>
              <a:rPr kumimoji="0" lang="fr-FR" sz="2000" b="0" i="0" u="none" strike="noStrike" kern="1200" cap="none" spc="0" normalizeH="0" baseline="0" noProof="0" dirty="0">
                <a:ln>
                  <a:noFill/>
                </a:ln>
                <a:solidFill>
                  <a:prstClr val="black"/>
                </a:solidFill>
                <a:effectLst/>
                <a:uLnTx/>
                <a:uFillTx/>
                <a:latin typeface="Calibri" pitchFamily="34" charset="0"/>
                <a:ea typeface="+mn-ea"/>
                <a:cs typeface="+mn-cs"/>
              </a:rPr>
              <a:t>a pour but de soustraire à un risque, de réduire l’incidence </a:t>
            </a:r>
          </a:p>
        </p:txBody>
      </p:sp>
      <p:pic>
        <p:nvPicPr>
          <p:cNvPr id="66566"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Text Box 6"/>
          <p:cNvSpPr txBox="1">
            <a:spLocks noChangeArrowheads="1"/>
          </p:cNvSpPr>
          <p:nvPr/>
        </p:nvSpPr>
        <p:spPr bwMode="auto">
          <a:xfrm>
            <a:off x="279151" y="5511546"/>
            <a:ext cx="8478589" cy="590931"/>
          </a:xfrm>
          <a:prstGeom prst="rect">
            <a:avLst/>
          </a:prstGeom>
          <a:noFill/>
          <a:ln w="9525">
            <a:noFill/>
            <a:miter lim="800000"/>
            <a:headEnd/>
            <a:tailEnd/>
          </a:ln>
        </p:spPr>
        <p:txBody>
          <a:bodyPr wrap="square">
            <a:spAutoFit/>
          </a:bodyPr>
          <a:lstStyle/>
          <a:p>
            <a:pPr marL="0" marR="0" lvl="0" indent="0" algn="just" defTabSz="914400" rtl="0" eaLnBrk="1" fontAlgn="base" latinLnBrk="0" hangingPunct="1">
              <a:lnSpc>
                <a:spcPct val="80000"/>
              </a:lnSpc>
              <a:spcBef>
                <a:spcPts val="375"/>
              </a:spcBef>
              <a:spcAft>
                <a:spcPct val="0"/>
              </a:spcAft>
              <a:buClr>
                <a:srgbClr val="CC3300"/>
              </a:buClr>
              <a:buSzPct val="85000"/>
              <a:buFontTx/>
              <a:buNone/>
              <a:tabLst/>
              <a:defRPr/>
            </a:pPr>
            <a:r>
              <a:rPr kumimoji="0" lang="fr-FR" sz="2000" b="1" i="0" u="none" strike="noStrike" kern="1200" cap="none" spc="0" normalizeH="0" baseline="0" noProof="0" dirty="0">
                <a:ln>
                  <a:noFill/>
                </a:ln>
                <a:solidFill>
                  <a:prstClr val="black"/>
                </a:solidFill>
                <a:effectLst/>
                <a:uLnTx/>
                <a:uFillTx/>
                <a:latin typeface="Calibri" pitchFamily="34" charset="0"/>
                <a:ea typeface="+mn-ea"/>
                <a:cs typeface="+mn-cs"/>
              </a:rPr>
              <a:t>La prévention sélective </a:t>
            </a:r>
            <a:r>
              <a:rPr kumimoji="0" lang="fr-FR" sz="2000" b="0" i="0" u="none" strike="noStrike" kern="1200" cap="none" spc="0" normalizeH="0" baseline="0" noProof="0" dirty="0">
                <a:ln>
                  <a:noFill/>
                </a:ln>
                <a:solidFill>
                  <a:prstClr val="black"/>
                </a:solidFill>
                <a:effectLst/>
                <a:uLnTx/>
                <a:uFillTx/>
                <a:latin typeface="Calibri" pitchFamily="34" charset="0"/>
                <a:ea typeface="+mn-ea"/>
                <a:cs typeface="+mn-cs"/>
              </a:rPr>
              <a:t>(pour des sous-groupes de populations spécifiques, comme les femmes enceintes par exemple)</a:t>
            </a:r>
          </a:p>
        </p:txBody>
      </p:sp>
      <p:sp>
        <p:nvSpPr>
          <p:cNvPr id="11" name="Text Box 7"/>
          <p:cNvSpPr txBox="1">
            <a:spLocks noChangeArrowheads="1"/>
          </p:cNvSpPr>
          <p:nvPr/>
        </p:nvSpPr>
        <p:spPr bwMode="auto">
          <a:xfrm>
            <a:off x="279151" y="4935482"/>
            <a:ext cx="8478589" cy="584775"/>
          </a:xfrm>
          <a:prstGeom prst="rect">
            <a:avLst/>
          </a:prstGeom>
          <a:noFill/>
          <a:ln w="9525">
            <a:noFill/>
            <a:miter lim="800000"/>
            <a:headEnd/>
            <a:tailEnd/>
          </a:ln>
        </p:spPr>
        <p:txBody>
          <a:bodyPr wrap="square">
            <a:spAutoFit/>
          </a:bodyPr>
          <a:lstStyle/>
          <a:p>
            <a:pPr marL="0" marR="0" lvl="0" indent="0" algn="just" defTabSz="914400" rtl="0" eaLnBrk="0" fontAlgn="base" latinLnBrk="0" hangingPunct="0">
              <a:lnSpc>
                <a:spcPct val="80000"/>
              </a:lnSpc>
              <a:spcBef>
                <a:spcPct val="0"/>
              </a:spcBef>
              <a:spcAft>
                <a:spcPct val="0"/>
              </a:spcAft>
              <a:buClr>
                <a:srgbClr val="CC3300"/>
              </a:buClr>
              <a:buSzPct val="85000"/>
              <a:buFont typeface="Comic Sans MS" pitchFamily="66" charset="0"/>
              <a:buNone/>
              <a:tabLst/>
              <a:defRPr/>
            </a:pPr>
            <a:r>
              <a:rPr kumimoji="0" lang="fr-FR" sz="2000" b="1" i="0" u="none" strike="noStrike" kern="1200" cap="none" spc="0" normalizeH="0" baseline="0" noProof="0" dirty="0">
                <a:ln>
                  <a:noFill/>
                </a:ln>
                <a:solidFill>
                  <a:prstClr val="black"/>
                </a:solidFill>
                <a:effectLst/>
                <a:uLnTx/>
                <a:uFillTx/>
                <a:latin typeface="Calibri" pitchFamily="34" charset="0"/>
                <a:ea typeface="+mn-ea"/>
                <a:cs typeface="+mn-cs"/>
              </a:rPr>
              <a:t>La prévention universelle, pour tous </a:t>
            </a:r>
            <a:r>
              <a:rPr kumimoji="0" lang="fr-FR" sz="2000" b="0" i="0" u="none" strike="noStrike" kern="1200" cap="none" spc="0" normalizeH="0" baseline="0" noProof="0" dirty="0">
                <a:ln>
                  <a:noFill/>
                </a:ln>
                <a:solidFill>
                  <a:prstClr val="black"/>
                </a:solidFill>
                <a:effectLst/>
                <a:uLnTx/>
                <a:uFillTx/>
                <a:latin typeface="Calibri" pitchFamily="34" charset="0"/>
                <a:ea typeface="+mn-ea"/>
                <a:cs typeface="+mn-cs"/>
              </a:rPr>
              <a:t>a pour but de soustraire à un risque, de réduire l’incidence </a:t>
            </a:r>
          </a:p>
        </p:txBody>
      </p:sp>
      <p:sp>
        <p:nvSpPr>
          <p:cNvPr id="12" name="Text Box 5"/>
          <p:cNvSpPr txBox="1">
            <a:spLocks noChangeArrowheads="1"/>
          </p:cNvSpPr>
          <p:nvPr/>
        </p:nvSpPr>
        <p:spPr bwMode="auto">
          <a:xfrm>
            <a:off x="286047" y="6150437"/>
            <a:ext cx="8478589" cy="590931"/>
          </a:xfrm>
          <a:prstGeom prst="rect">
            <a:avLst/>
          </a:prstGeom>
          <a:noFill/>
          <a:ln w="9525">
            <a:noFill/>
            <a:miter lim="800000"/>
            <a:headEnd/>
            <a:tailEnd/>
          </a:ln>
        </p:spPr>
        <p:txBody>
          <a:bodyPr wrap="square">
            <a:spAutoFit/>
          </a:bodyPr>
          <a:lstStyle/>
          <a:p>
            <a:pPr marL="0" marR="0" lvl="0" indent="0" algn="just" defTabSz="914400" rtl="0" eaLnBrk="1" fontAlgn="base" latinLnBrk="0" hangingPunct="1">
              <a:lnSpc>
                <a:spcPct val="80000"/>
              </a:lnSpc>
              <a:spcBef>
                <a:spcPts val="375"/>
              </a:spcBef>
              <a:spcAft>
                <a:spcPct val="0"/>
              </a:spcAft>
              <a:buClr>
                <a:srgbClr val="CC3300"/>
              </a:buClr>
              <a:buSzPct val="85000"/>
              <a:buFontTx/>
              <a:buNone/>
              <a:tabLst/>
              <a:defRPr/>
            </a:pPr>
            <a:r>
              <a:rPr kumimoji="0" lang="fr-FR" sz="2000" b="1" i="0" u="none" strike="noStrike" kern="1200" cap="none" spc="0" normalizeH="0" baseline="0" noProof="0" dirty="0">
                <a:ln>
                  <a:noFill/>
                </a:ln>
                <a:solidFill>
                  <a:prstClr val="black"/>
                </a:solidFill>
                <a:effectLst/>
                <a:uLnTx/>
                <a:uFillTx/>
                <a:latin typeface="Calibri" pitchFamily="34" charset="0"/>
                <a:ea typeface="+mn-ea"/>
                <a:cs typeface="+mn-cs"/>
              </a:rPr>
              <a:t>La prévention ciblée </a:t>
            </a:r>
            <a:r>
              <a:rPr kumimoji="0" lang="fr-FR" sz="2000" b="0" i="0" u="none" strike="noStrike" kern="1200" cap="none" spc="0" normalizeH="0" baseline="0" noProof="0" dirty="0">
                <a:ln>
                  <a:noFill/>
                </a:ln>
                <a:solidFill>
                  <a:prstClr val="black"/>
                </a:solidFill>
                <a:effectLst/>
                <a:uLnTx/>
                <a:uFillTx/>
                <a:latin typeface="Calibri" pitchFamily="34" charset="0"/>
                <a:ea typeface="+mn-ea"/>
                <a:cs typeface="+mn-cs"/>
              </a:rPr>
              <a:t>(pour des sous-groupes de population spécifiques présentant des facteurs de risque)</a:t>
            </a:r>
            <a:endParaRPr kumimoji="0" lang="fr-FR" sz="18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custDataLst>
      <p:tags r:id="rId1"/>
    </p:custDataLst>
    <p:extLst>
      <p:ext uri="{BB962C8B-B14F-4D97-AF65-F5344CB8AC3E}">
        <p14:creationId xmlns:p14="http://schemas.microsoft.com/office/powerpoint/2010/main" val="17336553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0" nodeType="clickEffect">
                                  <p:stCondLst>
                                    <p:cond delay="0"/>
                                  </p:stCondLst>
                                  <p:childTnLst>
                                    <p:animEffect transition="out" filter="box(in)">
                                      <p:cBhvr>
                                        <p:cTn id="18" dur="500"/>
                                        <p:tgtEl>
                                          <p:spTgt spid="15367">
                                            <p:txEl>
                                              <p:pRg st="0" end="0"/>
                                            </p:txEl>
                                          </p:spTgt>
                                        </p:tgtEl>
                                      </p:cBhvr>
                                    </p:animEffect>
                                    <p:set>
                                      <p:cBhvr>
                                        <p:cTn id="19" dur="1" fill="hold">
                                          <p:stCondLst>
                                            <p:cond delay="499"/>
                                          </p:stCondLst>
                                        </p:cTn>
                                        <p:tgtEl>
                                          <p:spTgt spid="15367">
                                            <p:txEl>
                                              <p:pRg st="0" end="0"/>
                                            </p:txEl>
                                          </p:spTgt>
                                        </p:tgtEl>
                                        <p:attrNameLst>
                                          <p:attrName>style.visibility</p:attrName>
                                        </p:attrNameLst>
                                      </p:cBhvr>
                                      <p:to>
                                        <p:strVal val="hidden"/>
                                      </p:to>
                                    </p:set>
                                  </p:childTnLst>
                                </p:cTn>
                              </p:par>
                              <p:par>
                                <p:cTn id="20" presetID="4" presetClass="exit" presetSubtype="16" fill="hold" grpId="0" nodeType="withEffect">
                                  <p:stCondLst>
                                    <p:cond delay="0"/>
                                  </p:stCondLst>
                                  <p:childTnLst>
                                    <p:animEffect transition="out" filter="box(in)">
                                      <p:cBhvr>
                                        <p:cTn id="21" dur="500"/>
                                        <p:tgtEl>
                                          <p:spTgt spid="15366">
                                            <p:txEl>
                                              <p:pRg st="0" end="0"/>
                                            </p:txEl>
                                          </p:spTgt>
                                        </p:tgtEl>
                                      </p:cBhvr>
                                    </p:animEffect>
                                    <p:set>
                                      <p:cBhvr>
                                        <p:cTn id="22" dur="1" fill="hold">
                                          <p:stCondLst>
                                            <p:cond delay="499"/>
                                          </p:stCondLst>
                                        </p:cTn>
                                        <p:tgtEl>
                                          <p:spTgt spid="15366">
                                            <p:txEl>
                                              <p:pRg st="0" end="0"/>
                                            </p:txEl>
                                          </p:spTgt>
                                        </p:tgtEl>
                                        <p:attrNameLst>
                                          <p:attrName>style.visibility</p:attrName>
                                        </p:attrNameLst>
                                      </p:cBhvr>
                                      <p:to>
                                        <p:strVal val="hidden"/>
                                      </p:to>
                                    </p:set>
                                  </p:childTnLst>
                                </p:cTn>
                              </p:par>
                              <p:par>
                                <p:cTn id="23" presetID="4" presetClass="exit" presetSubtype="16" fill="hold" grpId="0" nodeType="withEffect">
                                  <p:stCondLst>
                                    <p:cond delay="0"/>
                                  </p:stCondLst>
                                  <p:childTnLst>
                                    <p:animEffect transition="out" filter="box(in)">
                                      <p:cBhvr>
                                        <p:cTn id="24" dur="500"/>
                                        <p:tgtEl>
                                          <p:spTgt spid="15365">
                                            <p:txEl>
                                              <p:pRg st="0" end="0"/>
                                            </p:txEl>
                                          </p:spTgt>
                                        </p:tgtEl>
                                      </p:cBhvr>
                                    </p:animEffect>
                                    <p:set>
                                      <p:cBhvr>
                                        <p:cTn id="25" dur="1" fill="hold">
                                          <p:stCondLst>
                                            <p:cond delay="499"/>
                                          </p:stCondLst>
                                        </p:cTn>
                                        <p:tgtEl>
                                          <p:spTgt spid="15365">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grpId="0" nodeType="clickEffect">
                                  <p:stCondLst>
                                    <p:cond delay="0"/>
                                  </p:stCondLst>
                                  <p:childTnLst>
                                    <p:animEffect transition="out" filter="box(in)">
                                      <p:cBhvr>
                                        <p:cTn id="37" dur="500"/>
                                        <p:tgtEl>
                                          <p:spTgt spid="11">
                                            <p:txEl>
                                              <p:pRg st="0" end="0"/>
                                            </p:txEl>
                                          </p:spTgt>
                                        </p:tgtEl>
                                      </p:cBhvr>
                                    </p:animEffect>
                                    <p:set>
                                      <p:cBhvr>
                                        <p:cTn id="38" dur="1" fill="hold">
                                          <p:stCondLst>
                                            <p:cond delay="499"/>
                                          </p:stCondLst>
                                        </p:cTn>
                                        <p:tgtEl>
                                          <p:spTgt spid="11">
                                            <p:txEl>
                                              <p:pRg st="0" end="0"/>
                                            </p:txEl>
                                          </p:spTgt>
                                        </p:tgtEl>
                                        <p:attrNameLst>
                                          <p:attrName>style.visibility</p:attrName>
                                        </p:attrNameLst>
                                      </p:cBhvr>
                                      <p:to>
                                        <p:strVal val="hidden"/>
                                      </p:to>
                                    </p:set>
                                  </p:childTnLst>
                                </p:cTn>
                              </p:par>
                              <p:par>
                                <p:cTn id="39" presetID="4" presetClass="exit" presetSubtype="16" fill="hold" grpId="0" nodeType="withEffect">
                                  <p:stCondLst>
                                    <p:cond delay="0"/>
                                  </p:stCondLst>
                                  <p:childTnLst>
                                    <p:animEffect transition="out" filter="box(in)">
                                      <p:cBhvr>
                                        <p:cTn id="40" dur="500"/>
                                        <p:tgtEl>
                                          <p:spTgt spid="10">
                                            <p:txEl>
                                              <p:pRg st="0" end="0"/>
                                            </p:txEl>
                                          </p:spTgt>
                                        </p:tgtEl>
                                      </p:cBhvr>
                                    </p:animEffect>
                                    <p:set>
                                      <p:cBhvr>
                                        <p:cTn id="41"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childTnLst>
                                </p:cTn>
                              </p:par>
                              <p:par>
                                <p:cTn id="46" presetID="4" presetClass="exit" presetSubtype="16" fill="hold" grpId="0" nodeType="withEffect">
                                  <p:stCondLst>
                                    <p:cond delay="0"/>
                                  </p:stCondLst>
                                  <p:childTnLst>
                                    <p:animEffect transition="out" filter="box(in)">
                                      <p:cBhvr>
                                        <p:cTn id="47" dur="500"/>
                                        <p:tgtEl>
                                          <p:spTgt spid="12">
                                            <p:txEl>
                                              <p:pRg st="0" end="0"/>
                                            </p:txEl>
                                          </p:spTgt>
                                        </p:tgtEl>
                                      </p:cBhvr>
                                    </p:animEffect>
                                    <p:set>
                                      <p:cBhvr>
                                        <p:cTn id="48" dur="1" fill="hold">
                                          <p:stCondLst>
                                            <p:cond delay="499"/>
                                          </p:stCondLst>
                                        </p:cTn>
                                        <p:tgtEl>
                                          <p:spTgt spid="1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allAtOnce"/>
      <p:bldP spid="15366" grpId="0" build="allAtOnce"/>
      <p:bldP spid="15367" grpId="0" build="allAtOnce"/>
      <p:bldP spid="10" grpId="0" build="allAtOnce"/>
      <p:bldP spid="11" grpId="0" build="allAtOnce"/>
      <p:bldP spid="12"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descr="Large confetti"/>
          <p:cNvSpPr>
            <a:spLocks noChangeArrowheads="1"/>
          </p:cNvSpPr>
          <p:nvPr/>
        </p:nvSpPr>
        <p:spPr bwMode="auto">
          <a:xfrm>
            <a:off x="1565275" y="255588"/>
            <a:ext cx="6248400" cy="7620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Le concept de Prévention </a:t>
            </a:r>
          </a:p>
        </p:txBody>
      </p:sp>
      <p:pic>
        <p:nvPicPr>
          <p:cNvPr id="66566"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75778" name="Picture 2" descr="http://www.ipcdc.qc.ca/sites/default/files/images/Continuumsant%C3%A9.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65094" y="1185129"/>
            <a:ext cx="8496944" cy="4511605"/>
          </a:xfrm>
          <a:prstGeom prst="rect">
            <a:avLst/>
          </a:prstGeom>
          <a:noFill/>
        </p:spPr>
      </p:pic>
    </p:spTree>
    <p:custDataLst>
      <p:tags r:id="rId1"/>
    </p:custDataLst>
    <p:extLst>
      <p:ext uri="{BB962C8B-B14F-4D97-AF65-F5344CB8AC3E}">
        <p14:creationId xmlns:p14="http://schemas.microsoft.com/office/powerpoint/2010/main" val="8895728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1000" fill="hold"/>
                                        <p:tgtEl>
                                          <p:spTgt spid="75778"/>
                                        </p:tgtEl>
                                        <p:attrNameLst>
                                          <p:attrName>ppt_w</p:attrName>
                                        </p:attrNameLst>
                                      </p:cBhvr>
                                      <p:tavLst>
                                        <p:tav tm="0">
                                          <p:val>
                                            <p:strVal val="#ppt_w*0.70"/>
                                          </p:val>
                                        </p:tav>
                                        <p:tav tm="100000">
                                          <p:val>
                                            <p:strVal val="#ppt_w"/>
                                          </p:val>
                                        </p:tav>
                                      </p:tavLst>
                                    </p:anim>
                                    <p:anim calcmode="lin" valueType="num">
                                      <p:cBhvr>
                                        <p:cTn id="8" dur="1000" fill="hold"/>
                                        <p:tgtEl>
                                          <p:spTgt spid="75778"/>
                                        </p:tgtEl>
                                        <p:attrNameLst>
                                          <p:attrName>ppt_h</p:attrName>
                                        </p:attrNameLst>
                                      </p:cBhvr>
                                      <p:tavLst>
                                        <p:tav tm="0">
                                          <p:val>
                                            <p:strVal val="#ppt_h"/>
                                          </p:val>
                                        </p:tav>
                                        <p:tav tm="100000">
                                          <p:val>
                                            <p:strVal val="#ppt_h"/>
                                          </p:val>
                                        </p:tav>
                                      </p:tavLst>
                                    </p:anim>
                                    <p:animEffect transition="in" filter="fade">
                                      <p:cBhvr>
                                        <p:cTn id="9" dur="10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07704" y="908719"/>
            <a:ext cx="5184576" cy="2817705"/>
          </a:xfrm>
          <a:prstGeom prst="rect">
            <a:avLst/>
          </a:prstGeom>
          <a:noFill/>
          <a:ln w="9525">
            <a:noFill/>
            <a:miter lim="800000"/>
            <a:headEnd/>
            <a:tailEnd/>
          </a:ln>
        </p:spPr>
      </p:pic>
      <p:sp>
        <p:nvSpPr>
          <p:cNvPr id="3" name="Espace réservé du contenu 2"/>
          <p:cNvSpPr>
            <a:spLocks noGrp="1"/>
          </p:cNvSpPr>
          <p:nvPr>
            <p:ph idx="4294967295"/>
          </p:nvPr>
        </p:nvSpPr>
        <p:spPr>
          <a:xfrm>
            <a:off x="179512" y="1229915"/>
            <a:ext cx="8229600" cy="4863381"/>
          </a:xfrm>
        </p:spPr>
        <p:txBody>
          <a:bodyPr/>
          <a:lstStyle/>
          <a:p>
            <a:pPr marL="273050" indent="-273050">
              <a:lnSpc>
                <a:spcPct val="80000"/>
              </a:lnSpc>
            </a:pPr>
            <a:endParaRPr lang="fr-FR" sz="1800" b="1" dirty="0">
              <a:latin typeface="Calibri" pitchFamily="34" charset="0"/>
            </a:endParaRPr>
          </a:p>
          <a:p>
            <a:pPr marL="273050" indent="-273050" algn="ctr">
              <a:lnSpc>
                <a:spcPct val="80000"/>
              </a:lnSpc>
              <a:buNone/>
            </a:pPr>
            <a:endParaRPr lang="fr-FR" b="1" i="1" dirty="0">
              <a:solidFill>
                <a:srgbClr val="0070C0"/>
              </a:solidFill>
              <a:latin typeface="Calibri" pitchFamily="34" charset="0"/>
            </a:endParaRPr>
          </a:p>
          <a:p>
            <a:pPr marL="273050" indent="-273050" algn="ctr">
              <a:lnSpc>
                <a:spcPct val="80000"/>
              </a:lnSpc>
              <a:buNone/>
            </a:pPr>
            <a:endParaRPr lang="fr-FR" b="1" i="1" dirty="0">
              <a:solidFill>
                <a:srgbClr val="0070C0"/>
              </a:solidFill>
              <a:latin typeface="Calibri" pitchFamily="34" charset="0"/>
            </a:endParaRPr>
          </a:p>
          <a:p>
            <a:pPr marL="273050" indent="-273050" algn="ctr">
              <a:lnSpc>
                <a:spcPct val="80000"/>
              </a:lnSpc>
              <a:buNone/>
            </a:pPr>
            <a:endParaRPr lang="fr-FR" b="1" i="1" dirty="0">
              <a:solidFill>
                <a:srgbClr val="0070C0"/>
              </a:solidFill>
              <a:latin typeface="Calibri" pitchFamily="34" charset="0"/>
            </a:endParaRPr>
          </a:p>
          <a:p>
            <a:pPr marL="273050" indent="-273050" algn="ctr">
              <a:lnSpc>
                <a:spcPct val="80000"/>
              </a:lnSpc>
              <a:buNone/>
            </a:pPr>
            <a:endParaRPr lang="fr-FR" b="1" i="1" dirty="0">
              <a:solidFill>
                <a:srgbClr val="0070C0"/>
              </a:solidFill>
              <a:latin typeface="Calibri" pitchFamily="34" charset="0"/>
            </a:endParaRPr>
          </a:p>
          <a:p>
            <a:pPr marL="273050" indent="-273050" algn="ctr">
              <a:lnSpc>
                <a:spcPct val="80000"/>
              </a:lnSpc>
              <a:buNone/>
            </a:pPr>
            <a:endParaRPr lang="fr-FR" b="1" i="1" dirty="0">
              <a:solidFill>
                <a:srgbClr val="0070C0"/>
              </a:solidFill>
              <a:latin typeface="Calibri" pitchFamily="34" charset="0"/>
            </a:endParaRPr>
          </a:p>
          <a:p>
            <a:pPr marL="273050" indent="-273050" algn="ctr">
              <a:lnSpc>
                <a:spcPct val="80000"/>
              </a:lnSpc>
              <a:buNone/>
            </a:pPr>
            <a:endParaRPr lang="fr-FR" b="1" i="1" dirty="0">
              <a:solidFill>
                <a:srgbClr val="0070C0"/>
              </a:solidFill>
              <a:latin typeface="Calibri" pitchFamily="34" charset="0"/>
            </a:endParaRPr>
          </a:p>
          <a:p>
            <a:pPr marL="273050" indent="-273050" algn="ctr">
              <a:lnSpc>
                <a:spcPct val="80000"/>
              </a:lnSpc>
              <a:buNone/>
            </a:pPr>
            <a:r>
              <a:rPr lang="fr-FR" b="1" i="1" dirty="0">
                <a:solidFill>
                  <a:srgbClr val="0070C0"/>
                </a:solidFill>
                <a:latin typeface="Calibri" pitchFamily="34" charset="0"/>
              </a:rPr>
              <a:t>« La Promotion de la Santé est le processus qui confère aux populations les moyens d'assurer un plus grand contrôle sur leur propre santé, et d'améliorer celle-ci »</a:t>
            </a:r>
          </a:p>
          <a:p>
            <a:pPr marL="273050" indent="-273050" algn="ctr">
              <a:lnSpc>
                <a:spcPct val="80000"/>
              </a:lnSpc>
              <a:buNone/>
            </a:pPr>
            <a:r>
              <a:rPr lang="fr-FR" b="1" dirty="0">
                <a:solidFill>
                  <a:srgbClr val="0070C0"/>
                </a:solidFill>
                <a:latin typeface="Calibri" pitchFamily="34" charset="0"/>
              </a:rPr>
              <a:t> </a:t>
            </a:r>
          </a:p>
          <a:p>
            <a:pPr marL="273050" indent="-273050" algn="ctr">
              <a:lnSpc>
                <a:spcPct val="80000"/>
              </a:lnSpc>
              <a:buNone/>
            </a:pPr>
            <a:r>
              <a:rPr lang="fr-FR" b="1" dirty="0">
                <a:latin typeface="Calibri" pitchFamily="34" charset="0"/>
              </a:rPr>
              <a:t>Charte d’Ottawa, 1986</a:t>
            </a:r>
          </a:p>
          <a:p>
            <a:pPr marL="273050" indent="-273050" algn="ctr">
              <a:lnSpc>
                <a:spcPct val="80000"/>
              </a:lnSpc>
              <a:buNone/>
            </a:pPr>
            <a:endParaRPr lang="fr-FR" b="1" dirty="0">
              <a:latin typeface="Calibri" pitchFamily="34" charset="0"/>
            </a:endParaRPr>
          </a:p>
          <a:p>
            <a:pPr marL="273050" indent="-273050" algn="ctr">
              <a:lnSpc>
                <a:spcPct val="80000"/>
              </a:lnSpc>
              <a:buNone/>
            </a:pPr>
            <a:r>
              <a:rPr lang="fr-FR" b="1" dirty="0">
                <a:latin typeface="Calibri" pitchFamily="34" charset="0"/>
              </a:rPr>
              <a:t>Processus  apportant  aux  individus  et  aux  communautés la capacité d’accroître leur contrôle sur les déterminants de la santé et donc d’améliorer leur santé </a:t>
            </a:r>
          </a:p>
          <a:p>
            <a:pPr marL="273050" indent="-273050">
              <a:lnSpc>
                <a:spcPct val="80000"/>
              </a:lnSpc>
              <a:buFont typeface="Wingdings" pitchFamily="2" charset="2"/>
              <a:buNone/>
            </a:pPr>
            <a:endParaRPr lang="fr-FR" sz="1100" dirty="0">
              <a:latin typeface="Calibri" pitchFamily="34" charset="0"/>
            </a:endParaRPr>
          </a:p>
        </p:txBody>
      </p:sp>
      <p:pic>
        <p:nvPicPr>
          <p:cNvPr id="7" name="Picture 2" descr="http://www.codes05.org/images/interface/logo_codes05.gif"/>
          <p:cNvPicPr>
            <a:picLocks noChangeAspect="1" noChangeArrowheads="1"/>
          </p:cNvPicPr>
          <p:nvPr/>
        </p:nvPicPr>
        <p:blipFill>
          <a:blip r:embed="rId5" cstate="screen"/>
          <a:srcRect b="9912"/>
          <a:stretch>
            <a:fillRect/>
          </a:stretch>
        </p:blipFill>
        <p:spPr bwMode="auto">
          <a:xfrm>
            <a:off x="179388" y="0"/>
            <a:ext cx="1314450" cy="944563"/>
          </a:xfrm>
          <a:prstGeom prst="rect">
            <a:avLst/>
          </a:prstGeom>
          <a:noFill/>
          <a:ln w="9525">
            <a:noFill/>
            <a:miter lim="800000"/>
            <a:headEnd/>
            <a:tailEnd/>
          </a:ln>
        </p:spPr>
      </p:pic>
      <p:sp>
        <p:nvSpPr>
          <p:cNvPr id="8" name="Rectangle 3" descr="Large confetti"/>
          <p:cNvSpPr>
            <a:spLocks noChangeArrowheads="1"/>
          </p:cNvSpPr>
          <p:nvPr/>
        </p:nvSpPr>
        <p:spPr bwMode="auto">
          <a:xfrm>
            <a:off x="1043608" y="90488"/>
            <a:ext cx="7621587" cy="7620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Le concept de Promotion de la Santé  </a:t>
            </a:r>
          </a:p>
        </p:txBody>
      </p:sp>
      <p:sp>
        <p:nvSpPr>
          <p:cNvPr id="9" name="Espace réservé du numéro de diapositive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custDataLst>
      <p:tags r:id="rId1"/>
    </p:custDataLst>
    <p:extLst>
      <p:ext uri="{BB962C8B-B14F-4D97-AF65-F5344CB8AC3E}">
        <p14:creationId xmlns:p14="http://schemas.microsoft.com/office/powerpoint/2010/main" val="1800064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5"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D2C7FFD-251C-4DEE-8A4B-561DD5D94223}" type="slidenum">
              <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7" name="Rectangle 3" descr="Large confetti"/>
          <p:cNvSpPr>
            <a:spLocks noChangeArrowheads="1"/>
          </p:cNvSpPr>
          <p:nvPr/>
        </p:nvSpPr>
        <p:spPr bwMode="auto">
          <a:xfrm>
            <a:off x="1043608" y="90488"/>
            <a:ext cx="7621587" cy="7620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Le concept de Promotion de la Santé  </a:t>
            </a:r>
          </a:p>
        </p:txBody>
      </p:sp>
      <p:pic>
        <p:nvPicPr>
          <p:cNvPr id="9" name="Image 8"/>
          <p:cNvPicPr>
            <a:picLocks noChangeAspect="1"/>
          </p:cNvPicPr>
          <p:nvPr/>
        </p:nvPicPr>
        <p:blipFill rotWithShape="1">
          <a:blip r:embed="rId4"/>
          <a:srcRect t="1117"/>
          <a:stretch/>
        </p:blipFill>
        <p:spPr>
          <a:xfrm>
            <a:off x="383895" y="980728"/>
            <a:ext cx="8023505" cy="4680520"/>
          </a:xfrm>
          <a:prstGeom prst="rect">
            <a:avLst/>
          </a:prstGeom>
        </p:spPr>
      </p:pic>
      <p:pic>
        <p:nvPicPr>
          <p:cNvPr id="5" name="Picture 2" descr="http://www.codes05.org/images/interface/logo_codes05.gif"/>
          <p:cNvPicPr>
            <a:picLocks noChangeAspect="1" noChangeArrowheads="1"/>
          </p:cNvPicPr>
          <p:nvPr/>
        </p:nvPicPr>
        <p:blipFill>
          <a:blip r:embed="rId5" cstate="screen"/>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54518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descr="Large confetti"/>
          <p:cNvSpPr>
            <a:spLocks noChangeArrowheads="1"/>
          </p:cNvSpPr>
          <p:nvPr/>
        </p:nvSpPr>
        <p:spPr bwMode="auto">
          <a:xfrm>
            <a:off x="1258888" y="188913"/>
            <a:ext cx="7620000" cy="6858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DB434"/>
                </a:solidFill>
                <a:effectLst/>
                <a:uLnTx/>
                <a:uFillTx/>
                <a:latin typeface="Calibri" pitchFamily="34" charset="0"/>
                <a:ea typeface="+mn-ea"/>
                <a:cs typeface="Calibri" pitchFamily="34" charset="0"/>
              </a:rPr>
              <a:t>Le concept d’Education pour la Santé  </a:t>
            </a:r>
          </a:p>
        </p:txBody>
      </p:sp>
      <p:sp>
        <p:nvSpPr>
          <p:cNvPr id="2" name="Espace réservé du numéro de diapositive 1"/>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7" name="Image 6"/>
          <p:cNvPicPr>
            <a:picLocks noChangeAspect="1"/>
          </p:cNvPicPr>
          <p:nvPr/>
        </p:nvPicPr>
        <p:blipFill rotWithShape="1">
          <a:blip r:embed="rId4"/>
          <a:srcRect t="1033"/>
          <a:stretch/>
        </p:blipFill>
        <p:spPr>
          <a:xfrm>
            <a:off x="155276" y="1251868"/>
            <a:ext cx="8568902" cy="5002882"/>
          </a:xfrm>
          <a:prstGeom prst="rect">
            <a:avLst/>
          </a:prstGeom>
        </p:spPr>
      </p:pic>
      <p:sp>
        <p:nvSpPr>
          <p:cNvPr id="8" name="Rectangle 7"/>
          <p:cNvSpPr/>
          <p:nvPr/>
        </p:nvSpPr>
        <p:spPr>
          <a:xfrm>
            <a:off x="685800" y="4419600"/>
            <a:ext cx="8038378" cy="838200"/>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Schoolbook"/>
              <a:ea typeface="+mn-ea"/>
              <a:cs typeface="+mn-cs"/>
            </a:endParaRPr>
          </a:p>
        </p:txBody>
      </p:sp>
      <p:pic>
        <p:nvPicPr>
          <p:cNvPr id="9" name="Picture 2" descr="http://www.codes05.org/images/interface/logo_codes05.gif"/>
          <p:cNvPicPr>
            <a:picLocks noChangeAspect="1" noChangeArrowheads="1"/>
          </p:cNvPicPr>
          <p:nvPr/>
        </p:nvPicPr>
        <p:blipFill>
          <a:blip r:embed="rId5" cstate="screen"/>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814082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179388" y="2349500"/>
            <a:ext cx="8497068" cy="446276"/>
          </a:xfrm>
          <a:prstGeom prst="rect">
            <a:avLst/>
          </a:prstGeom>
          <a:noFill/>
          <a:ln w="9525">
            <a:noFill/>
            <a:miter lim="800000"/>
            <a:headEnd/>
            <a:tailEnd/>
          </a:ln>
        </p:spPr>
        <p:txBody>
          <a:bodyPr wrap="square">
            <a:spAutoFit/>
          </a:bodyPr>
          <a:lstStyle/>
          <a:p>
            <a:pPr marL="457200" marR="0" lvl="1" indent="0" algn="just" defTabSz="914400" rtl="0" eaLnBrk="1" fontAlgn="base" latinLnBrk="0" hangingPunct="1">
              <a:lnSpc>
                <a:spcPct val="100000"/>
              </a:lnSpc>
              <a:spcBef>
                <a:spcPct val="50000"/>
              </a:spcBef>
              <a:spcAft>
                <a:spcPct val="0"/>
              </a:spcAft>
              <a:buClr>
                <a:srgbClr val="0DB434"/>
              </a:buClr>
              <a:buSzPct val="80000"/>
              <a:buFontTx/>
              <a:buNone/>
              <a:tabLst/>
              <a:defRPr/>
            </a:pPr>
            <a:r>
              <a:rPr kumimoji="0" lang="fr-FR" sz="2300" b="1" i="0" u="none" strike="noStrike" kern="1200" cap="none" spc="0" normalizeH="0" baseline="0" noProof="0" dirty="0">
                <a:ln>
                  <a:noFill/>
                </a:ln>
                <a:solidFill>
                  <a:prstClr val="black"/>
                </a:solidFill>
                <a:effectLst/>
                <a:uLnTx/>
                <a:uFillTx/>
                <a:latin typeface="Calibri" pitchFamily="34" charset="0"/>
                <a:ea typeface="+mn-ea"/>
                <a:cs typeface="+mn-cs"/>
              </a:rPr>
              <a:t> </a:t>
            </a:r>
            <a:endParaRPr kumimoji="0" lang="fr-FR" sz="2300" b="0" i="1"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89090" name="Text Box 4"/>
          <p:cNvSpPr txBox="1">
            <a:spLocks noChangeArrowheads="1"/>
          </p:cNvSpPr>
          <p:nvPr/>
        </p:nvSpPr>
        <p:spPr bwMode="auto">
          <a:xfrm>
            <a:off x="323528" y="1309751"/>
            <a:ext cx="7920880" cy="3354765"/>
          </a:xfrm>
          <a:prstGeom prst="rect">
            <a:avLst/>
          </a:prstGeom>
          <a:noFill/>
          <a:ln w="9525">
            <a:noFill/>
            <a:miter lim="800000"/>
            <a:headEnd/>
            <a:tailEnd/>
          </a:ln>
        </p:spPr>
        <p:txBody>
          <a:bodyPr wrap="square">
            <a:spAutoFit/>
          </a:bodyPr>
          <a:lstStyle/>
          <a:p>
            <a:pPr lvl="0" algn="just" eaLnBrk="0" hangingPunct="0">
              <a:spcBef>
                <a:spcPct val="20000"/>
              </a:spcBef>
              <a:defRPr/>
            </a:pPr>
            <a:r>
              <a:rPr lang="fr-FR" sz="2000" b="1" i="1" dirty="0">
                <a:latin typeface="Calibri" panose="020F0502020204030204" pitchFamily="34" charset="0"/>
                <a:cs typeface="Calibri" panose="020F0502020204030204" pitchFamily="34" charset="0"/>
              </a:rPr>
              <a:t>«  L’éducation pour la santé est un ensemble planifié d’expériences d’apprentissage visant à prédisposer une personne et à la rendre apte à adopter volontairement des comportements favorables à la santé ainsi qu’à soutenir l’adoption de ces comportements ». </a:t>
            </a:r>
          </a:p>
          <a:p>
            <a:pPr lvl="0" algn="just" eaLnBrk="0" hangingPunct="0">
              <a:spcBef>
                <a:spcPct val="20000"/>
              </a:spcBef>
              <a:defRPr/>
            </a:pPr>
            <a:endParaRPr lang="fr-FR" sz="2000" b="1" i="1" dirty="0">
              <a:latin typeface="Calibri" panose="020F0502020204030204" pitchFamily="34" charset="0"/>
              <a:cs typeface="Calibri" panose="020F0502020204030204" pitchFamily="34" charset="0"/>
            </a:endParaRPr>
          </a:p>
          <a:p>
            <a:pPr lvl="0" algn="just" eaLnBrk="0" hangingPunct="0">
              <a:spcBef>
                <a:spcPct val="20000"/>
              </a:spcBef>
              <a:defRPr/>
            </a:pPr>
            <a:endParaRPr lang="fr-FR" sz="2000" b="1" i="1" dirty="0">
              <a:latin typeface="Calibri" panose="020F0502020204030204" pitchFamily="34" charset="0"/>
              <a:cs typeface="Calibri" panose="020F0502020204030204" pitchFamily="34" charset="0"/>
            </a:endParaRPr>
          </a:p>
          <a:p>
            <a:pPr lvl="0" algn="just" eaLnBrk="0" hangingPunct="0">
              <a:spcBef>
                <a:spcPct val="20000"/>
              </a:spcBef>
              <a:defRPr/>
            </a:pPr>
            <a:r>
              <a:rPr lang="fr-FR" sz="2000" b="1" i="1" dirty="0">
                <a:latin typeface="Calibri" panose="020F0502020204030204" pitchFamily="34" charset="0"/>
                <a:cs typeface="Calibri" panose="020F0502020204030204" pitchFamily="34" charset="0"/>
              </a:rPr>
              <a:t>Elle conduit à s’interroger sur son rapport à la santé, ses choix et sa responsabilité individuelle et sociétale, elle contribue à l’acquisition de savoir, savoir-faire et savoir être et fait appel aux compétences psychosociales. »</a:t>
            </a:r>
            <a:endParaRPr kumimoji="0" lang="fr-FR" altLang="fr-FR" sz="2000" b="1" i="1"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6" name="Rectangle 2" descr="Large confetti"/>
          <p:cNvSpPr>
            <a:spLocks noChangeArrowheads="1"/>
          </p:cNvSpPr>
          <p:nvPr/>
        </p:nvSpPr>
        <p:spPr bwMode="auto">
          <a:xfrm>
            <a:off x="1043608" y="438944"/>
            <a:ext cx="7620000" cy="6858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DB434"/>
                </a:solidFill>
                <a:effectLst/>
                <a:uLnTx/>
                <a:uFillTx/>
                <a:latin typeface="Calibri" pitchFamily="34" charset="0"/>
                <a:ea typeface="+mn-ea"/>
                <a:cs typeface="Calibri" pitchFamily="34" charset="0"/>
              </a:rPr>
              <a:t>Le concept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DB434"/>
                </a:solidFill>
                <a:effectLst/>
                <a:uLnTx/>
                <a:uFillTx/>
                <a:latin typeface="Calibri" pitchFamily="34" charset="0"/>
                <a:ea typeface="+mn-ea"/>
                <a:cs typeface="Calibri" pitchFamily="34" charset="0"/>
              </a:rPr>
              <a:t>d’Education pour la Santé </a:t>
            </a:r>
          </a:p>
        </p:txBody>
      </p:sp>
      <p:pic>
        <p:nvPicPr>
          <p:cNvPr id="89093"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7" name="Espace réservé du numéro de diapositive 6"/>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custDataLst>
      <p:tags r:id="rId1"/>
    </p:custDataLst>
    <p:extLst>
      <p:ext uri="{BB962C8B-B14F-4D97-AF65-F5344CB8AC3E}">
        <p14:creationId xmlns:p14="http://schemas.microsoft.com/office/powerpoint/2010/main" val="34424391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179388" y="2349500"/>
            <a:ext cx="8497068" cy="446276"/>
          </a:xfrm>
          <a:prstGeom prst="rect">
            <a:avLst/>
          </a:prstGeom>
          <a:noFill/>
          <a:ln w="9525">
            <a:noFill/>
            <a:miter lim="800000"/>
            <a:headEnd/>
            <a:tailEnd/>
          </a:ln>
        </p:spPr>
        <p:txBody>
          <a:bodyPr wrap="square">
            <a:spAutoFit/>
          </a:bodyPr>
          <a:lstStyle/>
          <a:p>
            <a:pPr marL="457200" marR="0" lvl="1" indent="0" algn="just" defTabSz="914400" rtl="0" eaLnBrk="1" fontAlgn="base" latinLnBrk="0" hangingPunct="1">
              <a:lnSpc>
                <a:spcPct val="100000"/>
              </a:lnSpc>
              <a:spcBef>
                <a:spcPct val="50000"/>
              </a:spcBef>
              <a:spcAft>
                <a:spcPct val="0"/>
              </a:spcAft>
              <a:buClr>
                <a:srgbClr val="0DB434"/>
              </a:buClr>
              <a:buSzPct val="80000"/>
              <a:buFontTx/>
              <a:buNone/>
              <a:tabLst/>
              <a:defRPr/>
            </a:pPr>
            <a:r>
              <a:rPr kumimoji="0" lang="fr-FR" sz="2300" b="1" i="0" u="none" strike="noStrike" kern="1200" cap="none" spc="0" normalizeH="0" baseline="0" noProof="0" dirty="0">
                <a:ln>
                  <a:noFill/>
                </a:ln>
                <a:solidFill>
                  <a:prstClr val="black"/>
                </a:solidFill>
                <a:effectLst/>
                <a:uLnTx/>
                <a:uFillTx/>
                <a:latin typeface="Calibri" pitchFamily="34" charset="0"/>
                <a:ea typeface="+mn-ea"/>
                <a:cs typeface="+mn-cs"/>
              </a:rPr>
              <a:t> </a:t>
            </a:r>
            <a:endParaRPr kumimoji="0" lang="fr-FR" sz="2300" b="0" i="1"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89090" name="Text Box 4"/>
          <p:cNvSpPr txBox="1">
            <a:spLocks noChangeArrowheads="1"/>
          </p:cNvSpPr>
          <p:nvPr/>
        </p:nvSpPr>
        <p:spPr bwMode="auto">
          <a:xfrm>
            <a:off x="323528" y="1309751"/>
            <a:ext cx="7920880" cy="4031873"/>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8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ebdings" panose="05030102010509060703" pitchFamily="18" charset="2"/>
              </a:rPr>
              <a:t>Développement de « </a:t>
            </a:r>
            <a:r>
              <a:rPr kumimoji="0" lang="fr-FR" altLang="fr-FR" sz="2800" b="1" i="1"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ebdings" panose="05030102010509060703" pitchFamily="18" charset="2"/>
              </a:rPr>
              <a:t>compétences humaines et relationnelles utiles au développement de comportements favorables à la santé </a:t>
            </a:r>
            <a:r>
              <a:rPr kumimoji="0" lang="fr-FR" altLang="fr-FR" sz="28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ebdings" panose="05030102010509060703" pitchFamily="18" charset="2"/>
              </a:rPr>
              <a:t>» </a:t>
            </a:r>
            <a:r>
              <a:rPr kumimoji="0" lang="fr-FR" altLang="fr-FR" sz="2800" b="0"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ebdings" panose="05030102010509060703" pitchFamily="18" charset="2"/>
              </a:rPr>
              <a:t>(M.DEMARTEAU)</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fr-FR" sz="2400" b="0"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ebdings" panose="05030102010509060703"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Les </a:t>
            </a:r>
            <a:r>
              <a:rPr kumimoji="0" lang="fr-FR" altLang="fr-FR"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actions</a:t>
            </a:r>
            <a:r>
              <a:rPr kumimoji="0" lang="fr-FR" altLang="fr-FR"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d’éducation pour la santé visent l’adaptation des attitudes et des comportements influençant la santé. Pour être efficaces, elles interviennent simultanément sur trois déterminants du comportement accessibles à l’éducation :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le </a:t>
            </a:r>
            <a:r>
              <a:rPr kumimoji="0" lang="fr-FR" altLang="fr-FR"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savoir</a:t>
            </a:r>
            <a:r>
              <a:rPr kumimoji="0" lang="fr-FR" altLang="fr-FR"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le </a:t>
            </a:r>
            <a:r>
              <a:rPr kumimoji="0" lang="fr-FR" altLang="fr-FR"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savoir-faire </a:t>
            </a:r>
            <a:r>
              <a:rPr kumimoji="0" lang="fr-FR" altLang="fr-FR"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et le </a:t>
            </a:r>
            <a:r>
              <a:rPr kumimoji="0" lang="fr-FR" altLang="fr-FR"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savoir-être. </a:t>
            </a:r>
          </a:p>
        </p:txBody>
      </p:sp>
      <p:sp>
        <p:nvSpPr>
          <p:cNvPr id="6" name="Rectangle 2" descr="Large confetti"/>
          <p:cNvSpPr>
            <a:spLocks noChangeArrowheads="1"/>
          </p:cNvSpPr>
          <p:nvPr/>
        </p:nvSpPr>
        <p:spPr bwMode="auto">
          <a:xfrm>
            <a:off x="1043608" y="438944"/>
            <a:ext cx="7620000" cy="6858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DB434"/>
                </a:solidFill>
                <a:effectLst/>
                <a:uLnTx/>
                <a:uFillTx/>
                <a:latin typeface="Calibri" pitchFamily="34" charset="0"/>
                <a:ea typeface="+mn-ea"/>
                <a:cs typeface="Calibri" pitchFamily="34" charset="0"/>
              </a:rPr>
              <a:t>Le concept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DB434"/>
                </a:solidFill>
                <a:effectLst/>
                <a:uLnTx/>
                <a:uFillTx/>
                <a:latin typeface="Calibri" pitchFamily="34" charset="0"/>
                <a:ea typeface="+mn-ea"/>
                <a:cs typeface="Calibri" pitchFamily="34" charset="0"/>
              </a:rPr>
              <a:t>d’Education pour la Santé </a:t>
            </a:r>
          </a:p>
        </p:txBody>
      </p:sp>
      <p:pic>
        <p:nvPicPr>
          <p:cNvPr id="89093"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7" name="Espace réservé du numéro de diapositive 6"/>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8" name="Imag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70327" y="4941168"/>
            <a:ext cx="1470025"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52261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6991490-665B-493E-93B6-89AFE2927713}"/>
              </a:ext>
            </a:extLst>
          </p:cNvPr>
          <p:cNvSpPr>
            <a:spLocks noGrp="1"/>
          </p:cNvSpPr>
          <p:nvPr>
            <p:ph type="title"/>
          </p:nvPr>
        </p:nvSpPr>
        <p:spPr>
          <a:xfrm>
            <a:off x="722313" y="609600"/>
            <a:ext cx="7881937" cy="1524000"/>
          </a:xfrm>
        </p:spPr>
        <p:txBody>
          <a:bodyPr>
            <a:normAutofit fontScale="90000"/>
          </a:bodyPr>
          <a:lstStyle/>
          <a:p>
            <a:pPr eaLnBrk="1" fontAlgn="auto" hangingPunct="1">
              <a:spcAft>
                <a:spcPts val="0"/>
              </a:spcAft>
              <a:defRPr/>
            </a:pPr>
            <a:r>
              <a:rPr lang="fr-FR" dirty="0"/>
              <a:t>CoDES 05</a:t>
            </a:r>
            <a:br>
              <a:rPr lang="fr-FR" dirty="0"/>
            </a:br>
            <a:r>
              <a:rPr lang="fr-FR" dirty="0"/>
              <a:t>NOS ACTIVITES – NOS MISSIONS</a:t>
            </a:r>
            <a:br>
              <a:rPr lang="fr-FR" dirty="0"/>
            </a:br>
            <a:endParaRPr lang="fr-FR" dirty="0"/>
          </a:p>
        </p:txBody>
      </p:sp>
      <p:sp>
        <p:nvSpPr>
          <p:cNvPr id="19459"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FF440AD2-5141-41AD-84F9-14717F9B6065}"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endParaRPr>
          </a:p>
        </p:txBody>
      </p:sp>
      <p:pic>
        <p:nvPicPr>
          <p:cNvPr id="194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221163"/>
            <a:ext cx="87852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texte 1">
            <a:extLst>
              <a:ext uri="{FF2B5EF4-FFF2-40B4-BE49-F238E27FC236}">
                <a16:creationId xmlns:a16="http://schemas.microsoft.com/office/drawing/2014/main" id="{299EC547-D8A1-4F7D-8E49-0E3F42477745}"/>
              </a:ext>
            </a:extLst>
          </p:cNvPr>
          <p:cNvSpPr>
            <a:spLocks noGrp="1"/>
          </p:cNvSpPr>
          <p:nvPr>
            <p:ph type="body" idx="1"/>
          </p:nvPr>
        </p:nvSpPr>
        <p:spPr>
          <a:xfrm>
            <a:off x="611188" y="2565400"/>
            <a:ext cx="8208962" cy="1655763"/>
          </a:xfrm>
        </p:spPr>
        <p:txBody>
          <a:bodyPr>
            <a:noAutofit/>
          </a:bodyPr>
          <a:lstStyle/>
          <a:p>
            <a:pPr eaLnBrk="1" fontAlgn="auto" hangingPunct="1">
              <a:spcAft>
                <a:spcPts val="0"/>
              </a:spcAft>
              <a:buFont typeface="Wingdings 2"/>
              <a:buNone/>
              <a:defRPr/>
            </a:pPr>
            <a:r>
              <a:rPr lang="fr-FR" sz="3200" dirty="0">
                <a:solidFill>
                  <a:schemeClr val="tx2">
                    <a:lumMod val="75000"/>
                  </a:schemeClr>
                </a:solidFill>
                <a:latin typeface="Calibri" pitchFamily="34" charset="0"/>
              </a:rPr>
              <a:t>LE RESEAU c</a:t>
            </a:r>
            <a:r>
              <a:rPr lang="fr-FR" sz="3200" cap="none" dirty="0">
                <a:solidFill>
                  <a:schemeClr val="tx2">
                    <a:lumMod val="75000"/>
                  </a:schemeClr>
                </a:solidFill>
                <a:latin typeface="Calibri" pitchFamily="34" charset="0"/>
              </a:rPr>
              <a:t>o</a:t>
            </a:r>
            <a:r>
              <a:rPr lang="fr-FR" sz="3200" dirty="0">
                <a:solidFill>
                  <a:schemeClr val="tx2">
                    <a:lumMod val="75000"/>
                  </a:schemeClr>
                </a:solidFill>
                <a:latin typeface="Calibri" pitchFamily="34" charset="0"/>
              </a:rPr>
              <a:t>des:</a:t>
            </a:r>
          </a:p>
          <a:p>
            <a:pPr eaLnBrk="1" fontAlgn="auto" hangingPunct="1">
              <a:spcAft>
                <a:spcPts val="0"/>
              </a:spcAft>
              <a:buFont typeface="Wingdings 2"/>
              <a:buNone/>
              <a:defRPr/>
            </a:pPr>
            <a:r>
              <a:rPr lang="fr-FR" sz="3200" dirty="0">
                <a:solidFill>
                  <a:schemeClr val="tx2">
                    <a:lumMod val="75000"/>
                  </a:schemeClr>
                </a:solidFill>
                <a:latin typeface="Calibri" pitchFamily="34" charset="0"/>
              </a:rPr>
              <a:t>promotion de la santé </a:t>
            </a:r>
          </a:p>
          <a:p>
            <a:pPr eaLnBrk="1" fontAlgn="auto" hangingPunct="1">
              <a:spcAft>
                <a:spcPts val="0"/>
              </a:spcAft>
              <a:buFont typeface="Wingdings 2"/>
              <a:buNone/>
              <a:defRPr/>
            </a:pPr>
            <a:r>
              <a:rPr lang="fr-FR" sz="3200" dirty="0">
                <a:solidFill>
                  <a:schemeClr val="tx2">
                    <a:lumMod val="75000"/>
                  </a:schemeClr>
                </a:solidFill>
                <a:latin typeface="Calibri" pitchFamily="34" charset="0"/>
              </a:rPr>
              <a:t>au quotidien</a:t>
            </a:r>
          </a:p>
        </p:txBody>
      </p:sp>
      <p:pic>
        <p:nvPicPr>
          <p:cNvPr id="19462" name="Image 6" descr="CoDES-0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86114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7" name="Rectangle 2"/>
          <p:cNvSpPr>
            <a:spLocks noGrp="1" noChangeArrowheads="1"/>
          </p:cNvSpPr>
          <p:nvPr>
            <p:ph type="title"/>
            <p:custDataLst>
              <p:tags r:id="rId2"/>
            </p:custDataLst>
          </p:nvPr>
        </p:nvSpPr>
        <p:spPr>
          <a:xfrm>
            <a:off x="250825" y="188913"/>
            <a:ext cx="8023225" cy="1008062"/>
          </a:xfrm>
          <a:noFill/>
        </p:spPr>
        <p:txBody>
          <a:bodyPr anchor="ctr"/>
          <a:lstStyle/>
          <a:p>
            <a:pPr algn="ctr" eaLnBrk="1" hangingPunct="1"/>
            <a:r>
              <a:rPr lang="fr-FR" altLang="fr-FR" sz="3600" b="1" dirty="0">
                <a:solidFill>
                  <a:srgbClr val="009900"/>
                </a:solidFill>
                <a:latin typeface="Calibri" panose="020F0502020204030204" pitchFamily="34" charset="0"/>
              </a:rPr>
              <a:t>Education à la santé : Principes clés</a:t>
            </a:r>
          </a:p>
        </p:txBody>
      </p:sp>
      <p:sp>
        <p:nvSpPr>
          <p:cNvPr id="71684" name="Rectangle 3"/>
          <p:cNvSpPr>
            <a:spLocks noGrp="1" noChangeArrowheads="1"/>
          </p:cNvSpPr>
          <p:nvPr>
            <p:ph type="body" idx="1"/>
          </p:nvPr>
        </p:nvSpPr>
        <p:spPr>
          <a:xfrm>
            <a:off x="395288" y="1341438"/>
            <a:ext cx="8281167" cy="4679950"/>
          </a:xfrm>
        </p:spPr>
        <p:txBody>
          <a:bodyPr/>
          <a:lstStyle/>
          <a:p>
            <a:pPr algn="just">
              <a:lnSpc>
                <a:spcPct val="80000"/>
              </a:lnSpc>
              <a:spcBef>
                <a:spcPts val="525"/>
              </a:spcBef>
              <a:buClr>
                <a:srgbClr val="99CC00"/>
              </a:buClr>
              <a:buFont typeface="Arial" panose="020B0604020202020204" pitchFamily="34" charset="0"/>
              <a:buChar char="•"/>
              <a:defRPr/>
            </a:pPr>
            <a:r>
              <a:rPr lang="fr-FR" altLang="fr-FR" sz="2400" b="1" dirty="0">
                <a:latin typeface="Calibri" panose="020F0502020204030204" pitchFamily="34" charset="0"/>
                <a:cs typeface="Times New Roman" panose="02020603050405020304" pitchFamily="18" charset="0"/>
              </a:rPr>
              <a:t>Approche globale</a:t>
            </a:r>
          </a:p>
          <a:p>
            <a:pPr marL="0" indent="0" algn="just">
              <a:lnSpc>
                <a:spcPct val="80000"/>
              </a:lnSpc>
              <a:spcBef>
                <a:spcPts val="525"/>
              </a:spcBef>
              <a:buClr>
                <a:srgbClr val="99CC00"/>
              </a:buClr>
              <a:buFontTx/>
              <a:buNone/>
              <a:defRPr/>
            </a:pPr>
            <a:r>
              <a:rPr lang="fr-FR" altLang="fr-FR" sz="2400" dirty="0">
                <a:latin typeface="Calibri" panose="020F0502020204030204" pitchFamily="34" charset="0"/>
                <a:cs typeface="Times New Roman" panose="02020603050405020304" pitchFamily="18" charset="0"/>
              </a:rPr>
              <a:t>Prendre en compte les dimensions physique, psychologique et sociale de la santé</a:t>
            </a:r>
          </a:p>
          <a:p>
            <a:pPr marL="0" indent="0" algn="just">
              <a:lnSpc>
                <a:spcPct val="80000"/>
              </a:lnSpc>
              <a:spcBef>
                <a:spcPts val="525"/>
              </a:spcBef>
              <a:buClr>
                <a:srgbClr val="99CC00"/>
              </a:buClr>
              <a:buFontTx/>
              <a:buNone/>
              <a:defRPr/>
            </a:pPr>
            <a:endParaRPr lang="fr-FR" altLang="fr-FR" sz="1000" dirty="0">
              <a:latin typeface="Calibri" panose="020F0502020204030204" pitchFamily="34" charset="0"/>
              <a:cs typeface="Times New Roman" panose="02020603050405020304" pitchFamily="18" charset="0"/>
            </a:endParaRPr>
          </a:p>
          <a:p>
            <a:pPr algn="just">
              <a:lnSpc>
                <a:spcPct val="80000"/>
              </a:lnSpc>
              <a:spcBef>
                <a:spcPts val="525"/>
              </a:spcBef>
              <a:buClr>
                <a:srgbClr val="99CC00"/>
              </a:buClr>
              <a:buFont typeface="Arial" panose="020B0604020202020204" pitchFamily="34" charset="0"/>
              <a:buChar char="•"/>
              <a:defRPr/>
            </a:pPr>
            <a:r>
              <a:rPr lang="fr-FR" altLang="fr-FR" sz="2400" b="1" dirty="0">
                <a:latin typeface="Calibri" panose="020F0502020204030204" pitchFamily="34" charset="0"/>
                <a:cs typeface="Times New Roman" panose="02020603050405020304" pitchFamily="18" charset="0"/>
              </a:rPr>
              <a:t>Approche positive</a:t>
            </a:r>
          </a:p>
          <a:p>
            <a:pPr marL="0" indent="0" algn="just">
              <a:lnSpc>
                <a:spcPct val="80000"/>
              </a:lnSpc>
              <a:spcBef>
                <a:spcPts val="525"/>
              </a:spcBef>
              <a:buClr>
                <a:srgbClr val="99CC00"/>
              </a:buClr>
              <a:buFontTx/>
              <a:buNone/>
              <a:defRPr/>
            </a:pPr>
            <a:r>
              <a:rPr lang="fr-FR" altLang="fr-FR" sz="2400" dirty="0">
                <a:latin typeface="Calibri" panose="020F0502020204030204" pitchFamily="34" charset="0"/>
                <a:cs typeface="Times New Roman" panose="02020603050405020304" pitchFamily="18" charset="0"/>
              </a:rPr>
              <a:t>Favoriser la mobilisation et le développement des compétences psychosociales et de l’estime de soi, la valorisation</a:t>
            </a:r>
            <a:br>
              <a:rPr lang="fr-FR" altLang="fr-FR" sz="2400" dirty="0">
                <a:latin typeface="Calibri" panose="020F0502020204030204" pitchFamily="34" charset="0"/>
                <a:cs typeface="Times New Roman" panose="02020603050405020304" pitchFamily="18" charset="0"/>
              </a:rPr>
            </a:br>
            <a:endParaRPr lang="fr-FR" altLang="fr-FR" sz="1000" dirty="0">
              <a:latin typeface="Calibri" panose="020F0502020204030204" pitchFamily="34" charset="0"/>
              <a:cs typeface="Times New Roman" panose="02020603050405020304" pitchFamily="18" charset="0"/>
            </a:endParaRPr>
          </a:p>
          <a:p>
            <a:pPr algn="just">
              <a:lnSpc>
                <a:spcPct val="80000"/>
              </a:lnSpc>
              <a:spcBef>
                <a:spcPts val="525"/>
              </a:spcBef>
              <a:buClr>
                <a:srgbClr val="99CC00"/>
              </a:buClr>
              <a:buFont typeface="Arial" panose="020B0604020202020204" pitchFamily="34" charset="0"/>
              <a:buChar char="•"/>
              <a:defRPr/>
            </a:pPr>
            <a:r>
              <a:rPr lang="fr-FR" altLang="fr-FR" sz="2400" b="1" dirty="0">
                <a:latin typeface="Calibri" panose="020F0502020204030204" pitchFamily="34" charset="0"/>
                <a:cs typeface="Times New Roman" panose="02020603050405020304" pitchFamily="18" charset="0"/>
              </a:rPr>
              <a:t>Approche réflexive</a:t>
            </a:r>
          </a:p>
          <a:p>
            <a:pPr marL="0" indent="0" algn="just">
              <a:lnSpc>
                <a:spcPct val="80000"/>
              </a:lnSpc>
              <a:spcBef>
                <a:spcPts val="525"/>
              </a:spcBef>
              <a:buClr>
                <a:srgbClr val="99CC00"/>
              </a:buClr>
              <a:buFontTx/>
              <a:buNone/>
              <a:defRPr/>
            </a:pPr>
            <a:r>
              <a:rPr lang="fr-FR" altLang="fr-FR" sz="2400" dirty="0">
                <a:latin typeface="Calibri" panose="020F0502020204030204" pitchFamily="34" charset="0"/>
                <a:cs typeface="Times New Roman" panose="02020603050405020304" pitchFamily="18" charset="0"/>
              </a:rPr>
              <a:t>Inciter à la réflexion</a:t>
            </a:r>
          </a:p>
          <a:p>
            <a:pPr marL="0" indent="0" algn="just">
              <a:lnSpc>
                <a:spcPct val="80000"/>
              </a:lnSpc>
              <a:spcBef>
                <a:spcPts val="525"/>
              </a:spcBef>
              <a:buClr>
                <a:srgbClr val="99CC00"/>
              </a:buClr>
              <a:buFontTx/>
              <a:buNone/>
              <a:defRPr/>
            </a:pPr>
            <a:endParaRPr lang="fr-FR" altLang="fr-FR" sz="1000" dirty="0">
              <a:latin typeface="Calibri" panose="020F0502020204030204" pitchFamily="34" charset="0"/>
              <a:cs typeface="Times New Roman" panose="02020603050405020304" pitchFamily="18" charset="0"/>
            </a:endParaRPr>
          </a:p>
          <a:p>
            <a:pPr algn="just">
              <a:lnSpc>
                <a:spcPct val="80000"/>
              </a:lnSpc>
              <a:spcBef>
                <a:spcPts val="525"/>
              </a:spcBef>
              <a:buClr>
                <a:srgbClr val="99CC00"/>
              </a:buClr>
              <a:buFont typeface="Arial" panose="020B0604020202020204" pitchFamily="34" charset="0"/>
              <a:buChar char="•"/>
              <a:defRPr/>
            </a:pPr>
            <a:r>
              <a:rPr lang="fr-FR" altLang="fr-FR" sz="2400" b="1" dirty="0">
                <a:latin typeface="Calibri" panose="020F0502020204030204" pitchFamily="34" charset="0"/>
                <a:cs typeface="Times New Roman" panose="02020603050405020304" pitchFamily="18" charset="0"/>
              </a:rPr>
              <a:t>Approche participative</a:t>
            </a:r>
          </a:p>
          <a:p>
            <a:pPr marL="0" indent="0" algn="just">
              <a:lnSpc>
                <a:spcPct val="80000"/>
              </a:lnSpc>
              <a:spcBef>
                <a:spcPts val="525"/>
              </a:spcBef>
              <a:buClr>
                <a:srgbClr val="99CC00"/>
              </a:buClr>
              <a:buFontTx/>
              <a:buNone/>
              <a:defRPr/>
            </a:pPr>
            <a:r>
              <a:rPr lang="fr-FR" altLang="fr-FR" sz="2400" dirty="0">
                <a:latin typeface="Calibri" panose="020F0502020204030204" pitchFamily="34" charset="0"/>
                <a:cs typeface="Times New Roman" panose="02020603050405020304" pitchFamily="18" charset="0"/>
              </a:rPr>
              <a:t>Favoriser la participation active en tenant compte des connaissances, attitudes, valeurs, pratiques et expériences des personnes</a:t>
            </a:r>
            <a:endParaRPr lang="fr-FR" sz="2400" dirty="0">
              <a:latin typeface="Calibri" panose="020F0502020204030204" pitchFamily="34" charset="0"/>
            </a:endParaRPr>
          </a:p>
          <a:p>
            <a:pPr marL="0" indent="0" fontAlgn="auto">
              <a:spcBef>
                <a:spcPts val="0"/>
              </a:spcBef>
              <a:spcAft>
                <a:spcPts val="0"/>
              </a:spcAft>
              <a:buFontTx/>
              <a:buNone/>
              <a:defRPr/>
            </a:pPr>
            <a:endParaRPr lang="fr-FR" sz="2800" dirty="0">
              <a:solidFill>
                <a:srgbClr val="00B050"/>
              </a:solidFill>
              <a:latin typeface="Calibri" panose="020F0502020204030204" pitchFamily="34" charset="0"/>
              <a:cs typeface="Calibri" panose="020F0502020204030204" pitchFamily="34" charset="0"/>
              <a:sym typeface="Webdings"/>
            </a:endParaRPr>
          </a:p>
          <a:p>
            <a:pPr marL="0" indent="0" algn="just">
              <a:buFontTx/>
              <a:buNone/>
              <a:defRPr/>
            </a:pPr>
            <a:endParaRPr lang="fr-FR" sz="2800" b="1" i="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1088270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1556792"/>
            <a:ext cx="7787208" cy="4680520"/>
          </a:xfrm>
        </p:spPr>
        <p:txBody>
          <a:bodyPr/>
          <a:lstStyle/>
          <a:p>
            <a:pPr marL="273050" indent="-273050" algn="ctr">
              <a:lnSpc>
                <a:spcPct val="80000"/>
              </a:lnSpc>
              <a:buNone/>
            </a:pPr>
            <a:r>
              <a:rPr lang="fr-FR" sz="2800" b="1" i="1" dirty="0">
                <a:solidFill>
                  <a:srgbClr val="0070C0"/>
                </a:solidFill>
                <a:effectLst>
                  <a:outerShdw blurRad="38100" dist="38100" dir="2700000" algn="tl">
                    <a:srgbClr val="000000">
                      <a:alpha val="43137"/>
                    </a:srgbClr>
                  </a:outerShdw>
                </a:effectLst>
                <a:latin typeface="Calibri" pitchFamily="34" charset="0"/>
              </a:rPr>
              <a:t>LA SANTE SEXUELLE</a:t>
            </a:r>
          </a:p>
          <a:p>
            <a:pPr marL="273050" indent="-273050">
              <a:lnSpc>
                <a:spcPct val="80000"/>
              </a:lnSpc>
            </a:pPr>
            <a:endParaRPr lang="fr-FR" sz="1800" b="1" dirty="0">
              <a:latin typeface="Calibri" pitchFamily="34" charset="0"/>
            </a:endParaRPr>
          </a:p>
          <a:p>
            <a:pPr algn="just"/>
            <a:r>
              <a:rPr lang="fr-FR" sz="2000" b="1" i="1" dirty="0">
                <a:latin typeface="Calibri" pitchFamily="34" charset="0"/>
              </a:rPr>
              <a:t>« La santé sexuelle est un état de bien-être physique, émotionnel, mental et social en matière de sexualité, ce n’est pas seulement l’absence  de  maladie,  de  dysfonctionnement  ou  d’infirmité.  La santé sexuelle exige une approche positive et respectueuse de la sexualité et des relations sexuelles, ainsi que la possibilité d’avoir des expériences sexuelles agréables et sécuritaires, sans coercition, ni discrimination et ni violence. Pour atteindre et maintenir une bonne santé sexuelle, les droits humains et droits sexuels de toutes les personnes doivent être respectés, protégés et réalisés. » </a:t>
            </a:r>
          </a:p>
          <a:p>
            <a:pPr algn="just">
              <a:lnSpc>
                <a:spcPct val="80000"/>
              </a:lnSpc>
            </a:pPr>
            <a:endParaRPr lang="fr-FR" sz="2000" b="1" i="1" dirty="0">
              <a:solidFill>
                <a:srgbClr val="0070C0"/>
              </a:solidFill>
              <a:latin typeface="Calibri" pitchFamily="34" charset="0"/>
            </a:endParaRPr>
          </a:p>
          <a:p>
            <a:pPr marL="0" indent="0" algn="just">
              <a:lnSpc>
                <a:spcPct val="80000"/>
              </a:lnSpc>
              <a:buNone/>
            </a:pPr>
            <a:r>
              <a:rPr lang="fr-FR" sz="2000" b="1" i="1" dirty="0">
                <a:solidFill>
                  <a:srgbClr val="FF0000"/>
                </a:solidFill>
                <a:latin typeface="Calibri" pitchFamily="34" charset="0"/>
              </a:rPr>
              <a:t>Organisation Mondiale de la Santé – OMS</a:t>
            </a:r>
          </a:p>
          <a:p>
            <a:pPr algn="just">
              <a:lnSpc>
                <a:spcPct val="80000"/>
              </a:lnSpc>
            </a:pPr>
            <a:endParaRPr lang="fr-FR" sz="1800" b="1" i="1" dirty="0">
              <a:solidFill>
                <a:srgbClr val="FF0000"/>
              </a:solidFill>
              <a:latin typeface="Calibri" pitchFamily="34" charset="0"/>
            </a:endParaRPr>
          </a:p>
          <a:p>
            <a:pPr marL="0" indent="0" algn="just">
              <a:lnSpc>
                <a:spcPct val="80000"/>
              </a:lnSpc>
              <a:buNone/>
            </a:pPr>
            <a:endParaRPr lang="fr-FR" sz="1800" b="1" i="1" dirty="0">
              <a:solidFill>
                <a:srgbClr val="FF0000"/>
              </a:solidFill>
              <a:latin typeface="Calibri" pitchFamily="34" charset="0"/>
            </a:endParaRPr>
          </a:p>
        </p:txBody>
      </p:sp>
      <p:pic>
        <p:nvPicPr>
          <p:cNvPr id="5"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sng"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Le concept de Santé Sexuelle</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custDataLst>
      <p:tags r:id="rId1"/>
    </p:custDataLst>
    <p:extLst>
      <p:ext uri="{BB962C8B-B14F-4D97-AF65-F5344CB8AC3E}">
        <p14:creationId xmlns:p14="http://schemas.microsoft.com/office/powerpoint/2010/main" val="4172145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1556792"/>
            <a:ext cx="7787208" cy="4680520"/>
          </a:xfrm>
        </p:spPr>
        <p:txBody>
          <a:bodyPr/>
          <a:lstStyle/>
          <a:p>
            <a:pPr marL="273050" indent="-273050" algn="ctr">
              <a:lnSpc>
                <a:spcPct val="80000"/>
              </a:lnSpc>
              <a:buNone/>
            </a:pPr>
            <a:r>
              <a:rPr lang="fr-FR" sz="2800" b="1" i="1" dirty="0">
                <a:solidFill>
                  <a:srgbClr val="0070C0"/>
                </a:solidFill>
                <a:effectLst>
                  <a:outerShdw blurRad="38100" dist="38100" dir="2700000" algn="tl">
                    <a:srgbClr val="000000">
                      <a:alpha val="43137"/>
                    </a:srgbClr>
                  </a:outerShdw>
                </a:effectLst>
                <a:latin typeface="Calibri" pitchFamily="34" charset="0"/>
              </a:rPr>
              <a:t>LA VIE AFFECTIVE ET SEXUELLE</a:t>
            </a:r>
          </a:p>
          <a:p>
            <a:pPr marL="273050" indent="-273050">
              <a:lnSpc>
                <a:spcPct val="80000"/>
              </a:lnSpc>
            </a:pPr>
            <a:endParaRPr lang="fr-FR" sz="2000" b="1" dirty="0">
              <a:latin typeface="Calibri" pitchFamily="34" charset="0"/>
            </a:endParaRPr>
          </a:p>
          <a:p>
            <a:pPr algn="just"/>
            <a:r>
              <a:rPr lang="fr-FR" sz="2000" b="1" dirty="0">
                <a:latin typeface="Calibri" pitchFamily="34" charset="0"/>
              </a:rPr>
              <a:t>Fait référence à la santé sexuelle, aux relations affectives, aux Infections Sexuellement Transmissibles (IST), au Sida, à la grossesse, à l’Interruption Volontaire de Grossesse (IVG), à la contraception, aux violences sexuelles et liées au genre, à l’orientation sexuelle et à l’identité de genre, ainsi qu’à l’impact des maladies et handicaps sur le bien‐être sexuel.</a:t>
            </a:r>
          </a:p>
          <a:p>
            <a:pPr algn="just">
              <a:lnSpc>
                <a:spcPct val="80000"/>
              </a:lnSpc>
            </a:pPr>
            <a:endParaRPr lang="fr-FR" sz="1800" b="1" i="1" dirty="0">
              <a:solidFill>
                <a:srgbClr val="FF0000"/>
              </a:solidFill>
              <a:latin typeface="Calibri" pitchFamily="34" charset="0"/>
            </a:endParaRPr>
          </a:p>
          <a:p>
            <a:pPr marL="0" indent="0" algn="just">
              <a:lnSpc>
                <a:spcPct val="80000"/>
              </a:lnSpc>
              <a:buNone/>
            </a:pPr>
            <a:endParaRPr lang="fr-FR" sz="1800" b="1" i="1" dirty="0">
              <a:solidFill>
                <a:srgbClr val="FF0000"/>
              </a:solidFill>
              <a:latin typeface="Calibri" pitchFamily="34" charset="0"/>
            </a:endParaRPr>
          </a:p>
        </p:txBody>
      </p:sp>
      <p:pic>
        <p:nvPicPr>
          <p:cNvPr id="5"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sng"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Le concept de Santé Sexuelle</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custDataLst>
      <p:tags r:id="rId1"/>
    </p:custDataLst>
    <p:extLst>
      <p:ext uri="{BB962C8B-B14F-4D97-AF65-F5344CB8AC3E}">
        <p14:creationId xmlns:p14="http://schemas.microsoft.com/office/powerpoint/2010/main" val="2822192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179388" y="2349500"/>
            <a:ext cx="8497068" cy="446276"/>
          </a:xfrm>
          <a:prstGeom prst="rect">
            <a:avLst/>
          </a:prstGeom>
          <a:noFill/>
          <a:ln w="9525">
            <a:noFill/>
            <a:miter lim="800000"/>
            <a:headEnd/>
            <a:tailEnd/>
          </a:ln>
        </p:spPr>
        <p:txBody>
          <a:bodyPr wrap="square">
            <a:spAutoFit/>
          </a:bodyPr>
          <a:lstStyle/>
          <a:p>
            <a:pPr marL="457200" marR="0" lvl="1" indent="0" algn="just" defTabSz="914400" rtl="0" eaLnBrk="1" fontAlgn="base" latinLnBrk="0" hangingPunct="1">
              <a:lnSpc>
                <a:spcPct val="100000"/>
              </a:lnSpc>
              <a:spcBef>
                <a:spcPct val="50000"/>
              </a:spcBef>
              <a:spcAft>
                <a:spcPct val="0"/>
              </a:spcAft>
              <a:buClr>
                <a:srgbClr val="0DB434"/>
              </a:buClr>
              <a:buSzPct val="80000"/>
              <a:buFontTx/>
              <a:buNone/>
              <a:tabLst/>
              <a:defRPr/>
            </a:pPr>
            <a:r>
              <a:rPr kumimoji="0" lang="fr-FR" sz="2300" b="1" i="0" u="none" strike="noStrike" kern="1200" cap="none" spc="0" normalizeH="0" baseline="0" noProof="0" dirty="0">
                <a:ln>
                  <a:noFill/>
                </a:ln>
                <a:solidFill>
                  <a:prstClr val="black"/>
                </a:solidFill>
                <a:effectLst/>
                <a:uLnTx/>
                <a:uFillTx/>
                <a:latin typeface="Calibri" pitchFamily="34" charset="0"/>
                <a:ea typeface="+mn-ea"/>
                <a:cs typeface="+mn-cs"/>
              </a:rPr>
              <a:t> </a:t>
            </a:r>
            <a:endParaRPr kumimoji="0" lang="fr-FR" sz="2300" b="0" i="1"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89090" name="Text Box 4"/>
          <p:cNvSpPr txBox="1">
            <a:spLocks noChangeArrowheads="1"/>
          </p:cNvSpPr>
          <p:nvPr/>
        </p:nvSpPr>
        <p:spPr bwMode="auto">
          <a:xfrm>
            <a:off x="323528" y="1309751"/>
            <a:ext cx="7920880" cy="4462760"/>
          </a:xfrm>
          <a:prstGeom prst="rect">
            <a:avLst/>
          </a:prstGeom>
          <a:noFill/>
          <a:ln w="9525">
            <a:noFill/>
            <a:miter lim="800000"/>
            <a:headEnd/>
            <a:tailEnd/>
          </a:ln>
        </p:spPr>
        <p:txBody>
          <a:bodyPr wrap="square">
            <a:spAutoFit/>
          </a:bodyPr>
          <a:lstStyle/>
          <a:p>
            <a:pPr lvl="0" algn="just" eaLnBrk="0" hangingPunct="0">
              <a:spcBef>
                <a:spcPct val="20000"/>
              </a:spcBef>
              <a:defRPr/>
            </a:pPr>
            <a:r>
              <a:rPr lang="fr-FR" sz="2000" b="1" dirty="0">
                <a:latin typeface="Calibri" panose="020F0502020204030204" pitchFamily="34" charset="0"/>
                <a:cs typeface="Calibri" panose="020F0502020204030204" pitchFamily="34" charset="0"/>
              </a:rPr>
              <a:t>S'inscrit dans l’éducation pour la santé. </a:t>
            </a:r>
          </a:p>
          <a:p>
            <a:pPr lvl="0" algn="just" eaLnBrk="0" hangingPunct="0">
              <a:spcBef>
                <a:spcPct val="20000"/>
              </a:spcBef>
              <a:defRPr/>
            </a:pPr>
            <a:endParaRPr lang="fr-FR" sz="2000" b="1" dirty="0">
              <a:latin typeface="Calibri" panose="020F0502020204030204" pitchFamily="34" charset="0"/>
              <a:cs typeface="Calibri" panose="020F0502020204030204" pitchFamily="34" charset="0"/>
            </a:endParaRPr>
          </a:p>
          <a:p>
            <a:pPr lvl="0" algn="just" eaLnBrk="0" hangingPunct="0">
              <a:spcBef>
                <a:spcPct val="20000"/>
              </a:spcBef>
              <a:defRPr/>
            </a:pPr>
            <a:r>
              <a:rPr lang="fr-FR" sz="2000" b="1" dirty="0">
                <a:latin typeface="Calibri" panose="020F0502020204030204" pitchFamily="34" charset="0"/>
                <a:cs typeface="Calibri" panose="020F0502020204030204" pitchFamily="34" charset="0"/>
              </a:rPr>
              <a:t>Elle concerne l’apprentissage ou les différents types de savoirs en vue d'améliorer les ressources cognitives, sociales et émotionnelles mobilisées dans les sexualités. Elle commence dès l’enfance et se poursuit à l’adolescence et à l’âge adulte. </a:t>
            </a:r>
          </a:p>
          <a:p>
            <a:pPr lvl="0" algn="just" eaLnBrk="0" hangingPunct="0">
              <a:spcBef>
                <a:spcPct val="20000"/>
              </a:spcBef>
              <a:defRPr/>
            </a:pPr>
            <a:endParaRPr lang="fr-FR" sz="2000" b="1" dirty="0">
              <a:latin typeface="Calibri" panose="020F0502020204030204" pitchFamily="34" charset="0"/>
              <a:cs typeface="Calibri" panose="020F0502020204030204" pitchFamily="34" charset="0"/>
            </a:endParaRPr>
          </a:p>
          <a:p>
            <a:pPr lvl="0" algn="just" eaLnBrk="0" hangingPunct="0">
              <a:spcBef>
                <a:spcPct val="20000"/>
              </a:spcBef>
              <a:defRPr/>
            </a:pPr>
            <a:r>
              <a:rPr lang="fr-FR" sz="2000" b="1" dirty="0">
                <a:latin typeface="Calibri" panose="020F0502020204030204" pitchFamily="34" charset="0"/>
                <a:cs typeface="Calibri" panose="020F0502020204030204" pitchFamily="34" charset="0"/>
              </a:rPr>
              <a:t>Elle confère aux individus, en partant de leurs représentations et de leurs acquis, des informations objectives et des connaissances scientifiques leur permettant de percevoir les différentes dimensions et enjeux des sexualités ; elle doit également susciter leur réflexion à partir de ces informations et les aider à développer des attitudes de responsabilité individuelle, familiale et sociale.</a:t>
            </a:r>
          </a:p>
        </p:txBody>
      </p:sp>
      <p:sp>
        <p:nvSpPr>
          <p:cNvPr id="6" name="Rectangle 2" descr="Large confetti"/>
          <p:cNvSpPr>
            <a:spLocks noChangeArrowheads="1"/>
          </p:cNvSpPr>
          <p:nvPr/>
        </p:nvSpPr>
        <p:spPr bwMode="auto">
          <a:xfrm>
            <a:off x="1043608" y="438944"/>
            <a:ext cx="7620000" cy="6858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DB434"/>
                </a:solidFill>
                <a:effectLst/>
                <a:uLnTx/>
                <a:uFillTx/>
                <a:latin typeface="Calibri" pitchFamily="34" charset="0"/>
                <a:ea typeface="+mn-ea"/>
                <a:cs typeface="Calibri" pitchFamily="34" charset="0"/>
              </a:rPr>
              <a:t>Le concept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DB434"/>
                </a:solidFill>
                <a:effectLst/>
                <a:uLnTx/>
                <a:uFillTx/>
                <a:latin typeface="Calibri" pitchFamily="34" charset="0"/>
                <a:ea typeface="+mn-ea"/>
                <a:cs typeface="Calibri" pitchFamily="34" charset="0"/>
              </a:rPr>
              <a:t>d’Education a</a:t>
            </a:r>
            <a:r>
              <a:rPr kumimoji="0" lang="fr-FR" sz="3200" b="1" i="0" u="sng" strike="noStrike" kern="1200" cap="small" spc="0" normalizeH="0" noProof="0" dirty="0">
                <a:ln>
                  <a:noFill/>
                </a:ln>
                <a:solidFill>
                  <a:srgbClr val="0DB434"/>
                </a:solidFill>
                <a:effectLst/>
                <a:uLnTx/>
                <a:uFillTx/>
                <a:latin typeface="Calibri" pitchFamily="34" charset="0"/>
                <a:ea typeface="+mn-ea"/>
                <a:cs typeface="Calibri" pitchFamily="34" charset="0"/>
              </a:rPr>
              <a:t> la vie affective et sexuelle</a:t>
            </a:r>
            <a:endParaRPr kumimoji="0" lang="fr-FR" sz="3200" b="1" i="0" u="sng" strike="noStrike" kern="1200" cap="small" spc="0" normalizeH="0" baseline="0" noProof="0" dirty="0">
              <a:ln>
                <a:noFill/>
              </a:ln>
              <a:solidFill>
                <a:srgbClr val="0DB434"/>
              </a:solidFill>
              <a:effectLst/>
              <a:uLnTx/>
              <a:uFillTx/>
              <a:latin typeface="Calibri" pitchFamily="34" charset="0"/>
              <a:ea typeface="+mn-ea"/>
              <a:cs typeface="Calibri" pitchFamily="34" charset="0"/>
            </a:endParaRPr>
          </a:p>
        </p:txBody>
      </p:sp>
      <p:pic>
        <p:nvPicPr>
          <p:cNvPr id="89093"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7" name="Espace réservé du numéro de diapositive 6"/>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custDataLst>
      <p:tags r:id="rId1"/>
    </p:custDataLst>
    <p:extLst>
      <p:ext uri="{BB962C8B-B14F-4D97-AF65-F5344CB8AC3E}">
        <p14:creationId xmlns:p14="http://schemas.microsoft.com/office/powerpoint/2010/main" val="6881549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1556792"/>
            <a:ext cx="7787208" cy="4680520"/>
          </a:xfrm>
        </p:spPr>
        <p:txBody>
          <a:bodyPr/>
          <a:lstStyle/>
          <a:p>
            <a:pPr marL="273050" indent="-273050" algn="ctr">
              <a:lnSpc>
                <a:spcPct val="80000"/>
              </a:lnSpc>
              <a:buNone/>
            </a:pPr>
            <a:r>
              <a:rPr lang="fr-FR" sz="2800" b="1" i="1" dirty="0">
                <a:solidFill>
                  <a:srgbClr val="0070C0"/>
                </a:solidFill>
                <a:effectLst>
                  <a:outerShdw blurRad="38100" dist="38100" dir="2700000" algn="tl">
                    <a:srgbClr val="000000">
                      <a:alpha val="43137"/>
                    </a:srgbClr>
                  </a:outerShdw>
                </a:effectLst>
                <a:latin typeface="Calibri" pitchFamily="34" charset="0"/>
              </a:rPr>
              <a:t>LE CHAMP DE LA SANTE SEXUELLE</a:t>
            </a:r>
          </a:p>
          <a:p>
            <a:pPr marL="273050" indent="-273050">
              <a:lnSpc>
                <a:spcPct val="80000"/>
              </a:lnSpc>
            </a:pPr>
            <a:endParaRPr lang="fr-FR" sz="1800" b="1" dirty="0">
              <a:latin typeface="Calibri" pitchFamily="34" charset="0"/>
            </a:endParaRPr>
          </a:p>
          <a:p>
            <a:pPr marL="0" indent="0" algn="just">
              <a:lnSpc>
                <a:spcPct val="80000"/>
              </a:lnSpc>
              <a:buNone/>
            </a:pPr>
            <a:endParaRPr lang="fr-FR" sz="1800" b="1" i="1" dirty="0">
              <a:solidFill>
                <a:srgbClr val="FF0000"/>
              </a:solidFill>
              <a:latin typeface="Calibri" pitchFamily="34" charset="0"/>
            </a:endParaRPr>
          </a:p>
          <a:p>
            <a:pPr marL="0" indent="0" algn="just">
              <a:lnSpc>
                <a:spcPct val="80000"/>
              </a:lnSpc>
              <a:buNone/>
            </a:pPr>
            <a:endParaRPr lang="fr-FR" sz="1800" b="1" i="1" dirty="0">
              <a:solidFill>
                <a:srgbClr val="FF0000"/>
              </a:solidFill>
              <a:latin typeface="Calibri" pitchFamily="34" charset="0"/>
            </a:endParaRPr>
          </a:p>
        </p:txBody>
      </p:sp>
      <p:pic>
        <p:nvPicPr>
          <p:cNvPr id="5"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sng"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Le concept de Santé Sexuelle</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p:cNvPicPr>
            <a:picLocks noChangeAspect="1"/>
          </p:cNvPicPr>
          <p:nvPr/>
        </p:nvPicPr>
        <p:blipFill>
          <a:blip r:embed="rId5"/>
          <a:stretch>
            <a:fillRect/>
          </a:stretch>
        </p:blipFill>
        <p:spPr>
          <a:xfrm>
            <a:off x="1835696" y="1906959"/>
            <a:ext cx="5040560" cy="4762401"/>
          </a:xfrm>
          <a:prstGeom prst="rect">
            <a:avLst/>
          </a:prstGeom>
        </p:spPr>
      </p:pic>
    </p:spTree>
    <p:custDataLst>
      <p:tags r:id="rId1"/>
    </p:custDataLst>
    <p:extLst>
      <p:ext uri="{BB962C8B-B14F-4D97-AF65-F5344CB8AC3E}">
        <p14:creationId xmlns:p14="http://schemas.microsoft.com/office/powerpoint/2010/main" val="257859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79389" y="1124744"/>
            <a:ext cx="8440736" cy="5112568"/>
          </a:xfrm>
        </p:spPr>
        <p:txBody>
          <a:bodyPr/>
          <a:lstStyle/>
          <a:p>
            <a:pPr marL="273050" indent="-273050" algn="ctr">
              <a:lnSpc>
                <a:spcPct val="80000"/>
              </a:lnSpc>
              <a:buNone/>
            </a:pPr>
            <a:r>
              <a:rPr lang="fr-FR" sz="2800" b="1" i="1" dirty="0">
                <a:solidFill>
                  <a:srgbClr val="0070C0"/>
                </a:solidFill>
                <a:effectLst>
                  <a:outerShdw blurRad="38100" dist="38100" dir="2700000" algn="tl">
                    <a:srgbClr val="000000">
                      <a:alpha val="43137"/>
                    </a:srgbClr>
                  </a:outerShdw>
                </a:effectLst>
                <a:latin typeface="Calibri" pitchFamily="34" charset="0"/>
              </a:rPr>
              <a:t>STRATEGIE NATIONALE DE SANTE SEXUELLE 2017-2030</a:t>
            </a:r>
          </a:p>
          <a:p>
            <a:pPr marL="273050" indent="-273050" algn="ctr">
              <a:lnSpc>
                <a:spcPct val="80000"/>
              </a:lnSpc>
              <a:buNone/>
            </a:pPr>
            <a:endParaRPr lang="fr-FR" sz="2000" b="1" i="1" dirty="0">
              <a:solidFill>
                <a:srgbClr val="0070C0"/>
              </a:solidFill>
              <a:effectLst>
                <a:outerShdw blurRad="38100" dist="38100" dir="2700000" algn="tl">
                  <a:srgbClr val="000000">
                    <a:alpha val="43137"/>
                  </a:srgbClr>
                </a:outerShdw>
              </a:effectLst>
              <a:latin typeface="Calibri" pitchFamily="34" charset="0"/>
            </a:endParaRPr>
          </a:p>
          <a:p>
            <a:pPr algn="ctr">
              <a:lnSpc>
                <a:spcPct val="80000"/>
              </a:lnSpc>
              <a:buNone/>
            </a:pPr>
            <a:r>
              <a:rPr lang="fr-FR" sz="1400" dirty="0">
                <a:solidFill>
                  <a:srgbClr val="0070C0"/>
                </a:solidFill>
                <a:latin typeface="Calibri" pitchFamily="34" charset="0"/>
              </a:rPr>
              <a:t>Lancée par la Ministre des affaires sociales et de la santé, </a:t>
            </a:r>
          </a:p>
          <a:p>
            <a:pPr algn="ctr">
              <a:lnSpc>
                <a:spcPct val="80000"/>
              </a:lnSpc>
              <a:buNone/>
            </a:pPr>
            <a:r>
              <a:rPr lang="fr-FR" sz="1400" dirty="0">
                <a:solidFill>
                  <a:srgbClr val="0070C0"/>
                </a:solidFill>
                <a:latin typeface="Calibri" pitchFamily="34" charset="0"/>
              </a:rPr>
              <a:t>elle s’inscrit dans la mise en œuvre de la stratégie nationale de santé.  </a:t>
            </a:r>
          </a:p>
          <a:p>
            <a:pPr algn="ctr">
              <a:lnSpc>
                <a:spcPct val="80000"/>
              </a:lnSpc>
              <a:buNone/>
            </a:pPr>
            <a:endParaRPr lang="fr-FR" sz="1400" dirty="0">
              <a:solidFill>
                <a:srgbClr val="0070C0"/>
              </a:solidFill>
              <a:latin typeface="Calibri" pitchFamily="34" charset="0"/>
            </a:endParaRPr>
          </a:p>
          <a:p>
            <a:pPr algn="ctr">
              <a:lnSpc>
                <a:spcPct val="80000"/>
              </a:lnSpc>
              <a:buNone/>
            </a:pPr>
            <a:r>
              <a:rPr lang="fr-FR" sz="1400" b="1" dirty="0">
                <a:solidFill>
                  <a:srgbClr val="0070C0"/>
                </a:solidFill>
                <a:latin typeface="Calibri" pitchFamily="34" charset="0"/>
              </a:rPr>
              <a:t>5 grandes priorités :  </a:t>
            </a:r>
          </a:p>
          <a:p>
            <a:pPr algn="ctr">
              <a:lnSpc>
                <a:spcPct val="80000"/>
              </a:lnSpc>
              <a:buNone/>
            </a:pPr>
            <a:r>
              <a:rPr lang="fr-FR" sz="1400" dirty="0">
                <a:solidFill>
                  <a:srgbClr val="0070C0"/>
                </a:solidFill>
                <a:latin typeface="Calibri" pitchFamily="34" charset="0"/>
              </a:rPr>
              <a:t>  - La promotion de la santé et la prévention,  </a:t>
            </a:r>
          </a:p>
          <a:p>
            <a:pPr algn="ctr">
              <a:lnSpc>
                <a:spcPct val="80000"/>
              </a:lnSpc>
              <a:buNone/>
            </a:pPr>
            <a:r>
              <a:rPr lang="fr-FR" sz="1400" dirty="0">
                <a:solidFill>
                  <a:srgbClr val="0070C0"/>
                </a:solidFill>
                <a:latin typeface="Calibri" pitchFamily="34" charset="0"/>
              </a:rPr>
              <a:t>  - La promotion des droits humains et leur traduction dans la législation,  </a:t>
            </a:r>
          </a:p>
          <a:p>
            <a:pPr algn="ctr">
              <a:lnSpc>
                <a:spcPct val="80000"/>
              </a:lnSpc>
              <a:buNone/>
            </a:pPr>
            <a:r>
              <a:rPr lang="fr-FR" sz="1400" dirty="0">
                <a:solidFill>
                  <a:srgbClr val="0070C0"/>
                </a:solidFill>
                <a:latin typeface="Calibri" pitchFamily="34" charset="0"/>
              </a:rPr>
              <a:t>  - Organiser les soins autour des patients et en garantir l’égal accès,  </a:t>
            </a:r>
          </a:p>
          <a:p>
            <a:pPr algn="ctr">
              <a:lnSpc>
                <a:spcPct val="80000"/>
              </a:lnSpc>
              <a:buNone/>
            </a:pPr>
            <a:r>
              <a:rPr lang="fr-FR" sz="1400" dirty="0">
                <a:solidFill>
                  <a:srgbClr val="0070C0"/>
                </a:solidFill>
                <a:latin typeface="Calibri" pitchFamily="34" charset="0"/>
              </a:rPr>
              <a:t>  - Contribuer à la démocratie sanitaire,  </a:t>
            </a:r>
          </a:p>
          <a:p>
            <a:pPr algn="ctr">
              <a:lnSpc>
                <a:spcPct val="80000"/>
              </a:lnSpc>
              <a:buNone/>
            </a:pPr>
            <a:r>
              <a:rPr lang="fr-FR" sz="1400" dirty="0">
                <a:solidFill>
                  <a:srgbClr val="0070C0"/>
                </a:solidFill>
                <a:latin typeface="Calibri" pitchFamily="34" charset="0"/>
              </a:rPr>
              <a:t>  - Lutter contre les inégalités sociales et territoriales.  </a:t>
            </a:r>
          </a:p>
          <a:p>
            <a:pPr algn="ctr">
              <a:lnSpc>
                <a:spcPct val="80000"/>
              </a:lnSpc>
              <a:buNone/>
            </a:pPr>
            <a:endParaRPr lang="fr-FR" sz="1400" dirty="0">
              <a:solidFill>
                <a:srgbClr val="0070C0"/>
              </a:solidFill>
              <a:latin typeface="Calibri" pitchFamily="34" charset="0"/>
            </a:endParaRPr>
          </a:p>
          <a:p>
            <a:pPr algn="ctr">
              <a:lnSpc>
                <a:spcPct val="80000"/>
              </a:lnSpc>
              <a:buNone/>
            </a:pPr>
            <a:r>
              <a:rPr lang="fr-FR" sz="1400" b="1" dirty="0">
                <a:solidFill>
                  <a:srgbClr val="0070C0"/>
                </a:solidFill>
                <a:latin typeface="Calibri" pitchFamily="34" charset="0"/>
              </a:rPr>
              <a:t> 6 axes stratégiques :  </a:t>
            </a:r>
          </a:p>
          <a:p>
            <a:pPr algn="ctr">
              <a:lnSpc>
                <a:spcPct val="80000"/>
              </a:lnSpc>
              <a:buNone/>
            </a:pPr>
            <a:r>
              <a:rPr lang="fr-FR" sz="1400" dirty="0">
                <a:solidFill>
                  <a:srgbClr val="0070C0"/>
                </a:solidFill>
                <a:latin typeface="Calibri" pitchFamily="34" charset="0"/>
              </a:rPr>
              <a:t>  -  Investir dans la promotion en santé sexuelle, en particulier en direction </a:t>
            </a:r>
          </a:p>
          <a:p>
            <a:pPr algn="ctr">
              <a:lnSpc>
                <a:spcPct val="80000"/>
              </a:lnSpc>
              <a:buNone/>
            </a:pPr>
            <a:r>
              <a:rPr lang="fr-FR" sz="1400" dirty="0">
                <a:solidFill>
                  <a:srgbClr val="0070C0"/>
                </a:solidFill>
                <a:latin typeface="Calibri" pitchFamily="34" charset="0"/>
              </a:rPr>
              <a:t>des jeunes, dans une approche globale et positive,  </a:t>
            </a:r>
          </a:p>
          <a:p>
            <a:pPr algn="ctr">
              <a:lnSpc>
                <a:spcPct val="80000"/>
              </a:lnSpc>
              <a:buNone/>
            </a:pPr>
            <a:r>
              <a:rPr lang="fr-FR" sz="1400" dirty="0">
                <a:solidFill>
                  <a:srgbClr val="0070C0"/>
                </a:solidFill>
                <a:latin typeface="Calibri" pitchFamily="34" charset="0"/>
              </a:rPr>
              <a:t>  -  Améliorer  le  parcours  de  santé  en  matière  d’IST,  dont  le  VIH  et  les </a:t>
            </a:r>
          </a:p>
          <a:p>
            <a:pPr algn="ctr">
              <a:lnSpc>
                <a:spcPct val="80000"/>
              </a:lnSpc>
              <a:buNone/>
            </a:pPr>
            <a:r>
              <a:rPr lang="fr-FR" sz="1400" dirty="0">
                <a:solidFill>
                  <a:srgbClr val="0070C0"/>
                </a:solidFill>
                <a:latin typeface="Calibri" pitchFamily="34" charset="0"/>
              </a:rPr>
              <a:t>hépatites virales : prévention, dépistage, prise en charge,  </a:t>
            </a:r>
          </a:p>
          <a:p>
            <a:pPr algn="ctr">
              <a:lnSpc>
                <a:spcPct val="80000"/>
              </a:lnSpc>
              <a:buNone/>
            </a:pPr>
            <a:r>
              <a:rPr lang="fr-FR" sz="1400" dirty="0">
                <a:solidFill>
                  <a:srgbClr val="0070C0"/>
                </a:solidFill>
                <a:latin typeface="Calibri" pitchFamily="34" charset="0"/>
              </a:rPr>
              <a:t>  - Améliorer la santé reproductive,  </a:t>
            </a:r>
          </a:p>
          <a:p>
            <a:pPr algn="ctr">
              <a:lnSpc>
                <a:spcPct val="80000"/>
              </a:lnSpc>
              <a:buNone/>
            </a:pPr>
            <a:r>
              <a:rPr lang="fr-FR" sz="1400" dirty="0">
                <a:solidFill>
                  <a:srgbClr val="0070C0"/>
                </a:solidFill>
                <a:latin typeface="Calibri" pitchFamily="34" charset="0"/>
              </a:rPr>
              <a:t>  - Répondre aux besoins spécifiques des populations les plus vulnérables,  </a:t>
            </a:r>
          </a:p>
          <a:p>
            <a:pPr algn="ctr">
              <a:lnSpc>
                <a:spcPct val="80000"/>
              </a:lnSpc>
              <a:buNone/>
            </a:pPr>
            <a:r>
              <a:rPr lang="fr-FR" sz="1400" dirty="0">
                <a:solidFill>
                  <a:srgbClr val="0070C0"/>
                </a:solidFill>
                <a:latin typeface="Calibri" pitchFamily="34" charset="0"/>
              </a:rPr>
              <a:t>  -  Promouvoir  la  recherche,  les  connaissances  et  l’innovation  en  santé </a:t>
            </a:r>
          </a:p>
          <a:p>
            <a:pPr algn="ctr">
              <a:lnSpc>
                <a:spcPct val="80000"/>
              </a:lnSpc>
              <a:buNone/>
            </a:pPr>
            <a:r>
              <a:rPr lang="fr-FR" sz="1400" dirty="0">
                <a:solidFill>
                  <a:srgbClr val="0070C0"/>
                </a:solidFill>
                <a:latin typeface="Calibri" pitchFamily="34" charset="0"/>
              </a:rPr>
              <a:t>sexuelle,  </a:t>
            </a:r>
          </a:p>
          <a:p>
            <a:pPr algn="ctr">
              <a:lnSpc>
                <a:spcPct val="80000"/>
              </a:lnSpc>
              <a:buNone/>
            </a:pPr>
            <a:r>
              <a:rPr lang="fr-FR" sz="1400" dirty="0">
                <a:solidFill>
                  <a:srgbClr val="0070C0"/>
                </a:solidFill>
                <a:latin typeface="Calibri" pitchFamily="34" charset="0"/>
              </a:rPr>
              <a:t>  - Prendre en compte les spécificités de l’outre-mer.</a:t>
            </a:r>
          </a:p>
          <a:p>
            <a:pPr marL="273050" indent="-273050">
              <a:lnSpc>
                <a:spcPct val="80000"/>
              </a:lnSpc>
            </a:pPr>
            <a:endParaRPr lang="fr-FR" sz="1800" b="1" dirty="0">
              <a:latin typeface="Calibri" pitchFamily="34" charset="0"/>
            </a:endParaRPr>
          </a:p>
          <a:p>
            <a:pPr marL="0" indent="0" algn="just">
              <a:lnSpc>
                <a:spcPct val="80000"/>
              </a:lnSpc>
              <a:buNone/>
            </a:pPr>
            <a:endParaRPr lang="fr-FR" sz="1800" b="1" i="1" dirty="0">
              <a:solidFill>
                <a:srgbClr val="FF0000"/>
              </a:solidFill>
              <a:latin typeface="Calibri" pitchFamily="34" charset="0"/>
            </a:endParaRPr>
          </a:p>
          <a:p>
            <a:pPr marL="0" indent="0" algn="just">
              <a:lnSpc>
                <a:spcPct val="80000"/>
              </a:lnSpc>
              <a:buNone/>
            </a:pPr>
            <a:endParaRPr lang="fr-FR" sz="1800" b="1" i="1" dirty="0">
              <a:solidFill>
                <a:srgbClr val="FF0000"/>
              </a:solidFill>
              <a:latin typeface="Calibri" pitchFamily="34" charset="0"/>
            </a:endParaRPr>
          </a:p>
        </p:txBody>
      </p:sp>
      <p:pic>
        <p:nvPicPr>
          <p:cNvPr id="5"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sng"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Le concept de Santé Sexuelle</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1026" name="Picture 2" descr="Stratégie nationale de santé sexuell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525559"/>
            <a:ext cx="1585577" cy="21880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49785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79389" y="1124744"/>
            <a:ext cx="8440736" cy="5112568"/>
          </a:xfrm>
        </p:spPr>
        <p:txBody>
          <a:bodyPr/>
          <a:lstStyle/>
          <a:p>
            <a:pPr marL="273050" indent="-273050" algn="ctr">
              <a:lnSpc>
                <a:spcPct val="80000"/>
              </a:lnSpc>
              <a:buNone/>
            </a:pPr>
            <a:r>
              <a:rPr lang="fr-FR" sz="2800" b="1" i="1" dirty="0">
                <a:solidFill>
                  <a:srgbClr val="0070C0"/>
                </a:solidFill>
                <a:effectLst>
                  <a:outerShdw blurRad="38100" dist="38100" dir="2700000" algn="tl">
                    <a:srgbClr val="000000">
                      <a:alpha val="43137"/>
                    </a:srgbClr>
                  </a:outerShdw>
                </a:effectLst>
                <a:latin typeface="Calibri" pitchFamily="34" charset="0"/>
              </a:rPr>
              <a:t>PROMOUVOIR LA SANTE SEXUELLE</a:t>
            </a:r>
          </a:p>
          <a:p>
            <a:pPr marL="273050" indent="-273050" algn="ctr">
              <a:lnSpc>
                <a:spcPct val="80000"/>
              </a:lnSpc>
              <a:buNone/>
            </a:pPr>
            <a:endParaRPr lang="fr-FR" sz="2000" b="1" i="1" dirty="0">
              <a:solidFill>
                <a:srgbClr val="0070C0"/>
              </a:solidFill>
              <a:effectLst>
                <a:outerShdw blurRad="38100" dist="38100" dir="2700000" algn="tl">
                  <a:srgbClr val="000000">
                    <a:alpha val="43137"/>
                  </a:srgbClr>
                </a:outerShdw>
              </a:effectLst>
              <a:latin typeface="Calibri" pitchFamily="34" charset="0"/>
            </a:endParaRPr>
          </a:p>
          <a:p>
            <a:pPr marL="273050" indent="-273050">
              <a:lnSpc>
                <a:spcPct val="80000"/>
              </a:lnSpc>
            </a:pPr>
            <a:endParaRPr lang="fr-FR" sz="1800" b="1" dirty="0">
              <a:latin typeface="Calibri" pitchFamily="34" charset="0"/>
            </a:endParaRPr>
          </a:p>
          <a:p>
            <a:pPr marL="0" indent="0" algn="just">
              <a:lnSpc>
                <a:spcPct val="80000"/>
              </a:lnSpc>
              <a:buNone/>
            </a:pPr>
            <a:endParaRPr lang="fr-FR" sz="1800" b="1" i="1" dirty="0">
              <a:solidFill>
                <a:srgbClr val="FF0000"/>
              </a:solidFill>
              <a:latin typeface="Calibri" pitchFamily="34" charset="0"/>
            </a:endParaRPr>
          </a:p>
          <a:p>
            <a:pPr marL="0" indent="0" algn="just">
              <a:lnSpc>
                <a:spcPct val="80000"/>
              </a:lnSpc>
              <a:buNone/>
            </a:pPr>
            <a:endParaRPr lang="fr-FR" sz="1800" b="1" i="1" dirty="0">
              <a:solidFill>
                <a:srgbClr val="FF0000"/>
              </a:solidFill>
              <a:latin typeface="Calibri" pitchFamily="34" charset="0"/>
            </a:endParaRPr>
          </a:p>
        </p:txBody>
      </p:sp>
      <p:pic>
        <p:nvPicPr>
          <p:cNvPr id="5"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lvl="0" algn="ctr" fontAlgn="auto">
              <a:spcAft>
                <a:spcPts val="0"/>
              </a:spcAft>
              <a:defRPr/>
            </a:pPr>
            <a:r>
              <a:rPr lang="fr-FR" sz="3200" b="1" u="sng" cap="small" dirty="0">
                <a:solidFill>
                  <a:srgbClr val="065218">
                    <a:lumMod val="75000"/>
                    <a:lumOff val="25000"/>
                  </a:srgbClr>
                </a:solidFill>
                <a:latin typeface="Calibri" pitchFamily="34" charset="0"/>
                <a:cs typeface="Calibri" pitchFamily="34" charset="0"/>
              </a:rPr>
              <a:t>Le concept de Santé Sexuelle</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p:cNvPicPr>
            <a:picLocks noChangeAspect="1"/>
          </p:cNvPicPr>
          <p:nvPr/>
        </p:nvPicPr>
        <p:blipFill rotWithShape="1">
          <a:blip r:embed="rId5"/>
          <a:srcRect t="2483"/>
          <a:stretch/>
        </p:blipFill>
        <p:spPr>
          <a:xfrm>
            <a:off x="1276500" y="1772816"/>
            <a:ext cx="6246514" cy="5022633"/>
          </a:xfrm>
          <a:prstGeom prst="rect">
            <a:avLst/>
          </a:prstGeom>
        </p:spPr>
      </p:pic>
      <p:sp>
        <p:nvSpPr>
          <p:cNvPr id="8" name="Rectangle 7"/>
          <p:cNvSpPr/>
          <p:nvPr/>
        </p:nvSpPr>
        <p:spPr>
          <a:xfrm rot="1060492">
            <a:off x="1085016" y="2050395"/>
            <a:ext cx="1342871" cy="2900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rot="5400000">
            <a:off x="1300896" y="844845"/>
            <a:ext cx="911400" cy="2555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rot="3880806">
            <a:off x="2637801" y="1056780"/>
            <a:ext cx="560815" cy="2129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2489628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79389" y="1124744"/>
            <a:ext cx="8440736" cy="5112568"/>
          </a:xfrm>
        </p:spPr>
        <p:txBody>
          <a:bodyPr/>
          <a:lstStyle/>
          <a:p>
            <a:pPr marL="273050" indent="-273050" algn="ctr">
              <a:lnSpc>
                <a:spcPct val="80000"/>
              </a:lnSpc>
              <a:buNone/>
            </a:pPr>
            <a:r>
              <a:rPr lang="fr-FR" sz="2800" b="1" i="1" dirty="0">
                <a:solidFill>
                  <a:srgbClr val="0070C0"/>
                </a:solidFill>
                <a:effectLst>
                  <a:outerShdw blurRad="38100" dist="38100" dir="2700000" algn="tl">
                    <a:srgbClr val="000000">
                      <a:alpha val="43137"/>
                    </a:srgbClr>
                  </a:outerShdw>
                </a:effectLst>
                <a:latin typeface="Calibri" pitchFamily="34" charset="0"/>
              </a:rPr>
              <a:t>LA SANTE SEXUELLE AU COURS DE LA VIE…</a:t>
            </a:r>
          </a:p>
          <a:p>
            <a:pPr marL="273050" indent="-273050" algn="ctr">
              <a:lnSpc>
                <a:spcPct val="80000"/>
              </a:lnSpc>
              <a:buNone/>
            </a:pPr>
            <a:endParaRPr lang="fr-FR" sz="2000" b="1" i="1" dirty="0">
              <a:solidFill>
                <a:srgbClr val="0070C0"/>
              </a:solidFill>
              <a:effectLst>
                <a:outerShdw blurRad="38100" dist="38100" dir="2700000" algn="tl">
                  <a:srgbClr val="000000">
                    <a:alpha val="43137"/>
                  </a:srgbClr>
                </a:outerShdw>
              </a:effectLst>
              <a:latin typeface="Calibri" pitchFamily="34" charset="0"/>
            </a:endParaRPr>
          </a:p>
          <a:p>
            <a:pPr marL="273050" indent="-273050">
              <a:lnSpc>
                <a:spcPct val="80000"/>
              </a:lnSpc>
            </a:pPr>
            <a:endParaRPr lang="fr-FR" sz="1800" b="1" dirty="0">
              <a:latin typeface="Calibri" pitchFamily="34" charset="0"/>
            </a:endParaRPr>
          </a:p>
          <a:p>
            <a:pPr marL="0" indent="0" algn="just">
              <a:lnSpc>
                <a:spcPct val="80000"/>
              </a:lnSpc>
              <a:buNone/>
            </a:pPr>
            <a:endParaRPr lang="fr-FR" sz="1800" b="1" i="1" dirty="0">
              <a:solidFill>
                <a:srgbClr val="FF0000"/>
              </a:solidFill>
              <a:latin typeface="Calibri" pitchFamily="34" charset="0"/>
            </a:endParaRPr>
          </a:p>
          <a:p>
            <a:pPr marL="0" indent="0" algn="just">
              <a:lnSpc>
                <a:spcPct val="80000"/>
              </a:lnSpc>
              <a:buNone/>
            </a:pPr>
            <a:endParaRPr lang="fr-FR" sz="1800" b="1" i="1" dirty="0">
              <a:solidFill>
                <a:srgbClr val="FF0000"/>
              </a:solidFill>
              <a:latin typeface="Calibri" pitchFamily="34" charset="0"/>
            </a:endParaRPr>
          </a:p>
        </p:txBody>
      </p:sp>
      <p:pic>
        <p:nvPicPr>
          <p:cNvPr id="5"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lvl="0" algn="ctr" fontAlgn="auto">
              <a:spcAft>
                <a:spcPts val="0"/>
              </a:spcAft>
              <a:defRPr/>
            </a:pPr>
            <a:r>
              <a:rPr lang="fr-FR" sz="3200" b="1" u="sng" cap="small" dirty="0">
                <a:solidFill>
                  <a:srgbClr val="065218">
                    <a:lumMod val="75000"/>
                    <a:lumOff val="25000"/>
                  </a:srgbClr>
                </a:solidFill>
                <a:latin typeface="Calibri" pitchFamily="34" charset="0"/>
                <a:cs typeface="Calibri" pitchFamily="34" charset="0"/>
              </a:rPr>
              <a:t>Le concept de Santé Sexuelle</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4" name="Image 3"/>
          <p:cNvPicPr>
            <a:picLocks noChangeAspect="1"/>
          </p:cNvPicPr>
          <p:nvPr/>
        </p:nvPicPr>
        <p:blipFill>
          <a:blip r:embed="rId5"/>
          <a:stretch>
            <a:fillRect/>
          </a:stretch>
        </p:blipFill>
        <p:spPr>
          <a:xfrm>
            <a:off x="936167" y="1712913"/>
            <a:ext cx="6927180" cy="4640982"/>
          </a:xfrm>
          <a:prstGeom prst="rect">
            <a:avLst/>
          </a:prstGeom>
        </p:spPr>
      </p:pic>
    </p:spTree>
    <p:custDataLst>
      <p:tags r:id="rId1"/>
    </p:custDataLst>
    <p:extLst>
      <p:ext uri="{BB962C8B-B14F-4D97-AF65-F5344CB8AC3E}">
        <p14:creationId xmlns:p14="http://schemas.microsoft.com/office/powerpoint/2010/main" val="2676065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79389" y="1124744"/>
            <a:ext cx="8440736" cy="5112568"/>
          </a:xfrm>
        </p:spPr>
        <p:txBody>
          <a:bodyPr/>
          <a:lstStyle/>
          <a:p>
            <a:pPr marL="273050" indent="-273050" algn="ctr">
              <a:lnSpc>
                <a:spcPct val="80000"/>
              </a:lnSpc>
              <a:buNone/>
            </a:pPr>
            <a:r>
              <a:rPr lang="fr-FR" sz="2800" b="1" i="1" dirty="0">
                <a:solidFill>
                  <a:srgbClr val="0070C0"/>
                </a:solidFill>
                <a:effectLst>
                  <a:outerShdw blurRad="38100" dist="38100" dir="2700000" algn="tl">
                    <a:srgbClr val="000000">
                      <a:alpha val="43137"/>
                    </a:srgbClr>
                  </a:outerShdw>
                </a:effectLst>
                <a:latin typeface="Calibri" pitchFamily="34" charset="0"/>
              </a:rPr>
              <a:t>QUELQUES REPERES POUR ABORDER L’EDUCATION SEXUELLE EN FONCTION DE L’AGE</a:t>
            </a:r>
          </a:p>
          <a:p>
            <a:pPr marL="273050" indent="-273050" algn="ctr">
              <a:lnSpc>
                <a:spcPct val="80000"/>
              </a:lnSpc>
              <a:buNone/>
            </a:pPr>
            <a:endParaRPr lang="fr-FR" sz="2000" b="1" i="1" dirty="0">
              <a:solidFill>
                <a:srgbClr val="0070C0"/>
              </a:solidFill>
              <a:effectLst>
                <a:outerShdw blurRad="38100" dist="38100" dir="2700000" algn="tl">
                  <a:srgbClr val="000000">
                    <a:alpha val="43137"/>
                  </a:srgbClr>
                </a:outerShdw>
              </a:effectLst>
              <a:latin typeface="Calibri" pitchFamily="34" charset="0"/>
            </a:endParaRPr>
          </a:p>
          <a:p>
            <a:pPr marL="273050" indent="-273050">
              <a:lnSpc>
                <a:spcPct val="80000"/>
              </a:lnSpc>
            </a:pPr>
            <a:endParaRPr lang="fr-FR" sz="1800" b="1" dirty="0">
              <a:latin typeface="Calibri" pitchFamily="34" charset="0"/>
            </a:endParaRPr>
          </a:p>
          <a:p>
            <a:pPr marL="0" indent="0" algn="just">
              <a:lnSpc>
                <a:spcPct val="80000"/>
              </a:lnSpc>
              <a:buNone/>
            </a:pPr>
            <a:endParaRPr lang="fr-FR" sz="1800" b="1" i="1" dirty="0">
              <a:solidFill>
                <a:srgbClr val="FF0000"/>
              </a:solidFill>
              <a:latin typeface="Calibri" pitchFamily="34" charset="0"/>
            </a:endParaRPr>
          </a:p>
          <a:p>
            <a:pPr marL="0" indent="0" algn="just">
              <a:lnSpc>
                <a:spcPct val="80000"/>
              </a:lnSpc>
              <a:buNone/>
            </a:pPr>
            <a:endParaRPr lang="fr-FR" sz="1800" b="1" i="1" dirty="0">
              <a:solidFill>
                <a:srgbClr val="FF0000"/>
              </a:solidFill>
              <a:latin typeface="Calibri" pitchFamily="34" charset="0"/>
            </a:endParaRPr>
          </a:p>
        </p:txBody>
      </p:sp>
      <p:pic>
        <p:nvPicPr>
          <p:cNvPr id="5"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lvl="0" algn="ctr" fontAlgn="auto">
              <a:spcAft>
                <a:spcPts val="0"/>
              </a:spcAft>
              <a:defRPr/>
            </a:pPr>
            <a:r>
              <a:rPr lang="fr-FR" sz="3200" b="1" u="sng" cap="small" dirty="0">
                <a:solidFill>
                  <a:srgbClr val="065218">
                    <a:lumMod val="75000"/>
                    <a:lumOff val="25000"/>
                  </a:srgbClr>
                </a:solidFill>
                <a:latin typeface="Calibri" pitchFamily="34" charset="0"/>
                <a:cs typeface="Calibri" pitchFamily="34" charset="0"/>
              </a:rPr>
              <a:t>Le concept de Santé Sexuelle</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p:cNvPicPr>
            <a:picLocks noChangeAspect="1"/>
          </p:cNvPicPr>
          <p:nvPr/>
        </p:nvPicPr>
        <p:blipFill>
          <a:blip r:embed="rId5"/>
          <a:stretch>
            <a:fillRect/>
          </a:stretch>
        </p:blipFill>
        <p:spPr>
          <a:xfrm>
            <a:off x="2463219" y="1893094"/>
            <a:ext cx="4520774" cy="4872012"/>
          </a:xfrm>
          <a:prstGeom prst="rect">
            <a:avLst/>
          </a:prstGeom>
        </p:spPr>
      </p:pic>
    </p:spTree>
    <p:custDataLst>
      <p:tags r:id="rId1"/>
    </p:custDataLst>
    <p:extLst>
      <p:ext uri="{BB962C8B-B14F-4D97-AF65-F5344CB8AC3E}">
        <p14:creationId xmlns:p14="http://schemas.microsoft.com/office/powerpoint/2010/main" val="1073210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79389" y="1124744"/>
            <a:ext cx="8440736" cy="5112568"/>
          </a:xfrm>
        </p:spPr>
        <p:txBody>
          <a:bodyPr/>
          <a:lstStyle/>
          <a:p>
            <a:pPr marL="273050" indent="-273050" algn="ctr">
              <a:lnSpc>
                <a:spcPct val="80000"/>
              </a:lnSpc>
              <a:buNone/>
            </a:pPr>
            <a:r>
              <a:rPr lang="fr-FR" sz="2800" b="1" i="1" dirty="0">
                <a:solidFill>
                  <a:srgbClr val="0070C0"/>
                </a:solidFill>
                <a:effectLst>
                  <a:outerShdw blurRad="38100" dist="38100" dir="2700000" algn="tl">
                    <a:srgbClr val="000000">
                      <a:alpha val="43137"/>
                    </a:srgbClr>
                  </a:outerShdw>
                </a:effectLst>
                <a:latin typeface="Calibri" pitchFamily="34" charset="0"/>
              </a:rPr>
              <a:t>INTERVENIR EN PREVENTION, PROMOTION DE LA SANTE AUPRES DES JEUNES</a:t>
            </a:r>
          </a:p>
          <a:p>
            <a:pPr marL="273050" indent="-273050" algn="ctr">
              <a:lnSpc>
                <a:spcPct val="80000"/>
              </a:lnSpc>
              <a:buNone/>
            </a:pPr>
            <a:endParaRPr lang="fr-FR" sz="2000" b="1" i="1" dirty="0">
              <a:solidFill>
                <a:srgbClr val="0070C0"/>
              </a:solidFill>
              <a:effectLst>
                <a:outerShdw blurRad="38100" dist="38100" dir="2700000" algn="tl">
                  <a:srgbClr val="000000">
                    <a:alpha val="43137"/>
                  </a:srgbClr>
                </a:outerShdw>
              </a:effectLst>
              <a:latin typeface="Calibri" pitchFamily="34" charset="0"/>
            </a:endParaRPr>
          </a:p>
          <a:p>
            <a:pPr marL="273050" indent="-273050">
              <a:lnSpc>
                <a:spcPct val="80000"/>
              </a:lnSpc>
            </a:pPr>
            <a:endParaRPr lang="fr-FR" sz="1800" b="1" dirty="0">
              <a:latin typeface="Calibri" pitchFamily="34" charset="0"/>
            </a:endParaRPr>
          </a:p>
          <a:p>
            <a:pPr marL="0" indent="0" algn="just">
              <a:lnSpc>
                <a:spcPct val="80000"/>
              </a:lnSpc>
              <a:buNone/>
            </a:pPr>
            <a:endParaRPr lang="fr-FR" sz="1800" b="1" i="1" dirty="0">
              <a:solidFill>
                <a:srgbClr val="FF0000"/>
              </a:solidFill>
              <a:latin typeface="Calibri" pitchFamily="34" charset="0"/>
            </a:endParaRPr>
          </a:p>
          <a:p>
            <a:pPr marL="0" indent="0" algn="just">
              <a:lnSpc>
                <a:spcPct val="80000"/>
              </a:lnSpc>
              <a:buNone/>
            </a:pPr>
            <a:endParaRPr lang="fr-FR" sz="1800" b="1" i="1" dirty="0">
              <a:solidFill>
                <a:srgbClr val="FF0000"/>
              </a:solidFill>
              <a:latin typeface="Calibri" pitchFamily="34" charset="0"/>
            </a:endParaRPr>
          </a:p>
        </p:txBody>
      </p:sp>
      <p:pic>
        <p:nvPicPr>
          <p:cNvPr id="5"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lvl="0" algn="ctr" fontAlgn="auto">
              <a:spcAft>
                <a:spcPts val="0"/>
              </a:spcAft>
              <a:defRPr/>
            </a:pPr>
            <a:r>
              <a:rPr lang="fr-FR" sz="3200" b="1" u="sng" cap="small" dirty="0">
                <a:solidFill>
                  <a:srgbClr val="065218">
                    <a:lumMod val="75000"/>
                    <a:lumOff val="25000"/>
                  </a:srgbClr>
                </a:solidFill>
                <a:latin typeface="Calibri" pitchFamily="34" charset="0"/>
                <a:cs typeface="Calibri" pitchFamily="34" charset="0"/>
              </a:rPr>
              <a:t>Le concept de Santé Sexuelle</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4" name="Image 3"/>
          <p:cNvPicPr>
            <a:picLocks noChangeAspect="1"/>
          </p:cNvPicPr>
          <p:nvPr/>
        </p:nvPicPr>
        <p:blipFill>
          <a:blip r:embed="rId5"/>
          <a:stretch>
            <a:fillRect/>
          </a:stretch>
        </p:blipFill>
        <p:spPr>
          <a:xfrm>
            <a:off x="2135643" y="1893094"/>
            <a:ext cx="5175926" cy="4807158"/>
          </a:xfrm>
          <a:prstGeom prst="rect">
            <a:avLst/>
          </a:prstGeom>
        </p:spPr>
      </p:pic>
    </p:spTree>
    <p:custDataLst>
      <p:tags r:id="rId1"/>
    </p:custDataLst>
    <p:extLst>
      <p:ext uri="{BB962C8B-B14F-4D97-AF65-F5344CB8AC3E}">
        <p14:creationId xmlns:p14="http://schemas.microsoft.com/office/powerpoint/2010/main" val="3877961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2492375"/>
            <a:ext cx="662622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re 2">
            <a:extLst>
              <a:ext uri="{FF2B5EF4-FFF2-40B4-BE49-F238E27FC236}">
                <a16:creationId xmlns:a16="http://schemas.microsoft.com/office/drawing/2014/main" id="{70DE6D99-8E33-435D-BD99-F38E758D5B7F}"/>
              </a:ext>
            </a:extLst>
          </p:cNvPr>
          <p:cNvSpPr>
            <a:spLocks noGrp="1"/>
          </p:cNvSpPr>
          <p:nvPr>
            <p:ph type="title"/>
            <p:custDataLst>
              <p:tags r:id="rId2"/>
            </p:custDataLst>
          </p:nvPr>
        </p:nvSpPr>
        <p:spPr>
          <a:xfrm>
            <a:off x="722313" y="609600"/>
            <a:ext cx="7881937" cy="1524000"/>
          </a:xfrm>
        </p:spPr>
        <p:txBody>
          <a:bodyPr>
            <a:normAutofit fontScale="90000"/>
          </a:bodyPr>
          <a:lstStyle/>
          <a:p>
            <a:pPr eaLnBrk="1" fontAlgn="auto" hangingPunct="1">
              <a:spcAft>
                <a:spcPts val="0"/>
              </a:spcAft>
              <a:defRPr/>
            </a:pPr>
            <a:r>
              <a:rPr lang="fr-FR" dirty="0"/>
              <a:t>CoDES 05</a:t>
            </a:r>
            <a:br>
              <a:rPr lang="fr-FR" dirty="0"/>
            </a:br>
            <a:r>
              <a:rPr lang="fr-FR" dirty="0"/>
              <a:t>NOS ACTIVITES – NOS MISSIONS</a:t>
            </a:r>
            <a:br>
              <a:rPr lang="fr-FR" dirty="0"/>
            </a:br>
            <a:endParaRPr lang="fr-FR" dirty="0"/>
          </a:p>
        </p:txBody>
      </p:sp>
      <p:sp>
        <p:nvSpPr>
          <p:cNvPr id="21508"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EF18AFB0-A622-43F4-B88B-56F4E6030B21}"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endParaRPr>
          </a:p>
        </p:txBody>
      </p:sp>
      <p:pic>
        <p:nvPicPr>
          <p:cNvPr id="21509" name="Image 6" descr="CoDES-05.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496576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79389" y="1052736"/>
            <a:ext cx="8440736" cy="5112568"/>
          </a:xfrm>
        </p:spPr>
        <p:txBody>
          <a:bodyPr/>
          <a:lstStyle/>
          <a:p>
            <a:pPr marL="273050" indent="-273050" algn="ctr">
              <a:lnSpc>
                <a:spcPct val="80000"/>
              </a:lnSpc>
              <a:buNone/>
            </a:pPr>
            <a:r>
              <a:rPr lang="fr-FR" sz="2800" b="1" i="1" dirty="0">
                <a:solidFill>
                  <a:srgbClr val="0070C0"/>
                </a:solidFill>
                <a:effectLst>
                  <a:outerShdw blurRad="38100" dist="38100" dir="2700000" algn="tl">
                    <a:srgbClr val="000000">
                      <a:alpha val="43137"/>
                    </a:srgbClr>
                  </a:outerShdw>
                </a:effectLst>
                <a:latin typeface="Calibri" pitchFamily="34" charset="0"/>
              </a:rPr>
              <a:t>PRINCIPES D’INTERVENTION AUTOUR DE LA VIE AFFECTIVE ET SEXUELLE</a:t>
            </a:r>
          </a:p>
          <a:p>
            <a:pPr marL="0" indent="0">
              <a:lnSpc>
                <a:spcPct val="80000"/>
              </a:lnSpc>
              <a:buNone/>
            </a:pPr>
            <a:endParaRPr lang="fr-FR" sz="2000" b="1" i="1" dirty="0">
              <a:solidFill>
                <a:srgbClr val="0070C0"/>
              </a:solidFill>
              <a:effectLst>
                <a:outerShdw blurRad="38100" dist="38100" dir="2700000" algn="tl">
                  <a:srgbClr val="000000">
                    <a:alpha val="43137"/>
                  </a:srgbClr>
                </a:outerShdw>
              </a:effectLst>
              <a:latin typeface="Calibri" pitchFamily="34" charset="0"/>
            </a:endParaRPr>
          </a:p>
          <a:p>
            <a:pPr marL="0" indent="0" algn="ctr">
              <a:lnSpc>
                <a:spcPct val="80000"/>
              </a:lnSpc>
              <a:buNone/>
            </a:pPr>
            <a:r>
              <a:rPr lang="fr-FR" sz="2000" b="1" dirty="0">
                <a:latin typeface="Calibri" panose="020F0502020204030204" pitchFamily="34" charset="0"/>
                <a:cs typeface="Calibri" panose="020F0502020204030204" pitchFamily="34" charset="0"/>
              </a:rPr>
              <a:t>L’éducation à la vie affective et sexuelle se doit de :</a:t>
            </a:r>
          </a:p>
          <a:p>
            <a:pPr marL="0" indent="0" algn="just">
              <a:lnSpc>
                <a:spcPct val="80000"/>
              </a:lnSpc>
              <a:buNone/>
            </a:pPr>
            <a:endParaRPr lang="fr-FR" sz="1200" dirty="0"/>
          </a:p>
          <a:p>
            <a:pPr algn="just">
              <a:lnSpc>
                <a:spcPct val="80000"/>
              </a:lnSpc>
              <a:spcAft>
                <a:spcPts val="600"/>
              </a:spcAft>
            </a:pPr>
            <a:r>
              <a:rPr lang="fr-FR" sz="1800" dirty="0">
                <a:latin typeface="Calibri" panose="020F0502020204030204" pitchFamily="34" charset="0"/>
                <a:cs typeface="Calibri" panose="020F0502020204030204" pitchFamily="34" charset="0"/>
              </a:rPr>
              <a:t>Etre adaptée à l’âge, au niveau de développement et aux capacités intellectuelles des enfants et des jeunes </a:t>
            </a:r>
          </a:p>
          <a:p>
            <a:pPr algn="just">
              <a:lnSpc>
                <a:spcPct val="80000"/>
              </a:lnSpc>
              <a:spcAft>
                <a:spcPts val="600"/>
              </a:spcAft>
            </a:pPr>
            <a:r>
              <a:rPr lang="fr-FR" sz="1800" dirty="0">
                <a:latin typeface="Calibri" panose="020F0502020204030204" pitchFamily="34" charset="0"/>
                <a:cs typeface="Calibri" panose="020F0502020204030204" pitchFamily="34" charset="0"/>
              </a:rPr>
              <a:t>Etre mise en place de manière continue, inscrite dans le temps dans une logique de parcours éducatif en santé </a:t>
            </a:r>
          </a:p>
          <a:p>
            <a:pPr algn="just">
              <a:lnSpc>
                <a:spcPct val="80000"/>
              </a:lnSpc>
              <a:spcAft>
                <a:spcPts val="600"/>
              </a:spcAft>
            </a:pPr>
            <a:r>
              <a:rPr lang="fr-FR" sz="1800" dirty="0">
                <a:latin typeface="Calibri" panose="020F0502020204030204" pitchFamily="34" charset="0"/>
                <a:cs typeface="Calibri" panose="020F0502020204030204" pitchFamily="34" charset="0"/>
              </a:rPr>
              <a:t>Etre réaliste et être en phase avec les réalités socio-culturelles du public</a:t>
            </a:r>
          </a:p>
          <a:p>
            <a:pPr algn="just">
              <a:lnSpc>
                <a:spcPct val="80000"/>
              </a:lnSpc>
              <a:spcAft>
                <a:spcPts val="600"/>
              </a:spcAft>
            </a:pPr>
            <a:r>
              <a:rPr lang="fr-FR" sz="1800" dirty="0">
                <a:latin typeface="Calibri" panose="020F0502020204030204" pitchFamily="34" charset="0"/>
                <a:cs typeface="Calibri" panose="020F0502020204030204" pitchFamily="34" charset="0"/>
              </a:rPr>
              <a:t>Avoir une approche pluridisciplinaire et pluri sectorielle en faisant intervenir différentes catégories de professionnels </a:t>
            </a:r>
          </a:p>
          <a:p>
            <a:pPr algn="just">
              <a:lnSpc>
                <a:spcPct val="80000"/>
              </a:lnSpc>
              <a:spcAft>
                <a:spcPts val="600"/>
              </a:spcAft>
            </a:pPr>
            <a:r>
              <a:rPr lang="fr-FR" sz="1800" dirty="0">
                <a:latin typeface="Calibri" panose="020F0502020204030204" pitchFamily="34" charset="0"/>
                <a:cs typeface="Calibri" panose="020F0502020204030204" pitchFamily="34" charset="0"/>
              </a:rPr>
              <a:t>Etre fondée sur l’égalité des sexes, l’autodétermination et l’acceptation de la diversité </a:t>
            </a:r>
          </a:p>
          <a:p>
            <a:pPr algn="just">
              <a:lnSpc>
                <a:spcPct val="80000"/>
              </a:lnSpc>
              <a:spcAft>
                <a:spcPts val="600"/>
              </a:spcAft>
            </a:pPr>
            <a:r>
              <a:rPr lang="fr-FR" sz="1800" dirty="0">
                <a:latin typeface="Calibri" panose="020F0502020204030204" pitchFamily="34" charset="0"/>
                <a:cs typeface="Calibri" panose="020F0502020204030204" pitchFamily="34" charset="0"/>
              </a:rPr>
              <a:t>Soutenir les ressources et les compétences des individus </a:t>
            </a:r>
          </a:p>
          <a:p>
            <a:pPr algn="just">
              <a:lnSpc>
                <a:spcPct val="80000"/>
              </a:lnSpc>
              <a:spcAft>
                <a:spcPts val="600"/>
              </a:spcAft>
            </a:pPr>
            <a:r>
              <a:rPr lang="fr-FR" sz="1800" dirty="0">
                <a:latin typeface="Calibri" panose="020F0502020204030204" pitchFamily="34" charset="0"/>
                <a:cs typeface="Calibri" panose="020F0502020204030204" pitchFamily="34" charset="0"/>
              </a:rPr>
              <a:t>Respecter la sphère privée et instaurer un climat de confiance mutuelle être basée sur des informations précises et scientifiquement étayées </a:t>
            </a:r>
          </a:p>
          <a:p>
            <a:pPr algn="just">
              <a:lnSpc>
                <a:spcPct val="80000"/>
              </a:lnSpc>
              <a:spcAft>
                <a:spcPts val="600"/>
              </a:spcAft>
            </a:pPr>
            <a:r>
              <a:rPr lang="fr-FR" sz="1800" dirty="0">
                <a:latin typeface="Calibri" panose="020F0502020204030204" pitchFamily="34" charset="0"/>
                <a:cs typeface="Calibri" panose="020F0502020204030204" pitchFamily="34" charset="0"/>
              </a:rPr>
              <a:t>Inclure les familles des jeunes enfants et les faire participer </a:t>
            </a:r>
          </a:p>
          <a:p>
            <a:pPr algn="just">
              <a:lnSpc>
                <a:spcPct val="80000"/>
              </a:lnSpc>
            </a:pPr>
            <a:r>
              <a:rPr lang="fr-FR" sz="1800" dirty="0">
                <a:latin typeface="Calibri" panose="020F0502020204030204" pitchFamily="34" charset="0"/>
                <a:cs typeface="Calibri" panose="020F0502020204030204" pitchFamily="34" charset="0"/>
              </a:rPr>
              <a:t>Etre fondée sur une approche citoyenne et respectueuse de la dignité humaine</a:t>
            </a:r>
            <a:endParaRPr lang="fr-FR" sz="1800" b="1" i="1" dirty="0">
              <a:latin typeface="Calibri" panose="020F0502020204030204" pitchFamily="34" charset="0"/>
              <a:cs typeface="Calibri" panose="020F0502020204030204" pitchFamily="34" charset="0"/>
            </a:endParaRPr>
          </a:p>
          <a:p>
            <a:pPr marL="0" indent="0" algn="just">
              <a:lnSpc>
                <a:spcPct val="80000"/>
              </a:lnSpc>
              <a:buNone/>
            </a:pPr>
            <a:endParaRPr lang="fr-FR" sz="1800" b="1" i="1" dirty="0">
              <a:solidFill>
                <a:srgbClr val="FF0000"/>
              </a:solidFill>
              <a:latin typeface="Calibri" pitchFamily="34" charset="0"/>
            </a:endParaRPr>
          </a:p>
        </p:txBody>
      </p:sp>
      <p:pic>
        <p:nvPicPr>
          <p:cNvPr id="5"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lvl="0" algn="ctr" fontAlgn="auto">
              <a:spcAft>
                <a:spcPts val="0"/>
              </a:spcAft>
              <a:defRPr/>
            </a:pPr>
            <a:r>
              <a:rPr lang="fr-FR" sz="3200" b="1" u="sng" cap="small" dirty="0">
                <a:solidFill>
                  <a:srgbClr val="065218">
                    <a:lumMod val="75000"/>
                    <a:lumOff val="25000"/>
                  </a:srgbClr>
                </a:solidFill>
                <a:latin typeface="Calibri" pitchFamily="34" charset="0"/>
                <a:cs typeface="Calibri" pitchFamily="34" charset="0"/>
              </a:rPr>
              <a:t>Le concept de Santé Sexuelle</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custDataLst>
      <p:tags r:id="rId1"/>
    </p:custDataLst>
    <p:extLst>
      <p:ext uri="{BB962C8B-B14F-4D97-AF65-F5344CB8AC3E}">
        <p14:creationId xmlns:p14="http://schemas.microsoft.com/office/powerpoint/2010/main" val="555302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79389" y="1052736"/>
            <a:ext cx="8440736" cy="5112568"/>
          </a:xfrm>
        </p:spPr>
        <p:txBody>
          <a:bodyPr/>
          <a:lstStyle/>
          <a:p>
            <a:pPr marL="273050" indent="-273050" algn="ctr">
              <a:lnSpc>
                <a:spcPct val="80000"/>
              </a:lnSpc>
              <a:buNone/>
            </a:pPr>
            <a:r>
              <a:rPr lang="fr-FR" sz="2800" b="1" i="1" dirty="0">
                <a:solidFill>
                  <a:srgbClr val="0070C0"/>
                </a:solidFill>
                <a:effectLst>
                  <a:outerShdw blurRad="38100" dist="38100" dir="2700000" algn="tl">
                    <a:srgbClr val="000000">
                      <a:alpha val="43137"/>
                    </a:srgbClr>
                  </a:outerShdw>
                </a:effectLst>
                <a:latin typeface="Calibri" pitchFamily="34" charset="0"/>
              </a:rPr>
              <a:t>PRINCIPES D’INTERVENTION AUTOUR DE LA VIE AFFECTIVE ET SEXUELLE</a:t>
            </a:r>
          </a:p>
          <a:p>
            <a:pPr marL="0" indent="0">
              <a:lnSpc>
                <a:spcPct val="80000"/>
              </a:lnSpc>
              <a:buNone/>
            </a:pPr>
            <a:endParaRPr lang="fr-FR" sz="2000" b="1" i="1" dirty="0">
              <a:solidFill>
                <a:srgbClr val="0070C0"/>
              </a:solidFill>
              <a:effectLst>
                <a:outerShdw blurRad="38100" dist="38100" dir="2700000" algn="tl">
                  <a:srgbClr val="000000">
                    <a:alpha val="43137"/>
                  </a:srgbClr>
                </a:outerShdw>
              </a:effectLst>
              <a:latin typeface="Calibri" pitchFamily="34" charset="0"/>
            </a:endParaRPr>
          </a:p>
          <a:p>
            <a:pPr marL="0" indent="0" algn="just">
              <a:lnSpc>
                <a:spcPct val="80000"/>
              </a:lnSpc>
              <a:buNone/>
            </a:pPr>
            <a:endParaRPr lang="fr-FR" sz="1800" b="1" i="1" dirty="0">
              <a:solidFill>
                <a:srgbClr val="FF0000"/>
              </a:solidFill>
              <a:latin typeface="Calibri" pitchFamily="34" charset="0"/>
            </a:endParaRPr>
          </a:p>
        </p:txBody>
      </p:sp>
      <p:pic>
        <p:nvPicPr>
          <p:cNvPr id="5"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sng"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Le concept de Santé Sexuelle</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p:cNvPicPr>
            <a:picLocks noChangeAspect="1"/>
          </p:cNvPicPr>
          <p:nvPr/>
        </p:nvPicPr>
        <p:blipFill rotWithShape="1">
          <a:blip r:embed="rId5"/>
          <a:srcRect l="7354" t="18603" r="10059" b="11005"/>
          <a:stretch/>
        </p:blipFill>
        <p:spPr>
          <a:xfrm>
            <a:off x="547081" y="1859523"/>
            <a:ext cx="7705352" cy="3694346"/>
          </a:xfrm>
          <a:prstGeom prst="rect">
            <a:avLst/>
          </a:prstGeom>
        </p:spPr>
      </p:pic>
    </p:spTree>
    <p:custDataLst>
      <p:tags r:id="rId1"/>
    </p:custDataLst>
    <p:extLst>
      <p:ext uri="{BB962C8B-B14F-4D97-AF65-F5344CB8AC3E}">
        <p14:creationId xmlns:p14="http://schemas.microsoft.com/office/powerpoint/2010/main" val="1756250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438944"/>
            <a:ext cx="7620000" cy="6858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t>Compétences psychosociales - CPS… </a:t>
            </a:r>
            <a:b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br>
            <a: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t>Une stratégie clé en éducation pour la santé</a:t>
            </a: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8" name="Espace réservé du contenu 2"/>
          <p:cNvSpPr txBox="1">
            <a:spLocks/>
          </p:cNvSpPr>
          <p:nvPr/>
        </p:nvSpPr>
        <p:spPr bwMode="auto">
          <a:xfrm>
            <a:off x="446856" y="1484784"/>
            <a:ext cx="8229600" cy="47699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p"/>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0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a:lstStyle>
          <a:p>
            <a:pPr marL="273050" marR="0" lvl="0" indent="-273050" algn="l"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1800" b="1" i="0" u="none" strike="noStrike" kern="0" cap="none" spc="0" normalizeH="0" baseline="0" noProof="0" dirty="0">
              <a:ln>
                <a:noFill/>
              </a:ln>
              <a:solidFill>
                <a:prstClr val="black"/>
              </a:solidFill>
              <a:effectLst/>
              <a:uLnTx/>
              <a:uFillTx/>
              <a:latin typeface="Calibri" pitchFamily="34" charset="0"/>
              <a:ea typeface="+mn-ea"/>
              <a:cs typeface="+mn-cs"/>
            </a:endParaRPr>
          </a:p>
          <a:p>
            <a:pPr marL="273050" marR="0" lvl="0" indent="-273050" algn="ctr"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r>
              <a:rPr kumimoji="0" lang="fr-FR" sz="20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Définition OMS – 1993 : </a:t>
            </a:r>
          </a:p>
          <a:p>
            <a:pPr marL="273050" marR="0" lvl="0" indent="-273050" algn="ctr"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a:p>
            <a:pPr marL="273050" marR="0" lvl="0" indent="-273050" algn="ctr"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a:p>
            <a:pPr marL="273050" marR="0" lvl="0" indent="-273050" algn="ctr"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a:p>
            <a:pPr marL="0" marR="0" lvl="0" indent="0" algn="just"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r>
              <a:rPr kumimoji="0" lang="fr-FR" sz="1800" b="1" i="1" u="none" strike="noStrike" kern="0" cap="none" spc="0" normalizeH="0" baseline="0" noProof="0" dirty="0">
                <a:ln>
                  <a:noFill/>
                </a:ln>
                <a:solidFill>
                  <a:srgbClr val="0099FF"/>
                </a:solidFill>
                <a:effectLst/>
                <a:uLnTx/>
                <a:uFillTx/>
                <a:latin typeface="Calibri" pitchFamily="34" charset="0"/>
                <a:ea typeface="+mn-ea"/>
                <a:cs typeface="+mn-cs"/>
              </a:rPr>
              <a:t>« La capacité d'une personne à répondre avec efficacité aux exigences et aux  épreuves de la vie quotidienne. C'est l'aptitude d'une personne à maintenir un état de bien-être mental, en adoptant un comportement approprié et positif à l'occasion des relations entretenues avec les autres, sa propre culture et son environnement. » </a:t>
            </a:r>
          </a:p>
          <a:p>
            <a:pPr marL="0" marR="0" lvl="0" indent="0" algn="just"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1800" b="1" i="1" u="none" strike="noStrike" kern="0" cap="none" spc="0" normalizeH="0" baseline="0" noProof="0" dirty="0">
              <a:ln>
                <a:noFill/>
              </a:ln>
              <a:solidFill>
                <a:srgbClr val="0099FF"/>
              </a:solidFill>
              <a:effectLst/>
              <a:uLnTx/>
              <a:uFillTx/>
              <a:latin typeface="Calibri" pitchFamily="34" charset="0"/>
              <a:ea typeface="+mn-ea"/>
              <a:cs typeface="+mn-cs"/>
            </a:endParaRPr>
          </a:p>
          <a:p>
            <a:pPr marL="0" marR="0" lvl="0" indent="0" algn="just"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r>
              <a:rPr kumimoji="0" lang="fr-FR" sz="1800" b="1" i="1" u="none" strike="noStrike" kern="0" cap="none" spc="0" normalizeH="0" baseline="0" noProof="0" dirty="0">
                <a:ln>
                  <a:noFill/>
                </a:ln>
                <a:solidFill>
                  <a:srgbClr val="0099FF"/>
                </a:solidFill>
                <a:effectLst/>
                <a:uLnTx/>
                <a:uFillTx/>
                <a:latin typeface="Calibri" pitchFamily="34" charset="0"/>
                <a:ea typeface="+mn-ea"/>
                <a:cs typeface="+mn-cs"/>
              </a:rPr>
              <a:t>« Les compétences psychosociales ont un rôle important à jouer dans la promotion de la santé…/, en termes de bien-être physique, mental et social…/, quand les problèmes de santé sont liés à un comportement, et quand le comportement est lié à une incapacité à répondre efficacement au stress et aux pressions de la vie. »</a:t>
            </a:r>
          </a:p>
          <a:p>
            <a:pPr marL="273050" marR="0" lvl="0" indent="-273050" algn="just"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1800" b="0" i="0" u="none" strike="noStrike" kern="0" cap="none" spc="0" normalizeH="0" baseline="0" noProof="0" dirty="0">
              <a:ln>
                <a:noFill/>
              </a:ln>
              <a:solidFill>
                <a:prstClr val="black"/>
              </a:solidFill>
              <a:effectLst/>
              <a:uLnTx/>
              <a:uFillTx/>
              <a:latin typeface="Calibri" pitchFamily="34" charset="0"/>
              <a:ea typeface="+mn-ea"/>
              <a:cs typeface="+mn-cs"/>
            </a:endParaRPr>
          </a:p>
          <a:p>
            <a:pPr marL="0" marR="0" lvl="0" indent="0" algn="just"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r>
              <a:rPr kumimoji="0" lang="fr-FR" sz="1800" b="1" i="1" u="none" strike="noStrike" kern="0" cap="none" spc="0" normalizeH="0" baseline="0" noProof="0" dirty="0">
                <a:ln>
                  <a:noFill/>
                </a:ln>
                <a:solidFill>
                  <a:srgbClr val="0099FF"/>
                </a:solidFill>
                <a:effectLst/>
                <a:uLnTx/>
                <a:uFillTx/>
                <a:latin typeface="Calibri" pitchFamily="34" charset="0"/>
                <a:ea typeface="+mn-ea"/>
                <a:cs typeface="+mn-cs"/>
              </a:rPr>
              <a:t>« L'amélioration de la compétence psychosociale pourrait être un élément important dans la promotion de la santé et du bien-être, puisque les comportements sont de plus en plus impliqués dans l'origine des problèmes de santé. »</a:t>
            </a:r>
          </a:p>
          <a:p>
            <a:pPr marL="273050" marR="0" lvl="0" indent="-273050" algn="just"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1800" b="0" i="0" u="none" strike="noStrike" kern="0" cap="none" spc="0" normalizeH="0" baseline="0" noProof="0" dirty="0">
              <a:ln>
                <a:noFill/>
              </a:ln>
              <a:solidFill>
                <a:prstClr val="black"/>
              </a:solidFill>
              <a:effectLst/>
              <a:uLnTx/>
              <a:uFillTx/>
              <a:latin typeface="Calibri" pitchFamily="34" charset="0"/>
              <a:ea typeface="+mn-ea"/>
              <a:cs typeface="+mn-cs"/>
            </a:endParaRPr>
          </a:p>
          <a:p>
            <a:pPr marL="273050" marR="0" lvl="0" indent="-273050" algn="l"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1800" b="0" i="0" u="none" strike="noStrike" kern="0" cap="none" spc="0" normalizeH="0" baseline="0" noProof="0" dirty="0">
              <a:ln>
                <a:noFill/>
              </a:ln>
              <a:solidFill>
                <a:prstClr val="black"/>
              </a:solidFill>
              <a:effectLst/>
              <a:uLnTx/>
              <a:uFillTx/>
              <a:latin typeface="Calibri" pitchFamily="34" charset="0"/>
              <a:ea typeface="+mn-ea"/>
              <a:cs typeface="+mn-cs"/>
            </a:endParaRPr>
          </a:p>
        </p:txBody>
      </p:sp>
      <p:pic>
        <p:nvPicPr>
          <p:cNvPr id="7" name="Image 6"/>
          <p:cNvPicPr>
            <a:picLocks noChangeAspect="1"/>
          </p:cNvPicPr>
          <p:nvPr/>
        </p:nvPicPr>
        <p:blipFill>
          <a:blip r:embed="rId5"/>
          <a:stretch>
            <a:fillRect/>
          </a:stretch>
        </p:blipFill>
        <p:spPr>
          <a:xfrm>
            <a:off x="135980" y="1484784"/>
            <a:ext cx="2570133" cy="1368152"/>
          </a:xfrm>
          <a:prstGeom prst="rect">
            <a:avLst/>
          </a:prstGeom>
        </p:spPr>
      </p:pic>
    </p:spTree>
    <p:custDataLst>
      <p:tags r:id="rId1"/>
    </p:custDataLst>
    <p:extLst>
      <p:ext uri="{BB962C8B-B14F-4D97-AF65-F5344CB8AC3E}">
        <p14:creationId xmlns:p14="http://schemas.microsoft.com/office/powerpoint/2010/main" val="940470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
                                            <p:txEl>
                                              <p:pRg st="7" end="7"/>
                                            </p:txEl>
                                          </p:spTgt>
                                        </p:tgtEl>
                                        <p:attrNameLst>
                                          <p:attrName>style.visibility</p:attrName>
                                        </p:attrNameLst>
                                      </p:cBhvr>
                                      <p:to>
                                        <p:strVal val="visible"/>
                                      </p:to>
                                    </p:set>
                                    <p:animEffect transition="in" filter="checkerboard(across)">
                                      <p:cBhvr>
                                        <p:cTn id="7" dur="500"/>
                                        <p:tgtEl>
                                          <p:spTgt spid="18">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
                                            <p:txEl>
                                              <p:pRg st="9" end="9"/>
                                            </p:txEl>
                                          </p:spTgt>
                                        </p:tgtEl>
                                        <p:attrNameLst>
                                          <p:attrName>style.visibility</p:attrName>
                                        </p:attrNameLst>
                                      </p:cBhvr>
                                      <p:to>
                                        <p:strVal val="visible"/>
                                      </p:to>
                                    </p:set>
                                    <p:animEffect transition="in" filter="checkerboard(across)">
                                      <p:cBhvr>
                                        <p:cTn id="12" dur="500"/>
                                        <p:tgtEl>
                                          <p:spTgt spid="18">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18">
                                            <p:txEl>
                                              <p:pRg st="7" end="7"/>
                                            </p:txEl>
                                          </p:spTgt>
                                        </p:tgtEl>
                                      </p:cBhvr>
                                    </p:animEffect>
                                    <p:set>
                                      <p:cBhvr>
                                        <p:cTn id="17" dur="1" fill="hold">
                                          <p:stCondLst>
                                            <p:cond delay="499"/>
                                          </p:stCondLst>
                                        </p:cTn>
                                        <p:tgtEl>
                                          <p:spTgt spid="18">
                                            <p:txEl>
                                              <p:pRg st="7" end="7"/>
                                            </p:txEl>
                                          </p:spTgt>
                                        </p:tgtEl>
                                        <p:attrNameLst>
                                          <p:attrName>style.visibility</p:attrName>
                                        </p:attrNameLst>
                                      </p:cBhvr>
                                      <p:to>
                                        <p:strVal val="hidden"/>
                                      </p:to>
                                    </p:set>
                                  </p:childTnLst>
                                </p:cTn>
                              </p:par>
                              <p:par>
                                <p:cTn id="18" presetID="5" presetClass="exit" presetSubtype="10" fill="hold" nodeType="withEffect">
                                  <p:stCondLst>
                                    <p:cond delay="0"/>
                                  </p:stCondLst>
                                  <p:childTnLst>
                                    <p:animEffect transition="out" filter="checkerboard(across)">
                                      <p:cBhvr>
                                        <p:cTn id="19" dur="500"/>
                                        <p:tgtEl>
                                          <p:spTgt spid="18">
                                            <p:txEl>
                                              <p:pRg st="9" end="9"/>
                                            </p:txEl>
                                          </p:spTgt>
                                        </p:tgtEl>
                                      </p:cBhvr>
                                    </p:animEffect>
                                    <p:set>
                                      <p:cBhvr>
                                        <p:cTn id="20" dur="1" fill="hold">
                                          <p:stCondLst>
                                            <p:cond delay="499"/>
                                          </p:stCondLst>
                                        </p:cTn>
                                        <p:tgtEl>
                                          <p:spTgt spid="18">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438944"/>
            <a:ext cx="7620000" cy="6858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t>Compétences psychosociales - CPS… </a:t>
            </a:r>
            <a:b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br>
            <a: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t>Une stratégie clé en éducation pour la santé</a:t>
            </a: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8" name="Espace réservé du contenu 2"/>
          <p:cNvSpPr txBox="1">
            <a:spLocks/>
          </p:cNvSpPr>
          <p:nvPr/>
        </p:nvSpPr>
        <p:spPr bwMode="auto">
          <a:xfrm>
            <a:off x="446856" y="1484784"/>
            <a:ext cx="8229600" cy="47699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p"/>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0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a:lstStyle>
          <a:p>
            <a:pPr marL="273050" marR="0" lvl="0" indent="-273050" algn="l"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1800" b="1" i="0" u="none" strike="noStrike" kern="0" cap="none" spc="0" normalizeH="0" baseline="0" noProof="0" dirty="0">
              <a:ln>
                <a:noFill/>
              </a:ln>
              <a:solidFill>
                <a:prstClr val="black"/>
              </a:solidFill>
              <a:effectLst/>
              <a:uLnTx/>
              <a:uFillTx/>
              <a:latin typeface="Calibri" pitchFamily="34" charset="0"/>
              <a:ea typeface="+mn-ea"/>
              <a:cs typeface="+mn-cs"/>
            </a:endParaRPr>
          </a:p>
          <a:p>
            <a:pPr marL="273050" marR="0" lvl="0" indent="-273050" algn="ctr"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r>
              <a:rPr kumimoji="0" lang="fr-FR" sz="20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Définition Santé Publique France : </a:t>
            </a:r>
          </a:p>
          <a:p>
            <a:pPr marL="273050" marR="0" lvl="0" indent="-273050" algn="ctr"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a:p>
            <a:pPr marL="273050" marR="0" lvl="0" indent="-273050" algn="ctr"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a:p>
            <a:pPr marL="273050" marR="0" lvl="0" indent="-273050" algn="ctr"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a:p>
            <a:pPr marL="0" lvl="0" indent="0" algn="just">
              <a:lnSpc>
                <a:spcPct val="80000"/>
              </a:lnSpc>
              <a:buClr>
                <a:srgbClr val="EDF3AE"/>
              </a:buClr>
              <a:buNone/>
              <a:defRPr/>
            </a:pPr>
            <a:r>
              <a:rPr lang="fr-FR" sz="1800" b="1" i="1" kern="0" dirty="0">
                <a:solidFill>
                  <a:srgbClr val="0099FF"/>
                </a:solidFill>
                <a:latin typeface="Calibri" pitchFamily="34" charset="0"/>
              </a:rPr>
              <a:t>«Les compétences psychosociales sont des outils intellectuels et comportementaux qui permettent aux individus d’interagir de façon satisfaisante avec leurs environnements et d’exercer une influence positive sur eux-mêmes et leur entourage. </a:t>
            </a:r>
          </a:p>
          <a:p>
            <a:pPr marL="0" lvl="0" indent="0" algn="just">
              <a:lnSpc>
                <a:spcPct val="80000"/>
              </a:lnSpc>
              <a:buClr>
                <a:srgbClr val="EDF3AE"/>
              </a:buClr>
              <a:buNone/>
              <a:defRPr/>
            </a:pPr>
            <a:endParaRPr lang="fr-FR" sz="1800" b="1" i="1" kern="0" dirty="0">
              <a:solidFill>
                <a:srgbClr val="0099FF"/>
              </a:solidFill>
              <a:latin typeface="Calibri" pitchFamily="34" charset="0"/>
            </a:endParaRPr>
          </a:p>
          <a:p>
            <a:pPr marL="0" lvl="0" indent="0" algn="just">
              <a:lnSpc>
                <a:spcPct val="80000"/>
              </a:lnSpc>
              <a:buClr>
                <a:srgbClr val="EDF3AE"/>
              </a:buClr>
              <a:buNone/>
              <a:defRPr/>
            </a:pPr>
            <a:r>
              <a:rPr lang="fr-FR" sz="1800" b="1" i="1" kern="0" dirty="0">
                <a:solidFill>
                  <a:srgbClr val="0099FF"/>
                </a:solidFill>
                <a:latin typeface="Calibri" pitchFamily="34" charset="0"/>
              </a:rPr>
              <a:t>Elles contribuent en ce sens à favoriser le bien-être physique, mental et social et à prévenir une large gamme de comportements et d’attitudes ayant des incidences négatives sur la santé des individus et des communautés en particulier dans le champ de la santé mentale, des addictions et plus largement des conduites à risques. »»</a:t>
            </a:r>
          </a:p>
          <a:p>
            <a:pPr marL="273050" marR="0" lvl="0" indent="-273050" algn="just"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1800" b="0" i="0" u="none" strike="noStrike" kern="0" cap="none" spc="0" normalizeH="0" baseline="0" noProof="0" dirty="0">
              <a:ln>
                <a:noFill/>
              </a:ln>
              <a:solidFill>
                <a:prstClr val="black"/>
              </a:solidFill>
              <a:effectLst/>
              <a:uLnTx/>
              <a:uFillTx/>
              <a:latin typeface="Calibri" pitchFamily="34" charset="0"/>
              <a:ea typeface="+mn-ea"/>
              <a:cs typeface="+mn-cs"/>
            </a:endParaRPr>
          </a:p>
          <a:p>
            <a:pPr marL="273050" marR="0" lvl="0" indent="-273050" algn="l"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1800" b="0" i="0" u="none" strike="noStrike" kern="0" cap="none" spc="0" normalizeH="0" baseline="0" noProof="0" dirty="0">
              <a:ln>
                <a:noFill/>
              </a:ln>
              <a:solidFill>
                <a:prstClr val="black"/>
              </a:solidFill>
              <a:effectLst/>
              <a:uLnTx/>
              <a:uFillTx/>
              <a:latin typeface="Calibri" pitchFamily="34" charset="0"/>
              <a:ea typeface="+mn-ea"/>
              <a:cs typeface="+mn-cs"/>
            </a:endParaRPr>
          </a:p>
        </p:txBody>
      </p:sp>
      <p:pic>
        <p:nvPicPr>
          <p:cNvPr id="2" name="Image 1"/>
          <p:cNvPicPr>
            <a:picLocks noChangeAspect="1"/>
          </p:cNvPicPr>
          <p:nvPr/>
        </p:nvPicPr>
        <p:blipFill>
          <a:blip r:embed="rId5"/>
          <a:stretch>
            <a:fillRect/>
          </a:stretch>
        </p:blipFill>
        <p:spPr>
          <a:xfrm>
            <a:off x="135980" y="1484784"/>
            <a:ext cx="2570133" cy="1368152"/>
          </a:xfrm>
          <a:prstGeom prst="rect">
            <a:avLst/>
          </a:prstGeom>
        </p:spPr>
      </p:pic>
    </p:spTree>
    <p:custDataLst>
      <p:tags r:id="rId1"/>
    </p:custDataLst>
    <p:extLst>
      <p:ext uri="{BB962C8B-B14F-4D97-AF65-F5344CB8AC3E}">
        <p14:creationId xmlns:p14="http://schemas.microsoft.com/office/powerpoint/2010/main" val="15449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438944"/>
            <a:ext cx="7620000" cy="6858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t>Compétences psychosociales - CPS… </a:t>
            </a:r>
            <a:b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br>
            <a: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t>Une stratégie clé en éducation pour la santé</a:t>
            </a: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8" name="Espace réservé du contenu 2"/>
          <p:cNvSpPr txBox="1">
            <a:spLocks/>
          </p:cNvSpPr>
          <p:nvPr/>
        </p:nvSpPr>
        <p:spPr bwMode="auto">
          <a:xfrm>
            <a:off x="446856" y="1484784"/>
            <a:ext cx="8229600" cy="47699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p"/>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0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a:lstStyle>
          <a:p>
            <a:pPr marL="273050" marR="0" lvl="0" indent="-273050" algn="ctr"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r>
              <a:rPr kumimoji="0" lang="fr-FR" sz="20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Définition OMS – 2001 : </a:t>
            </a:r>
          </a:p>
          <a:p>
            <a:pPr marL="273050" marR="0" lvl="0" indent="-273050" algn="ctr"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a:p>
            <a:pPr marL="273050" marR="0" lvl="0" indent="-273050" algn="ctr"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a:p>
            <a:pPr marL="273050" marR="0" lvl="0" indent="-273050" algn="ctr"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a:p>
            <a:pPr marL="273050" marR="0" lvl="0" indent="-273050" algn="just"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1800" b="0" i="0" u="none" strike="noStrike" kern="0" cap="none" spc="0" normalizeH="0" baseline="0" noProof="0" dirty="0">
              <a:ln>
                <a:noFill/>
              </a:ln>
              <a:solidFill>
                <a:prstClr val="black"/>
              </a:solidFill>
              <a:effectLst/>
              <a:uLnTx/>
              <a:uFillTx/>
              <a:latin typeface="Calibri" pitchFamily="34" charset="0"/>
              <a:ea typeface="+mn-ea"/>
              <a:cs typeface="+mn-cs"/>
            </a:endParaRPr>
          </a:p>
          <a:p>
            <a:pPr marL="273050" marR="0" lvl="0" indent="-273050" algn="l"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1800" b="0" i="0" u="none" strike="noStrike" kern="0" cap="none" spc="0" normalizeH="0" baseline="0" noProof="0" dirty="0">
              <a:ln>
                <a:noFill/>
              </a:ln>
              <a:solidFill>
                <a:prstClr val="black"/>
              </a:solidFill>
              <a:effectLst/>
              <a:uLnTx/>
              <a:uFillTx/>
              <a:latin typeface="Calibri" pitchFamily="34" charset="0"/>
              <a:ea typeface="+mn-ea"/>
              <a:cs typeface="+mn-cs"/>
            </a:endParaRPr>
          </a:p>
        </p:txBody>
      </p:sp>
      <p:pic>
        <p:nvPicPr>
          <p:cNvPr id="2050" name="Picture 2" descr="https://www.promosante-idf.fr/sites/default/files/schema-classifications-cps_0.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94284" y="1844824"/>
            <a:ext cx="6552728" cy="466400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55069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438944"/>
            <a:ext cx="7620000" cy="6858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t>Compétences psychosociales - CPS… </a:t>
            </a:r>
            <a:b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br>
            <a:r>
              <a:rPr kumimoji="0" lang="fr-FR" sz="3200" b="1" i="0" u="none" strike="noStrike" kern="1200" cap="small" spc="0" normalizeH="0" baseline="0" noProof="0" dirty="0">
                <a:ln>
                  <a:noFill/>
                </a:ln>
                <a:solidFill>
                  <a:srgbClr val="0DB434"/>
                </a:solidFill>
                <a:effectLst/>
                <a:uLnTx/>
                <a:uFillTx/>
                <a:latin typeface="Calibri" pitchFamily="34" charset="0"/>
                <a:ea typeface="+mn-ea"/>
                <a:cs typeface="Calibri" pitchFamily="34" charset="0"/>
              </a:rPr>
              <a:t>Une stratégie clé en éducation pour la santé</a:t>
            </a: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8" name="Espace réservé du contenu 2"/>
          <p:cNvSpPr txBox="1">
            <a:spLocks/>
          </p:cNvSpPr>
          <p:nvPr/>
        </p:nvSpPr>
        <p:spPr bwMode="auto">
          <a:xfrm>
            <a:off x="446856" y="1484784"/>
            <a:ext cx="8229600" cy="47699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p"/>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0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a:lstStyle>
          <a:p>
            <a:pPr marL="273050" marR="0" lvl="0" indent="-273050" algn="ctr"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a:p>
            <a:pPr marL="273050" marR="0" lvl="0" indent="-273050" algn="ctr"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a:p>
            <a:pPr marL="273050" marR="0" lvl="0" indent="-273050" algn="ctr"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a:p>
            <a:pPr marL="273050" marR="0" lvl="0" indent="-273050" algn="just"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1800" b="0" i="0" u="none" strike="noStrike" kern="0" cap="none" spc="0" normalizeH="0" baseline="0" noProof="0" dirty="0">
              <a:ln>
                <a:noFill/>
              </a:ln>
              <a:solidFill>
                <a:prstClr val="black"/>
              </a:solidFill>
              <a:effectLst/>
              <a:uLnTx/>
              <a:uFillTx/>
              <a:latin typeface="Calibri" pitchFamily="34" charset="0"/>
              <a:ea typeface="+mn-ea"/>
              <a:cs typeface="+mn-cs"/>
            </a:endParaRPr>
          </a:p>
          <a:p>
            <a:pPr marL="273050" marR="0" lvl="0" indent="-273050" algn="l" defTabSz="914400" rtl="0" eaLnBrk="1" fontAlgn="base" latinLnBrk="0" hangingPunct="1">
              <a:lnSpc>
                <a:spcPct val="80000"/>
              </a:lnSpc>
              <a:spcBef>
                <a:spcPct val="20000"/>
              </a:spcBef>
              <a:spcAft>
                <a:spcPct val="0"/>
              </a:spcAft>
              <a:buClr>
                <a:srgbClr val="EDF3AE"/>
              </a:buClr>
              <a:buSzPct val="75000"/>
              <a:buFont typeface="Wingdings" pitchFamily="2" charset="2"/>
              <a:buNone/>
              <a:tabLst/>
              <a:defRPr/>
            </a:pPr>
            <a:endParaRPr kumimoji="0" lang="fr-FR" sz="1800" b="0" i="0" u="none" strike="noStrike" kern="0" cap="none" spc="0" normalizeH="0" baseline="0" noProof="0" dirty="0">
              <a:ln>
                <a:noFill/>
              </a:ln>
              <a:solidFill>
                <a:prstClr val="black"/>
              </a:solidFill>
              <a:effectLst/>
              <a:uLnTx/>
              <a:uFillTx/>
              <a:latin typeface="Calibri" pitchFamily="34" charset="0"/>
              <a:ea typeface="+mn-ea"/>
              <a:cs typeface="+mn-cs"/>
            </a:endParaRPr>
          </a:p>
        </p:txBody>
      </p:sp>
      <p:pic>
        <p:nvPicPr>
          <p:cNvPr id="2" name="Image 1"/>
          <p:cNvPicPr>
            <a:picLocks noChangeAspect="1"/>
          </p:cNvPicPr>
          <p:nvPr/>
        </p:nvPicPr>
        <p:blipFill>
          <a:blip r:embed="rId5"/>
          <a:stretch>
            <a:fillRect/>
          </a:stretch>
        </p:blipFill>
        <p:spPr>
          <a:xfrm>
            <a:off x="1350227" y="1124744"/>
            <a:ext cx="6534141" cy="5592388"/>
          </a:xfrm>
          <a:prstGeom prst="rect">
            <a:avLst/>
          </a:prstGeom>
        </p:spPr>
      </p:pic>
      <p:sp>
        <p:nvSpPr>
          <p:cNvPr id="3" name="Rectangle 2"/>
          <p:cNvSpPr/>
          <p:nvPr/>
        </p:nvSpPr>
        <p:spPr>
          <a:xfrm>
            <a:off x="1196156" y="1124744"/>
            <a:ext cx="495524"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635629" y="1092781"/>
            <a:ext cx="210122" cy="941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7691684" y="5303964"/>
            <a:ext cx="346755" cy="1445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rot="5400000">
            <a:off x="6448207" y="5386024"/>
            <a:ext cx="1024658" cy="17191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314143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DES RESSOURCES…</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a:hlinkClick r:id="rId5"/>
          </p:cNvPr>
          <p:cNvPicPr>
            <a:picLocks noChangeAspect="1"/>
          </p:cNvPicPr>
          <p:nvPr/>
        </p:nvPicPr>
        <p:blipFill>
          <a:blip r:embed="rId6"/>
          <a:stretch>
            <a:fillRect/>
          </a:stretch>
        </p:blipFill>
        <p:spPr>
          <a:xfrm>
            <a:off x="539552" y="1357345"/>
            <a:ext cx="3384376" cy="4786574"/>
          </a:xfrm>
          <a:prstGeom prst="rect">
            <a:avLst/>
          </a:prstGeom>
        </p:spPr>
      </p:pic>
      <p:pic>
        <p:nvPicPr>
          <p:cNvPr id="13" name="Image 12">
            <a:hlinkClick r:id="rId7"/>
          </p:cNvPr>
          <p:cNvPicPr>
            <a:picLocks noChangeAspect="1"/>
          </p:cNvPicPr>
          <p:nvPr/>
        </p:nvPicPr>
        <p:blipFill>
          <a:blip r:embed="rId8"/>
          <a:stretch>
            <a:fillRect/>
          </a:stretch>
        </p:blipFill>
        <p:spPr>
          <a:xfrm>
            <a:off x="4499992" y="1299404"/>
            <a:ext cx="3426356" cy="4844515"/>
          </a:xfrm>
          <a:prstGeom prst="rect">
            <a:avLst/>
          </a:prstGeom>
        </p:spPr>
      </p:pic>
    </p:spTree>
    <p:custDataLst>
      <p:tags r:id="rId1"/>
    </p:custDataLst>
    <p:extLst>
      <p:ext uri="{BB962C8B-B14F-4D97-AF65-F5344CB8AC3E}">
        <p14:creationId xmlns:p14="http://schemas.microsoft.com/office/powerpoint/2010/main" val="8259824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DES RESSOURCES…</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3" name="Image 2">
            <a:hlinkClick r:id="rId5"/>
          </p:cNvPr>
          <p:cNvPicPr>
            <a:picLocks noChangeAspect="1"/>
          </p:cNvPicPr>
          <p:nvPr/>
        </p:nvPicPr>
        <p:blipFill>
          <a:blip r:embed="rId6"/>
          <a:stretch>
            <a:fillRect/>
          </a:stretch>
        </p:blipFill>
        <p:spPr>
          <a:xfrm>
            <a:off x="330267" y="1279728"/>
            <a:ext cx="3584541" cy="5069669"/>
          </a:xfrm>
          <a:prstGeom prst="rect">
            <a:avLst/>
          </a:prstGeom>
        </p:spPr>
      </p:pic>
      <p:pic>
        <p:nvPicPr>
          <p:cNvPr id="4" name="Image 3">
            <a:hlinkClick r:id="rId7"/>
          </p:cNvPr>
          <p:cNvPicPr>
            <a:picLocks noChangeAspect="1"/>
          </p:cNvPicPr>
          <p:nvPr/>
        </p:nvPicPr>
        <p:blipFill rotWithShape="1">
          <a:blip r:embed="rId8"/>
          <a:srcRect l="19411" t="17734" r="20601" b="5967"/>
          <a:stretch/>
        </p:blipFill>
        <p:spPr>
          <a:xfrm>
            <a:off x="3926662" y="1735267"/>
            <a:ext cx="4735921" cy="3388259"/>
          </a:xfrm>
          <a:prstGeom prst="rect">
            <a:avLst/>
          </a:prstGeom>
        </p:spPr>
      </p:pic>
    </p:spTree>
    <p:custDataLst>
      <p:tags r:id="rId1"/>
    </p:custDataLst>
    <p:extLst>
      <p:ext uri="{BB962C8B-B14F-4D97-AF65-F5344CB8AC3E}">
        <p14:creationId xmlns:p14="http://schemas.microsoft.com/office/powerpoint/2010/main" val="9048537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custDataLst>
              <p:tags r:id="rId2"/>
            </p:custDataLst>
          </p:nvPr>
        </p:nvSpPr>
        <p:spPr>
          <a:xfrm>
            <a:off x="1064840" y="989856"/>
            <a:ext cx="7467600" cy="638944"/>
          </a:xfrm>
        </p:spPr>
        <p:txBody>
          <a:bodyPr>
            <a:normAutofit fontScale="90000"/>
          </a:bodyPr>
          <a:lstStyle/>
          <a:p>
            <a:r>
              <a:rPr lang="fr-FR" sz="3200" b="1" dirty="0">
                <a:solidFill>
                  <a:srgbClr val="00B050"/>
                </a:solidFill>
                <a:latin typeface="Calibri" pitchFamily="34" charset="0"/>
              </a:rPr>
              <a:t>Les critères de qualité </a:t>
            </a:r>
            <a:br>
              <a:rPr lang="fr-FR" sz="3200" b="1" dirty="0">
                <a:solidFill>
                  <a:srgbClr val="00B050"/>
                </a:solidFill>
                <a:latin typeface="Calibri" pitchFamily="34" charset="0"/>
              </a:rPr>
            </a:br>
            <a:r>
              <a:rPr lang="fr-FR" sz="3200" b="1" dirty="0">
                <a:solidFill>
                  <a:srgbClr val="00B050"/>
                </a:solidFill>
                <a:latin typeface="Calibri" pitchFamily="34" charset="0"/>
              </a:rPr>
              <a:t>des outils d’intervention </a:t>
            </a:r>
            <a:br>
              <a:rPr lang="fr-FR" sz="3200" b="1" dirty="0">
                <a:solidFill>
                  <a:srgbClr val="00B050"/>
                </a:solidFill>
                <a:latin typeface="Calibri" pitchFamily="34" charset="0"/>
              </a:rPr>
            </a:br>
            <a:r>
              <a:rPr lang="fr-FR" sz="3200" b="1" dirty="0">
                <a:solidFill>
                  <a:srgbClr val="00B050"/>
                </a:solidFill>
                <a:latin typeface="Calibri" pitchFamily="34" charset="0"/>
              </a:rPr>
              <a:t>en éducation pour la santé</a:t>
            </a:r>
            <a:endParaRPr lang="fr-FR" sz="3200" b="1" dirty="0">
              <a:solidFill>
                <a:srgbClr val="0DB435"/>
              </a:solidFill>
              <a:latin typeface="Calibri" pitchFamily="34" charset="0"/>
            </a:endParaRPr>
          </a:p>
        </p:txBody>
      </p:sp>
      <p:pic>
        <p:nvPicPr>
          <p:cNvPr id="162820" name="Picture 2" descr="http://www.codes05.org/images/interface/logo_codes05.gif"/>
          <p:cNvPicPr>
            <a:picLocks noChangeAspect="1" noChangeArrowheads="1"/>
          </p:cNvPicPr>
          <p:nvPr/>
        </p:nvPicPr>
        <p:blipFill>
          <a:blip r:embed="rId5"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8" name="Espace réservé du numéro de diapositive 7"/>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C6BAA2-88AA-479F-AF00-FEDB091BB699}"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fr-FR" sz="1400" b="1" i="0" u="none" strike="noStrike" kern="1200" cap="none" spc="0" normalizeH="0" baseline="0" noProof="0" dirty="0">
              <a:ln>
                <a:noFill/>
              </a:ln>
              <a:solidFill>
                <a:srgbClr val="FFFFFF"/>
              </a:solidFill>
              <a:effectLst/>
              <a:uLnTx/>
              <a:uFillTx/>
              <a:latin typeface="Century Schoolbook"/>
              <a:ea typeface="+mn-ea"/>
              <a:cs typeface="+mn-cs"/>
            </a:endParaRPr>
          </a:p>
        </p:txBody>
      </p:sp>
      <p:sp>
        <p:nvSpPr>
          <p:cNvPr id="4" name="ZoneTexte 3"/>
          <p:cNvSpPr txBox="1"/>
          <p:nvPr/>
        </p:nvSpPr>
        <p:spPr>
          <a:xfrm>
            <a:off x="395536" y="1844824"/>
            <a:ext cx="8568952" cy="3785652"/>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Qualité du contenu</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Qualité pédagogique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Qualité du support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Qualité de la conception</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Appréciation d’ensemble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 name="Image 1">
            <a:hlinkClick r:id="rId6" action="ppaction://hlinkfile"/>
          </p:cNvPr>
          <p:cNvPicPr>
            <a:picLocks noChangeAspect="1"/>
          </p:cNvPicPr>
          <p:nvPr/>
        </p:nvPicPr>
        <p:blipFill>
          <a:blip r:embed="rId7"/>
          <a:stretch>
            <a:fillRect/>
          </a:stretch>
        </p:blipFill>
        <p:spPr>
          <a:xfrm>
            <a:off x="6157105" y="2211789"/>
            <a:ext cx="2380024" cy="3634711"/>
          </a:xfrm>
          <a:prstGeom prst="rect">
            <a:avLst/>
          </a:prstGeom>
        </p:spPr>
      </p:pic>
    </p:spTree>
    <p:custDataLst>
      <p:tags r:id="rId1"/>
    </p:custDataLst>
    <p:extLst>
      <p:ext uri="{BB962C8B-B14F-4D97-AF65-F5344CB8AC3E}">
        <p14:creationId xmlns:p14="http://schemas.microsoft.com/office/powerpoint/2010/main" val="175022428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2" descr="http://www.codes05.org/images/interface/logo_codes05.gif"/>
          <p:cNvPicPr>
            <a:picLocks noChangeAspect="1" noChangeArrowheads="1"/>
          </p:cNvPicPr>
          <p:nvPr/>
        </p:nvPicPr>
        <p:blipFill>
          <a:blip r:embed="rId5"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8" name="Espace réservé du numéro de diapositive 7"/>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C6BAA2-88AA-479F-AF00-FEDB091BB699}"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fr-FR" sz="1400" b="1" i="0" u="none" strike="noStrike" kern="1200" cap="none" spc="0" normalizeH="0" baseline="0" noProof="0" dirty="0">
              <a:ln>
                <a:noFill/>
              </a:ln>
              <a:solidFill>
                <a:srgbClr val="FFFFFF"/>
              </a:solidFill>
              <a:effectLst/>
              <a:uLnTx/>
              <a:uFillTx/>
              <a:latin typeface="Century Schoolbook"/>
              <a:ea typeface="+mn-ea"/>
              <a:cs typeface="+mn-cs"/>
            </a:endParaRPr>
          </a:p>
        </p:txBody>
      </p:sp>
      <p:sp>
        <p:nvSpPr>
          <p:cNvPr id="4" name="ZoneTexte 3"/>
          <p:cNvSpPr txBox="1"/>
          <p:nvPr/>
        </p:nvSpPr>
        <p:spPr>
          <a:xfrm>
            <a:off x="395536" y="1844824"/>
            <a:ext cx="8568952" cy="4308872"/>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Verdana" pitchFamily="34" charset="0"/>
                <a:ea typeface="+mn-ea"/>
                <a:cs typeface="+mn-cs"/>
              </a:rPr>
              <a:t>Public : </a:t>
            </a: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12 à 25 </a:t>
            </a:r>
            <a:r>
              <a:rPr kumimoji="0" lang="fr-FR" sz="2400" b="0" i="0" u="none" strike="noStrike" kern="1200" cap="none" spc="0" normalizeH="0" baseline="0" noProof="0" dirty="0" smtClean="0">
                <a:ln>
                  <a:noFill/>
                </a:ln>
                <a:solidFill>
                  <a:prstClr val="black"/>
                </a:solidFill>
                <a:effectLst/>
                <a:uLnTx/>
                <a:uFillTx/>
                <a:latin typeface="Verdana" pitchFamily="34" charset="0"/>
                <a:ea typeface="+mn-ea"/>
                <a:cs typeface="+mn-cs"/>
              </a:rPr>
              <a:t>ans</a:t>
            </a:r>
            <a:r>
              <a:rPr kumimoji="0" lang="fr-FR" sz="2400" b="0" i="0" u="none" strike="noStrike" kern="1200" cap="none" spc="0" normalizeH="0" noProof="0" dirty="0" smtClean="0">
                <a:ln>
                  <a:noFill/>
                </a:ln>
                <a:solidFill>
                  <a:prstClr val="black"/>
                </a:solidFill>
                <a:effectLst/>
                <a:uLnTx/>
                <a:uFillTx/>
                <a:latin typeface="Verdana" pitchFamily="34" charset="0"/>
                <a:ea typeface="+mn-ea"/>
                <a:cs typeface="+mn-cs"/>
              </a:rPr>
              <a:t> </a:t>
            </a:r>
            <a:r>
              <a:rPr kumimoji="0" lang="fr-FR" sz="2400" b="0" i="0" u="none" strike="noStrike" kern="1200" cap="none" spc="0" normalizeH="0" baseline="0" noProof="0" dirty="0" smtClean="0">
                <a:ln>
                  <a:noFill/>
                </a:ln>
                <a:solidFill>
                  <a:prstClr val="black"/>
                </a:solidFill>
                <a:effectLst/>
                <a:uLnTx/>
                <a:uFillTx/>
                <a:latin typeface="Verdana" pitchFamily="34" charset="0"/>
                <a:ea typeface="+mn-ea"/>
                <a:cs typeface="+mn-cs"/>
              </a:rPr>
              <a:t>(peut </a:t>
            </a: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aussi s'adapter à des publics plus âgés</a:t>
            </a:r>
            <a:r>
              <a:rPr kumimoji="0" lang="fr-FR" sz="2400" b="0" i="0" u="none" strike="noStrike" kern="1200" cap="none" spc="0" normalizeH="0" baseline="0" noProof="0" dirty="0" smtClean="0">
                <a:ln>
                  <a:noFill/>
                </a:ln>
                <a:solidFill>
                  <a:prstClr val="black"/>
                </a:solidFill>
                <a:effectLst/>
                <a:uLnTx/>
                <a:uFillTx/>
                <a:latin typeface="Verdana" pitchFamily="34" charset="0"/>
                <a:ea typeface="+mn-ea"/>
                <a:cs typeface="+mn-cs"/>
              </a:rPr>
              <a:t>)</a:t>
            </a: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Verdana" pitchFamily="34" charset="0"/>
                <a:ea typeface="+mn-ea"/>
                <a:cs typeface="+mn-cs"/>
              </a:rPr>
              <a:t>Thèmes abordés : </a:t>
            </a:r>
            <a:r>
              <a:rPr lang="fr-FR" sz="2400" dirty="0">
                <a:solidFill>
                  <a:prstClr val="black"/>
                </a:solidFill>
              </a:rPr>
              <a:t>C</a:t>
            </a:r>
            <a:r>
              <a:rPr kumimoji="0" lang="fr-FR" sz="2400" b="0" i="0" u="none" strike="noStrike" kern="1200" cap="none" spc="0" normalizeH="0" baseline="0" noProof="0" dirty="0" err="1" smtClean="0">
                <a:ln>
                  <a:noFill/>
                </a:ln>
                <a:solidFill>
                  <a:prstClr val="black"/>
                </a:solidFill>
                <a:effectLst/>
                <a:uLnTx/>
                <a:uFillTx/>
                <a:latin typeface="Verdana" pitchFamily="34" charset="0"/>
                <a:ea typeface="+mn-ea"/>
                <a:cs typeface="+mn-cs"/>
              </a:rPr>
              <a:t>ontraception</a:t>
            </a: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 les IST, les relations de couple, la grossesse désirée ou non, la sexualité, le genre, les stéréotypes, corps humain (appareils génitaux masculin et féminin), le fonctionnement du cycle féminin, le respect de soi et des autres ainsi que les violences et les discriminations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9" name="Picture 2" descr="https://www.bib-bop.org/depot/imagette/bop_9283_vign_2.jpg">
            <a:extLst>
              <a:ext uri="{FF2B5EF4-FFF2-40B4-BE49-F238E27FC236}">
                <a16:creationId xmlns:a16="http://schemas.microsoft.com/office/drawing/2014/main" id="{7BF75C7C-815D-45FA-AA55-39D40066DC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4761" y="240823"/>
            <a:ext cx="2065444" cy="138797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id="{0DEA039E-D34A-4E0F-A4EB-32D40706DD41}"/>
              </a:ext>
            </a:extLst>
          </p:cNvPr>
          <p:cNvSpPr txBox="1">
            <a:spLocks noChangeArrowheads="1"/>
          </p:cNvSpPr>
          <p:nvPr>
            <p:custDataLst>
              <p:tags r:id="rId2"/>
            </p:custDataLst>
          </p:nvPr>
        </p:nvSpPr>
        <p:spPr>
          <a:xfrm>
            <a:off x="539552" y="368148"/>
            <a:ext cx="7467600" cy="880197"/>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000" b="1" i="0" u="none" strike="noStrike" kern="1200" cap="none" spc="0" normalizeH="0" baseline="0" noProof="0">
                <a:ln>
                  <a:noFill/>
                </a:ln>
                <a:solidFill>
                  <a:srgbClr val="00B050"/>
                </a:solidFill>
                <a:effectLst/>
                <a:uLnTx/>
                <a:uFillTx/>
                <a:latin typeface="Calibri" pitchFamily="34" charset="0"/>
                <a:ea typeface="+mj-ea"/>
                <a:cs typeface="+mj-cs"/>
              </a:rPr>
              <a:t>Câlins-Malins. </a:t>
            </a:r>
            <a:br>
              <a:rPr kumimoji="0" lang="fr-FR" sz="3000" b="1" i="0" u="none" strike="noStrike" kern="1200" cap="none" spc="0" normalizeH="0" baseline="0" noProof="0">
                <a:ln>
                  <a:noFill/>
                </a:ln>
                <a:solidFill>
                  <a:srgbClr val="00B050"/>
                </a:solidFill>
                <a:effectLst/>
                <a:uLnTx/>
                <a:uFillTx/>
                <a:latin typeface="Calibri" pitchFamily="34" charset="0"/>
                <a:ea typeface="+mj-ea"/>
                <a:cs typeface="+mj-cs"/>
              </a:rPr>
            </a:br>
            <a:r>
              <a:rPr kumimoji="0" lang="fr-FR" sz="3000" b="1" i="0" u="none" strike="noStrike" kern="1200" cap="none" spc="0" normalizeH="0" baseline="0" noProof="0">
                <a:ln>
                  <a:noFill/>
                </a:ln>
                <a:solidFill>
                  <a:srgbClr val="00B050"/>
                </a:solidFill>
                <a:effectLst/>
                <a:uLnTx/>
                <a:uFillTx/>
                <a:latin typeface="Calibri" pitchFamily="34" charset="0"/>
                <a:ea typeface="+mj-ea"/>
                <a:cs typeface="+mj-cs"/>
              </a:rPr>
              <a:t>Le jeu de l'amour et du hasard</a:t>
            </a:r>
            <a:endParaRPr kumimoji="0" lang="fr-FR" sz="3000" b="1" i="0" u="none" strike="noStrike" kern="1200" cap="none" spc="0" normalizeH="0" baseline="0" noProof="0" dirty="0">
              <a:ln>
                <a:noFill/>
              </a:ln>
              <a:solidFill>
                <a:srgbClr val="00B050"/>
              </a:solidFill>
              <a:effectLst/>
              <a:uLnTx/>
              <a:uFillTx/>
              <a:latin typeface="Calibri" pitchFamily="34" charset="0"/>
              <a:ea typeface="+mj-ea"/>
              <a:cs typeface="+mj-cs"/>
            </a:endParaRPr>
          </a:p>
        </p:txBody>
      </p:sp>
    </p:spTree>
    <p:custDataLst>
      <p:tags r:id="rId1"/>
    </p:custDataLst>
    <p:extLst>
      <p:ext uri="{BB962C8B-B14F-4D97-AF65-F5344CB8AC3E}">
        <p14:creationId xmlns:p14="http://schemas.microsoft.com/office/powerpoint/2010/main" val="34439674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DE73411-5505-48BC-AB54-57961DA2DAC9}"/>
              </a:ext>
            </a:extLst>
          </p:cNvPr>
          <p:cNvSpPr>
            <a:spLocks noGrp="1"/>
          </p:cNvSpPr>
          <p:nvPr>
            <p:ph type="body" idx="1"/>
          </p:nvPr>
        </p:nvSpPr>
        <p:spPr>
          <a:xfrm>
            <a:off x="468313" y="3068638"/>
            <a:ext cx="8207375" cy="2089150"/>
          </a:xfrm>
        </p:spPr>
        <p:txBody>
          <a:bodyPr>
            <a:noAutofit/>
          </a:bodyPr>
          <a:lstStyle/>
          <a:p>
            <a:pPr eaLnBrk="1" fontAlgn="auto" hangingPunct="1">
              <a:spcAft>
                <a:spcPts val="0"/>
              </a:spcAft>
              <a:buFont typeface="Wingdings 2"/>
              <a:buNone/>
              <a:defRPr/>
            </a:pPr>
            <a:endParaRPr lang="fr-FR" sz="2800" dirty="0">
              <a:solidFill>
                <a:srgbClr val="FF0000"/>
              </a:solidFill>
            </a:endParaRPr>
          </a:p>
          <a:p>
            <a:pPr eaLnBrk="1" fontAlgn="auto" hangingPunct="1">
              <a:spcAft>
                <a:spcPts val="0"/>
              </a:spcAft>
              <a:buFont typeface="Wingdings 2"/>
              <a:buNone/>
              <a:defRPr/>
            </a:pPr>
            <a:r>
              <a:rPr lang="fr-FR" sz="3600" dirty="0">
                <a:solidFill>
                  <a:srgbClr val="FF0000"/>
                </a:solidFill>
                <a:effectLst>
                  <a:outerShdw blurRad="38100" dist="38100" dir="2700000" algn="tl">
                    <a:srgbClr val="000000">
                      <a:alpha val="43137"/>
                    </a:srgbClr>
                  </a:outerShdw>
                </a:effectLst>
              </a:rPr>
              <a:t>Information</a:t>
            </a:r>
          </a:p>
          <a:p>
            <a:pPr eaLnBrk="1" fontAlgn="auto" hangingPunct="1">
              <a:spcAft>
                <a:spcPts val="0"/>
              </a:spcAft>
              <a:buFont typeface="Wingdings 2"/>
              <a:buNone/>
              <a:defRPr/>
            </a:pPr>
            <a:endParaRPr lang="fr-FR" sz="2800" dirty="0"/>
          </a:p>
          <a:p>
            <a:pPr eaLnBrk="1" fontAlgn="auto" hangingPunct="1">
              <a:spcAft>
                <a:spcPts val="0"/>
              </a:spcAft>
              <a:buFont typeface="Wingdings 2"/>
              <a:buNone/>
              <a:defRPr/>
            </a:pPr>
            <a:endParaRPr lang="fr-FR" sz="2800" dirty="0">
              <a:solidFill>
                <a:schemeClr val="tx2">
                  <a:lumMod val="75000"/>
                </a:schemeClr>
              </a:solidFill>
            </a:endParaRPr>
          </a:p>
        </p:txBody>
      </p:sp>
      <p:sp>
        <p:nvSpPr>
          <p:cNvPr id="23555"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40E7450-B80E-40F5-ADC2-10209970BAE9}"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endParaRPr>
          </a:p>
        </p:txBody>
      </p:sp>
      <p:pic>
        <p:nvPicPr>
          <p:cNvPr id="23556" name="Image 11" descr="CoDES-0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re 2">
            <a:extLst>
              <a:ext uri="{FF2B5EF4-FFF2-40B4-BE49-F238E27FC236}">
                <a16:creationId xmlns:a16="http://schemas.microsoft.com/office/drawing/2014/main" id="{438301BA-698C-46B9-BA0B-A31E7924EAA9}"/>
              </a:ext>
            </a:extLst>
          </p:cNvPr>
          <p:cNvSpPr txBox="1">
            <a:spLocks/>
          </p:cNvSpPr>
          <p:nvPr/>
        </p:nvSpPr>
        <p:spPr>
          <a:xfrm>
            <a:off x="722313" y="609600"/>
            <a:ext cx="7881937" cy="1524000"/>
          </a:xfrm>
          <a:prstGeom prst="rect">
            <a:avLst/>
          </a:prstGeom>
        </p:spPr>
        <p:txBody>
          <a:bodyPr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a:ln>
                  <a:noFill/>
                </a:ln>
                <a:solidFill>
                  <a:srgbClr val="FFFFFF"/>
                </a:solidFill>
                <a:effectLst/>
                <a:uLnTx/>
                <a:uFillTx/>
                <a:latin typeface="Georgia"/>
                <a:ea typeface="+mn-ea"/>
                <a:cs typeface="+mn-cs"/>
              </a:rPr>
              <a:t>CoDES 05</a:t>
            </a:r>
            <a:br>
              <a:rPr kumimoji="0" lang="fr-FR" sz="4200" b="0" i="0" u="none" strike="noStrike" kern="1200" cap="none" spc="0" normalizeH="0" baseline="0" noProof="0" dirty="0">
                <a:ln>
                  <a:noFill/>
                </a:ln>
                <a:solidFill>
                  <a:srgbClr val="FFFFFF"/>
                </a:solidFill>
                <a:effectLst/>
                <a:uLnTx/>
                <a:uFillTx/>
                <a:latin typeface="Georgia"/>
                <a:ea typeface="+mn-ea"/>
                <a:cs typeface="+mn-cs"/>
              </a:rPr>
            </a:br>
            <a:r>
              <a:rPr kumimoji="0" lang="fr-FR" sz="4200" b="0" i="0" u="none" strike="noStrike" kern="1200" cap="none" spc="0" normalizeH="0" baseline="0" noProof="0" dirty="0">
                <a:ln>
                  <a:noFill/>
                </a:ln>
                <a:solidFill>
                  <a:srgbClr val="FFFFFF"/>
                </a:solidFill>
                <a:effectLst/>
                <a:uLnTx/>
                <a:uFillTx/>
                <a:latin typeface="Georgia"/>
                <a:ea typeface="+mn-ea"/>
                <a:cs typeface="+mn-cs"/>
              </a:rPr>
              <a:t>NOS ACTIVITES – NOS MISSIONS</a:t>
            </a:r>
            <a:br>
              <a:rPr kumimoji="0" lang="fr-FR" sz="4200" b="0" i="0" u="none" strike="noStrike" kern="1200" cap="none" spc="0" normalizeH="0" baseline="0" noProof="0" dirty="0">
                <a:ln>
                  <a:noFill/>
                </a:ln>
                <a:solidFill>
                  <a:srgbClr val="FFFFFF"/>
                </a:solidFill>
                <a:effectLst/>
                <a:uLnTx/>
                <a:uFillTx/>
                <a:latin typeface="Georgia"/>
                <a:ea typeface="+mn-ea"/>
                <a:cs typeface="+mn-cs"/>
              </a:rPr>
            </a:br>
            <a:endParaRPr kumimoji="0" lang="fr-FR" sz="4200" b="0" i="0" u="none" strike="noStrike" kern="1200" cap="none" spc="0" normalizeH="0" baseline="0" noProof="0" dirty="0">
              <a:ln>
                <a:noFill/>
              </a:ln>
              <a:solidFill>
                <a:srgbClr val="FFFFFF"/>
              </a:solidFill>
              <a:effectLst/>
              <a:uLnTx/>
              <a:uFillTx/>
              <a:latin typeface="Georgia"/>
              <a:ea typeface="+mn-ea"/>
              <a:cs typeface="+mn-cs"/>
            </a:endParaRPr>
          </a:p>
        </p:txBody>
      </p:sp>
      <p:pic>
        <p:nvPicPr>
          <p:cNvPr id="235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379913"/>
            <a:ext cx="3384550" cy="169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Imag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30400" y="2781300"/>
            <a:ext cx="52768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s://www.bib-bop.org/depot/imagette/bop_9096_vign_2.jpg">
            <a:extLst>
              <a:ext uri="{FF2B5EF4-FFF2-40B4-BE49-F238E27FC236}">
                <a16:creationId xmlns:a16="http://schemas.microsoft.com/office/drawing/2014/main" id="{C6C9A0AF-0062-4203-ACA6-1E4D6D7706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41801">
            <a:off x="6839550" y="3155102"/>
            <a:ext cx="2006458" cy="12119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www.bib-bop.org/depot/imagette/bop_9283_vign_2.jpg">
            <a:extLst>
              <a:ext uri="{FF2B5EF4-FFF2-40B4-BE49-F238E27FC236}">
                <a16:creationId xmlns:a16="http://schemas.microsoft.com/office/drawing/2014/main" id="{7BF75C7C-815D-45FA-AA55-39D40066DC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303728">
            <a:off x="347592" y="3420541"/>
            <a:ext cx="1735411" cy="11661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www.bib-bop.org/depot/imagette/bop_9663_vign_2.jpg">
            <a:extLst>
              <a:ext uri="{FF2B5EF4-FFF2-40B4-BE49-F238E27FC236}">
                <a16:creationId xmlns:a16="http://schemas.microsoft.com/office/drawing/2014/main" id="{D16BA032-4998-4690-8B08-C6492A690E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382742">
            <a:off x="672674" y="4803449"/>
            <a:ext cx="1843899" cy="128335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10"/>
          <a:stretch>
            <a:fillRect/>
          </a:stretch>
        </p:blipFill>
        <p:spPr>
          <a:xfrm rot="627699">
            <a:off x="7588195" y="4584889"/>
            <a:ext cx="1167202" cy="1647815"/>
          </a:xfrm>
          <a:prstGeom prst="rect">
            <a:avLst/>
          </a:prstGeom>
        </p:spPr>
      </p:pic>
    </p:spTree>
    <p:custDataLst>
      <p:tags r:id="rId1"/>
    </p:custDataLst>
    <p:extLst>
      <p:ext uri="{BB962C8B-B14F-4D97-AF65-F5344CB8AC3E}">
        <p14:creationId xmlns:p14="http://schemas.microsoft.com/office/powerpoint/2010/main" val="32383893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custDataLst>
              <p:tags r:id="rId2"/>
            </p:custDataLst>
          </p:nvPr>
        </p:nvSpPr>
        <p:spPr>
          <a:xfrm>
            <a:off x="539552" y="368148"/>
            <a:ext cx="7467600" cy="880197"/>
          </a:xfrm>
        </p:spPr>
        <p:txBody>
          <a:bodyPr>
            <a:noAutofit/>
          </a:bodyPr>
          <a:lstStyle/>
          <a:p>
            <a:r>
              <a:rPr lang="fr-FR" sz="3000" b="1" dirty="0">
                <a:solidFill>
                  <a:srgbClr val="00B050"/>
                </a:solidFill>
                <a:latin typeface="Calibri" pitchFamily="34" charset="0"/>
              </a:rPr>
              <a:t>Câlins-Malins. </a:t>
            </a:r>
            <a:br>
              <a:rPr lang="fr-FR" sz="3000" b="1" dirty="0">
                <a:solidFill>
                  <a:srgbClr val="00B050"/>
                </a:solidFill>
                <a:latin typeface="Calibri" pitchFamily="34" charset="0"/>
              </a:rPr>
            </a:br>
            <a:r>
              <a:rPr lang="fr-FR" sz="3000" b="1" dirty="0">
                <a:solidFill>
                  <a:srgbClr val="00B050"/>
                </a:solidFill>
                <a:latin typeface="Calibri" pitchFamily="34" charset="0"/>
              </a:rPr>
              <a:t>Le jeu de l'amour et du hasard</a:t>
            </a:r>
          </a:p>
        </p:txBody>
      </p:sp>
      <p:pic>
        <p:nvPicPr>
          <p:cNvPr id="162820" name="Picture 2" descr="http://www.codes05.org/images/interface/logo_codes05.gif"/>
          <p:cNvPicPr>
            <a:picLocks noChangeAspect="1" noChangeArrowheads="1"/>
          </p:cNvPicPr>
          <p:nvPr/>
        </p:nvPicPr>
        <p:blipFill>
          <a:blip r:embed="rId5"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8" name="Espace réservé du numéro de diapositive 7"/>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C6BAA2-88AA-479F-AF00-FEDB091BB699}"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fr-FR" sz="1400" b="1" i="0" u="none" strike="noStrike" kern="1200" cap="none" spc="0" normalizeH="0" baseline="0" noProof="0" dirty="0">
              <a:ln>
                <a:noFill/>
              </a:ln>
              <a:solidFill>
                <a:srgbClr val="FFFFFF"/>
              </a:solidFill>
              <a:effectLst/>
              <a:uLnTx/>
              <a:uFillTx/>
              <a:latin typeface="Century Schoolbook"/>
              <a:ea typeface="+mn-ea"/>
              <a:cs typeface="+mn-cs"/>
            </a:endParaRPr>
          </a:p>
        </p:txBody>
      </p:sp>
      <p:sp>
        <p:nvSpPr>
          <p:cNvPr id="4" name="ZoneTexte 3"/>
          <p:cNvSpPr txBox="1"/>
          <p:nvPr/>
        </p:nvSpPr>
        <p:spPr>
          <a:xfrm>
            <a:off x="408790" y="1628801"/>
            <a:ext cx="8568952" cy="3708708"/>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ts val="600"/>
              </a:spcAft>
              <a:buClrTx/>
              <a:buSzTx/>
              <a:buFontTx/>
              <a:buNone/>
              <a:tabLst/>
              <a:defRPr/>
            </a:pPr>
            <a:r>
              <a:rPr kumimoji="0" lang="fr-FR" sz="2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Objectifs pédagogiques </a:t>
            </a: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342900" marR="0" lvl="0" indent="-342900" algn="just" defTabSz="914400" rtl="0" eaLnBrk="1" fontAlgn="base" latinLnBrk="0" hangingPunct="1">
              <a:lnSpc>
                <a:spcPct val="100000"/>
              </a:lnSpc>
              <a:spcBef>
                <a:spcPct val="0"/>
              </a:spcBef>
              <a:spcAft>
                <a:spcPts val="1200"/>
              </a:spcAft>
              <a:buClrTx/>
              <a:buSzTx/>
              <a:buFontTx/>
              <a:buChar char="-"/>
              <a:tabLst/>
              <a:defRPr/>
            </a:pPr>
            <a:r>
              <a:rPr lang="fr-FR" sz="2200" dirty="0">
                <a:solidFill>
                  <a:prstClr val="black"/>
                </a:solidFill>
              </a:rPr>
              <a:t>A</a:t>
            </a:r>
            <a:r>
              <a:rPr kumimoji="0" lang="fr-FR" sz="2200" b="0" i="0" u="none" strike="noStrike" kern="1200" cap="none" spc="0" normalizeH="0" baseline="0" noProof="0" dirty="0" err="1" smtClean="0">
                <a:ln>
                  <a:noFill/>
                </a:ln>
                <a:solidFill>
                  <a:prstClr val="black"/>
                </a:solidFill>
                <a:effectLst/>
                <a:uLnTx/>
                <a:uFillTx/>
                <a:latin typeface="Verdana" pitchFamily="34" charset="0"/>
                <a:ea typeface="+mn-ea"/>
                <a:cs typeface="+mn-cs"/>
              </a:rPr>
              <a:t>pporter</a:t>
            </a:r>
            <a:r>
              <a:rPr kumimoji="0" lang="fr-FR" sz="2200" b="0" i="0" u="none" strike="noStrike" kern="1200" cap="none" spc="0" normalizeH="0" baseline="0" noProof="0" dirty="0" smtClean="0">
                <a:ln>
                  <a:noFill/>
                </a:ln>
                <a:solidFill>
                  <a:prstClr val="black"/>
                </a:solidFill>
                <a:effectLst/>
                <a:uLnTx/>
                <a:uFillTx/>
                <a:latin typeface="Verdana" pitchFamily="34" charset="0"/>
                <a:ea typeface="+mn-ea"/>
                <a:cs typeface="+mn-cs"/>
              </a:rPr>
              <a:t> </a:t>
            </a:r>
            <a:r>
              <a:rPr kumimoji="0" lang="fr-FR" sz="2200" b="0" i="0" u="none" strike="noStrike" kern="1200" cap="none" spc="0" normalizeH="0" baseline="0" noProof="0" dirty="0">
                <a:ln>
                  <a:noFill/>
                </a:ln>
                <a:solidFill>
                  <a:prstClr val="black"/>
                </a:solidFill>
                <a:effectLst/>
                <a:uLnTx/>
                <a:uFillTx/>
                <a:latin typeface="Verdana" pitchFamily="34" charset="0"/>
                <a:ea typeface="+mn-ea"/>
                <a:cs typeface="+mn-cs"/>
              </a:rPr>
              <a:t>des informations précises aux jeunes sur la sexualité en mettant l'accent sur la dimension affective</a:t>
            </a:r>
          </a:p>
          <a:p>
            <a:pPr marL="342900" marR="0" lvl="0" indent="-342900" algn="just" defTabSz="914400" rtl="0" eaLnBrk="1" fontAlgn="base" latinLnBrk="0" hangingPunct="1">
              <a:lnSpc>
                <a:spcPct val="100000"/>
              </a:lnSpc>
              <a:spcBef>
                <a:spcPct val="0"/>
              </a:spcBef>
              <a:spcAft>
                <a:spcPts val="1200"/>
              </a:spcAft>
              <a:buClrTx/>
              <a:buSzTx/>
              <a:buFontTx/>
              <a:buChar char="-"/>
              <a:tabLst/>
              <a:defRPr/>
            </a:pPr>
            <a:r>
              <a:rPr lang="fr-FR" sz="2200" dirty="0">
                <a:solidFill>
                  <a:prstClr val="black"/>
                </a:solidFill>
              </a:rPr>
              <a:t>F</a:t>
            </a:r>
            <a:r>
              <a:rPr kumimoji="0" lang="fr-FR" sz="2200" b="0" i="0" u="none" strike="noStrike" kern="1200" cap="none" spc="0" normalizeH="0" baseline="0" noProof="0" dirty="0" smtClean="0">
                <a:ln>
                  <a:noFill/>
                </a:ln>
                <a:solidFill>
                  <a:prstClr val="black"/>
                </a:solidFill>
                <a:effectLst/>
                <a:uLnTx/>
                <a:uFillTx/>
                <a:latin typeface="Verdana" pitchFamily="34" charset="0"/>
                <a:ea typeface="+mn-ea"/>
                <a:cs typeface="+mn-cs"/>
              </a:rPr>
              <a:t>aire </a:t>
            </a:r>
            <a:r>
              <a:rPr kumimoji="0" lang="fr-FR" sz="2200" b="0" i="0" u="none" strike="noStrike" kern="1200" cap="none" spc="0" normalizeH="0" baseline="0" noProof="0" dirty="0">
                <a:ln>
                  <a:noFill/>
                </a:ln>
                <a:solidFill>
                  <a:prstClr val="black"/>
                </a:solidFill>
                <a:effectLst/>
                <a:uLnTx/>
                <a:uFillTx/>
                <a:latin typeface="Verdana" pitchFamily="34" charset="0"/>
                <a:ea typeface="+mn-ea"/>
                <a:cs typeface="+mn-cs"/>
              </a:rPr>
              <a:t>émerger les idées reçues et les aprioris</a:t>
            </a:r>
          </a:p>
          <a:p>
            <a:pPr marL="342900" marR="0" lvl="0" indent="-342900" algn="just" defTabSz="914400" rtl="0" eaLnBrk="1" fontAlgn="base" latinLnBrk="0" hangingPunct="1">
              <a:lnSpc>
                <a:spcPct val="100000"/>
              </a:lnSpc>
              <a:spcBef>
                <a:spcPct val="0"/>
              </a:spcBef>
              <a:spcAft>
                <a:spcPts val="1200"/>
              </a:spcAft>
              <a:buClrTx/>
              <a:buSzTx/>
              <a:buFontTx/>
              <a:buChar char="-"/>
              <a:tabLst/>
              <a:defRPr/>
            </a:pPr>
            <a:r>
              <a:rPr lang="fr-FR" sz="2200" dirty="0">
                <a:solidFill>
                  <a:prstClr val="black"/>
                </a:solidFill>
              </a:rPr>
              <a:t>L</a:t>
            </a:r>
            <a:r>
              <a:rPr kumimoji="0" lang="fr-FR" sz="2200" b="0" i="0" u="none" strike="noStrike" kern="1200" cap="none" spc="0" normalizeH="0" baseline="0" noProof="0" dirty="0" err="1" smtClean="0">
                <a:ln>
                  <a:noFill/>
                </a:ln>
                <a:solidFill>
                  <a:prstClr val="black"/>
                </a:solidFill>
                <a:effectLst/>
                <a:uLnTx/>
                <a:uFillTx/>
                <a:latin typeface="Verdana" pitchFamily="34" charset="0"/>
                <a:ea typeface="+mn-ea"/>
                <a:cs typeface="+mn-cs"/>
              </a:rPr>
              <a:t>ibérer</a:t>
            </a:r>
            <a:r>
              <a:rPr kumimoji="0" lang="fr-FR" sz="2200" b="0" i="0" u="none" strike="noStrike" kern="1200" cap="none" spc="0" normalizeH="0" baseline="0" noProof="0" dirty="0" smtClean="0">
                <a:ln>
                  <a:noFill/>
                </a:ln>
                <a:solidFill>
                  <a:prstClr val="black"/>
                </a:solidFill>
                <a:effectLst/>
                <a:uLnTx/>
                <a:uFillTx/>
                <a:latin typeface="Verdana" pitchFamily="34" charset="0"/>
                <a:ea typeface="+mn-ea"/>
                <a:cs typeface="+mn-cs"/>
              </a:rPr>
              <a:t> </a:t>
            </a:r>
            <a:r>
              <a:rPr kumimoji="0" lang="fr-FR" sz="2200" b="0" i="0" u="none" strike="noStrike" kern="1200" cap="none" spc="0" normalizeH="0" baseline="0" noProof="0" dirty="0">
                <a:ln>
                  <a:noFill/>
                </a:ln>
                <a:solidFill>
                  <a:prstClr val="black"/>
                </a:solidFill>
                <a:effectLst/>
                <a:uLnTx/>
                <a:uFillTx/>
                <a:latin typeface="Verdana" pitchFamily="34" charset="0"/>
                <a:ea typeface="+mn-ea"/>
                <a:cs typeface="+mn-cs"/>
              </a:rPr>
              <a:t>la parole et l'expression des jeunes en favorisant l'écoute et le dialogue par une approche ludique</a:t>
            </a:r>
          </a:p>
          <a:p>
            <a:pPr marL="342900" marR="0" lvl="0" indent="-342900" algn="just" defTabSz="914400" rtl="0" eaLnBrk="1" fontAlgn="base" latinLnBrk="0" hangingPunct="1">
              <a:lnSpc>
                <a:spcPct val="100000"/>
              </a:lnSpc>
              <a:spcBef>
                <a:spcPct val="0"/>
              </a:spcBef>
              <a:spcAft>
                <a:spcPts val="1200"/>
              </a:spcAft>
              <a:buClrTx/>
              <a:buSzTx/>
              <a:buFontTx/>
              <a:buChar char="-"/>
              <a:tabLst/>
              <a:defRPr/>
            </a:pPr>
            <a:r>
              <a:rPr lang="fr-FR" sz="2200" dirty="0">
                <a:solidFill>
                  <a:prstClr val="black"/>
                </a:solidFill>
              </a:rPr>
              <a:t>F</a:t>
            </a:r>
            <a:r>
              <a:rPr kumimoji="0" lang="fr-FR" sz="2200" b="0" i="0" u="none" strike="noStrike" kern="1200" cap="none" spc="0" normalizeH="0" baseline="0" noProof="0" dirty="0" err="1" smtClean="0">
                <a:ln>
                  <a:noFill/>
                </a:ln>
                <a:solidFill>
                  <a:prstClr val="black"/>
                </a:solidFill>
                <a:effectLst/>
                <a:uLnTx/>
                <a:uFillTx/>
                <a:latin typeface="Verdana" pitchFamily="34" charset="0"/>
                <a:ea typeface="+mn-ea"/>
                <a:cs typeface="+mn-cs"/>
              </a:rPr>
              <a:t>avoriser</a:t>
            </a:r>
            <a:r>
              <a:rPr kumimoji="0" lang="fr-FR" sz="2200" b="0" i="0" u="none" strike="noStrike" kern="1200" cap="none" spc="0" normalizeH="0" baseline="0" noProof="0" dirty="0" smtClean="0">
                <a:ln>
                  <a:noFill/>
                </a:ln>
                <a:solidFill>
                  <a:prstClr val="black"/>
                </a:solidFill>
                <a:effectLst/>
                <a:uLnTx/>
                <a:uFillTx/>
                <a:latin typeface="Verdana" pitchFamily="34" charset="0"/>
                <a:ea typeface="+mn-ea"/>
                <a:cs typeface="+mn-cs"/>
              </a:rPr>
              <a:t> </a:t>
            </a:r>
            <a:r>
              <a:rPr kumimoji="0" lang="fr-FR" sz="2200" b="0" i="0" u="none" strike="noStrike" kern="1200" cap="none" spc="0" normalizeH="0" baseline="0" noProof="0" dirty="0">
                <a:ln>
                  <a:noFill/>
                </a:ln>
                <a:solidFill>
                  <a:prstClr val="black"/>
                </a:solidFill>
                <a:effectLst/>
                <a:uLnTx/>
                <a:uFillTx/>
                <a:latin typeface="Verdana" pitchFamily="34" charset="0"/>
                <a:ea typeface="+mn-ea"/>
                <a:cs typeface="+mn-cs"/>
              </a:rPr>
              <a:t>la mise en réseau des différents acteurs de prévention autour de la thématique de la vie affective et sexuelle</a:t>
            </a:r>
          </a:p>
        </p:txBody>
      </p:sp>
      <p:pic>
        <p:nvPicPr>
          <p:cNvPr id="4098" name="Picture 2" descr="https://www.bib-bop.org/depot/imagette/bop_9283_vign_2.jpg">
            <a:extLst>
              <a:ext uri="{FF2B5EF4-FFF2-40B4-BE49-F238E27FC236}">
                <a16:creationId xmlns:a16="http://schemas.microsoft.com/office/drawing/2014/main" id="{6F4F7C8D-80F6-4902-8E8C-5A19C3F3A3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4761" y="240823"/>
            <a:ext cx="2065444" cy="138797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2091064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2" descr="http://www.codes05.org/images/interface/logo_codes05.gif"/>
          <p:cNvPicPr>
            <a:picLocks noChangeAspect="1" noChangeArrowheads="1"/>
          </p:cNvPicPr>
          <p:nvPr/>
        </p:nvPicPr>
        <p:blipFill>
          <a:blip r:embed="rId5"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8" name="Espace réservé du numéro de diapositive 7"/>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C6BAA2-88AA-479F-AF00-FEDB091BB699}"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fr-FR" sz="1400" b="1" i="0" u="none" strike="noStrike" kern="1200" cap="none" spc="0" normalizeH="0" baseline="0" noProof="0" dirty="0">
              <a:ln>
                <a:noFill/>
              </a:ln>
              <a:solidFill>
                <a:srgbClr val="FFFFFF"/>
              </a:solidFill>
              <a:effectLst/>
              <a:uLnTx/>
              <a:uFillTx/>
              <a:latin typeface="Century Schoolbook"/>
              <a:ea typeface="+mn-ea"/>
              <a:cs typeface="+mn-cs"/>
            </a:endParaRPr>
          </a:p>
        </p:txBody>
      </p:sp>
      <p:sp>
        <p:nvSpPr>
          <p:cNvPr id="4" name="ZoneTexte 3"/>
          <p:cNvSpPr txBox="1"/>
          <p:nvPr/>
        </p:nvSpPr>
        <p:spPr>
          <a:xfrm>
            <a:off x="395536" y="1844824"/>
            <a:ext cx="8568952" cy="3847207"/>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Contenu de l’outil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Verdana" pitchFamily="34" charset="0"/>
                <a:ea typeface="+mn-ea"/>
                <a:cs typeface="+mn-cs"/>
              </a:rPr>
              <a:t>1 plateau de jeu, </a:t>
            </a: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Verdana" pitchFamily="34" charset="0"/>
                <a:ea typeface="+mn-ea"/>
                <a:cs typeface="+mn-cs"/>
              </a:rPr>
              <a:t>6 pions, </a:t>
            </a: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Verdana" pitchFamily="34" charset="0"/>
                <a:ea typeface="+mn-ea"/>
                <a:cs typeface="+mn-cs"/>
              </a:rPr>
              <a:t>2 dés (1 chiffre/1 couleur), </a:t>
            </a: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Verdana" pitchFamily="34" charset="0"/>
                <a:ea typeface="+mn-ea"/>
                <a:cs typeface="+mn-cs"/>
              </a:rPr>
              <a:t>1 boite sabot de 300 cartes, </a:t>
            </a: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Verdana" pitchFamily="34" charset="0"/>
                <a:ea typeface="+mn-ea"/>
                <a:cs typeface="+mn-cs"/>
              </a:rPr>
              <a:t>1 livret de l'animateur et contenu pédagogique, </a:t>
            </a: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Verdana" pitchFamily="34" charset="0"/>
                <a:ea typeface="+mn-ea"/>
                <a:cs typeface="+mn-cs"/>
              </a:rPr>
              <a:t>10 fiches théâtre-débat, </a:t>
            </a: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Verdana" pitchFamily="34" charset="0"/>
                <a:ea typeface="+mn-ea"/>
                <a:cs typeface="+mn-cs"/>
              </a:rPr>
              <a:t>6 planches anatomiques, </a:t>
            </a: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Verdana" pitchFamily="34" charset="0"/>
                <a:ea typeface="+mn-ea"/>
                <a:cs typeface="+mn-cs"/>
              </a:rPr>
              <a:t>1 </a:t>
            </a:r>
            <a:r>
              <a:rPr kumimoji="0" lang="fr-FR" sz="2000" b="0" i="0" u="none" strike="noStrike" kern="1200" cap="none" spc="0" normalizeH="0" baseline="0" noProof="0" dirty="0" err="1">
                <a:ln>
                  <a:noFill/>
                </a:ln>
                <a:solidFill>
                  <a:prstClr val="black"/>
                </a:solidFill>
                <a:effectLst/>
                <a:uLnTx/>
                <a:uFillTx/>
                <a:latin typeface="Verdana" pitchFamily="34" charset="0"/>
                <a:ea typeface="+mn-ea"/>
                <a:cs typeface="+mn-cs"/>
              </a:rPr>
              <a:t>photoexpression</a:t>
            </a:r>
            <a:r>
              <a:rPr kumimoji="0" lang="fr-FR" sz="2000" b="0" i="0" u="none" strike="noStrike" kern="1200" cap="none" spc="0" normalizeH="0" baseline="0" noProof="0" dirty="0">
                <a:ln>
                  <a:noFill/>
                </a:ln>
                <a:solidFill>
                  <a:prstClr val="black"/>
                </a:solidFill>
                <a:effectLst/>
                <a:uLnTx/>
                <a:uFillTx/>
                <a:latin typeface="Verdana" pitchFamily="34" charset="0"/>
                <a:ea typeface="+mn-ea"/>
                <a:cs typeface="+mn-cs"/>
              </a:rPr>
              <a:t> de 20 photos, </a:t>
            </a: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Verdana" pitchFamily="34" charset="0"/>
                <a:ea typeface="+mn-ea"/>
                <a:cs typeface="+mn-cs"/>
              </a:rPr>
              <a:t>1 questionnaire d'évaluation </a:t>
            </a: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lang="fr-FR" sz="2000" dirty="0">
                <a:solidFill>
                  <a:prstClr val="black"/>
                </a:solidFill>
              </a:rPr>
              <a:t>F</a:t>
            </a:r>
            <a:r>
              <a:rPr kumimoji="0" lang="fr-FR" sz="2000" b="0" i="0" u="none" strike="noStrike" kern="1200" cap="none" spc="0" normalizeH="0" baseline="0" noProof="0" dirty="0" err="1" smtClean="0">
                <a:ln>
                  <a:noFill/>
                </a:ln>
                <a:solidFill>
                  <a:prstClr val="black"/>
                </a:solidFill>
                <a:effectLst/>
                <a:uLnTx/>
                <a:uFillTx/>
                <a:latin typeface="Verdana" pitchFamily="34" charset="0"/>
                <a:ea typeface="+mn-ea"/>
                <a:cs typeface="+mn-cs"/>
              </a:rPr>
              <a:t>iches</a:t>
            </a:r>
            <a:r>
              <a:rPr kumimoji="0" lang="fr-FR" sz="2000" b="0" i="0" u="none" strike="noStrike" kern="1200" cap="none" spc="0" normalizeH="0" baseline="0" noProof="0" dirty="0" smtClean="0">
                <a:ln>
                  <a:noFill/>
                </a:ln>
                <a:solidFill>
                  <a:prstClr val="black"/>
                </a:solidFill>
                <a:effectLst/>
                <a:uLnTx/>
                <a:uFillTx/>
                <a:latin typeface="Verdana" pitchFamily="34" charset="0"/>
                <a:ea typeface="+mn-ea"/>
                <a:cs typeface="+mn-cs"/>
              </a:rPr>
              <a:t> </a:t>
            </a:r>
            <a:r>
              <a:rPr kumimoji="0" lang="fr-FR" sz="2000" b="0" i="0" u="none" strike="noStrike" kern="1200" cap="none" spc="0" normalizeH="0" baseline="0" noProof="0" dirty="0">
                <a:ln>
                  <a:noFill/>
                </a:ln>
                <a:solidFill>
                  <a:prstClr val="black"/>
                </a:solidFill>
                <a:effectLst/>
                <a:uLnTx/>
                <a:uFillTx/>
                <a:latin typeface="Verdana" pitchFamily="34" charset="0"/>
                <a:ea typeface="+mn-ea"/>
                <a:cs typeface="+mn-cs"/>
              </a:rPr>
              <a:t>ressources</a:t>
            </a:r>
          </a:p>
        </p:txBody>
      </p:sp>
      <p:pic>
        <p:nvPicPr>
          <p:cNvPr id="7" name="Picture 2" descr="https://www.bib-bop.org/depot/imagette/bop_9283_vign_2.jpg">
            <a:extLst>
              <a:ext uri="{FF2B5EF4-FFF2-40B4-BE49-F238E27FC236}">
                <a16:creationId xmlns:a16="http://schemas.microsoft.com/office/drawing/2014/main" id="{008F2593-D8C1-47BD-8D19-B7ABF72D3B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4761" y="240823"/>
            <a:ext cx="2065444" cy="138797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id="{6A59084B-6927-4B1C-A036-70640F367E6F}"/>
              </a:ext>
            </a:extLst>
          </p:cNvPr>
          <p:cNvSpPr txBox="1">
            <a:spLocks noChangeArrowheads="1"/>
          </p:cNvSpPr>
          <p:nvPr>
            <p:custDataLst>
              <p:tags r:id="rId2"/>
            </p:custDataLst>
          </p:nvPr>
        </p:nvSpPr>
        <p:spPr>
          <a:xfrm>
            <a:off x="539552" y="368148"/>
            <a:ext cx="7467600" cy="880197"/>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000" b="1" i="0" u="none" strike="noStrike" kern="1200" cap="none" spc="0" normalizeH="0" baseline="0" noProof="0">
                <a:ln>
                  <a:noFill/>
                </a:ln>
                <a:solidFill>
                  <a:srgbClr val="00B050"/>
                </a:solidFill>
                <a:effectLst/>
                <a:uLnTx/>
                <a:uFillTx/>
                <a:latin typeface="Calibri" pitchFamily="34" charset="0"/>
                <a:ea typeface="+mj-ea"/>
                <a:cs typeface="+mj-cs"/>
              </a:rPr>
              <a:t>Câlins-Malins. </a:t>
            </a:r>
            <a:br>
              <a:rPr kumimoji="0" lang="fr-FR" sz="3000" b="1" i="0" u="none" strike="noStrike" kern="1200" cap="none" spc="0" normalizeH="0" baseline="0" noProof="0">
                <a:ln>
                  <a:noFill/>
                </a:ln>
                <a:solidFill>
                  <a:srgbClr val="00B050"/>
                </a:solidFill>
                <a:effectLst/>
                <a:uLnTx/>
                <a:uFillTx/>
                <a:latin typeface="Calibri" pitchFamily="34" charset="0"/>
                <a:ea typeface="+mj-ea"/>
                <a:cs typeface="+mj-cs"/>
              </a:rPr>
            </a:br>
            <a:r>
              <a:rPr kumimoji="0" lang="fr-FR" sz="3000" b="1" i="0" u="none" strike="noStrike" kern="1200" cap="none" spc="0" normalizeH="0" baseline="0" noProof="0">
                <a:ln>
                  <a:noFill/>
                </a:ln>
                <a:solidFill>
                  <a:srgbClr val="00B050"/>
                </a:solidFill>
                <a:effectLst/>
                <a:uLnTx/>
                <a:uFillTx/>
                <a:latin typeface="Calibri" pitchFamily="34" charset="0"/>
                <a:ea typeface="+mj-ea"/>
                <a:cs typeface="+mj-cs"/>
              </a:rPr>
              <a:t>Le jeu de l'amour et du hasard</a:t>
            </a:r>
            <a:endParaRPr kumimoji="0" lang="fr-FR" sz="3000" b="1" i="0" u="none" strike="noStrike" kern="1200" cap="none" spc="0" normalizeH="0" baseline="0" noProof="0" dirty="0">
              <a:ln>
                <a:noFill/>
              </a:ln>
              <a:solidFill>
                <a:srgbClr val="00B050"/>
              </a:solidFill>
              <a:effectLst/>
              <a:uLnTx/>
              <a:uFillTx/>
              <a:latin typeface="Calibri" pitchFamily="34" charset="0"/>
              <a:ea typeface="+mj-ea"/>
              <a:cs typeface="+mj-cs"/>
            </a:endParaRPr>
          </a:p>
        </p:txBody>
      </p:sp>
    </p:spTree>
    <p:custDataLst>
      <p:tags r:id="rId1"/>
    </p:custDataLst>
    <p:extLst>
      <p:ext uri="{BB962C8B-B14F-4D97-AF65-F5344CB8AC3E}">
        <p14:creationId xmlns:p14="http://schemas.microsoft.com/office/powerpoint/2010/main" val="199413351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custDataLst>
              <p:tags r:id="rId2"/>
            </p:custDataLst>
          </p:nvPr>
        </p:nvSpPr>
        <p:spPr>
          <a:xfrm>
            <a:off x="1064840" y="341784"/>
            <a:ext cx="7467600" cy="944562"/>
          </a:xfrm>
        </p:spPr>
        <p:txBody>
          <a:bodyPr>
            <a:noAutofit/>
          </a:bodyPr>
          <a:lstStyle/>
          <a:p>
            <a:r>
              <a:rPr lang="fr-FR" sz="3000" b="1" dirty="0">
                <a:solidFill>
                  <a:srgbClr val="00B050"/>
                </a:solidFill>
                <a:latin typeface="Calibri" pitchFamily="34" charset="0"/>
              </a:rPr>
              <a:t>Tom &amp; Léa : </a:t>
            </a:r>
            <a:br>
              <a:rPr lang="fr-FR" sz="3000" b="1" dirty="0">
                <a:solidFill>
                  <a:srgbClr val="00B050"/>
                </a:solidFill>
                <a:latin typeface="Calibri" pitchFamily="34" charset="0"/>
              </a:rPr>
            </a:br>
            <a:r>
              <a:rPr lang="fr-FR" sz="3000" b="1" dirty="0">
                <a:solidFill>
                  <a:srgbClr val="00B050"/>
                </a:solidFill>
                <a:latin typeface="Calibri" pitchFamily="34" charset="0"/>
              </a:rPr>
              <a:t>En route vers la puberté</a:t>
            </a:r>
            <a:endParaRPr lang="fr-FR" sz="3000" b="1" dirty="0">
              <a:solidFill>
                <a:srgbClr val="0DB435"/>
              </a:solidFill>
              <a:latin typeface="Calibri" pitchFamily="34" charset="0"/>
            </a:endParaRPr>
          </a:p>
        </p:txBody>
      </p:sp>
      <p:pic>
        <p:nvPicPr>
          <p:cNvPr id="162820" name="Picture 2" descr="http://www.codes05.org/images/interface/logo_codes05.gif"/>
          <p:cNvPicPr>
            <a:picLocks noChangeAspect="1" noChangeArrowheads="1"/>
          </p:cNvPicPr>
          <p:nvPr/>
        </p:nvPicPr>
        <p:blipFill>
          <a:blip r:embed="rId5"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8" name="Espace réservé du numéro de diapositive 7"/>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C6BAA2-88AA-479F-AF00-FEDB091BB699}"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fr-FR" sz="1400" b="1" i="0" u="none" strike="noStrike" kern="1200" cap="none" spc="0" normalizeH="0" baseline="0" noProof="0" dirty="0">
              <a:ln>
                <a:noFill/>
              </a:ln>
              <a:solidFill>
                <a:srgbClr val="FFFFFF"/>
              </a:solidFill>
              <a:effectLst/>
              <a:uLnTx/>
              <a:uFillTx/>
              <a:latin typeface="Century Schoolbook"/>
              <a:ea typeface="+mn-ea"/>
              <a:cs typeface="+mn-cs"/>
            </a:endParaRPr>
          </a:p>
        </p:txBody>
      </p:sp>
      <p:sp>
        <p:nvSpPr>
          <p:cNvPr id="4" name="ZoneTexte 3"/>
          <p:cNvSpPr txBox="1"/>
          <p:nvPr/>
        </p:nvSpPr>
        <p:spPr>
          <a:xfrm>
            <a:off x="395660" y="2112979"/>
            <a:ext cx="8568952" cy="3724096"/>
          </a:xfrm>
          <a:prstGeom prst="rect">
            <a:avLst/>
          </a:prstGeom>
          <a:noFill/>
        </p:spPr>
        <p:txBody>
          <a:bodyPr wrap="square" rtlCol="0">
            <a:spAutoFit/>
          </a:bodyPr>
          <a:lstStyle/>
          <a:p>
            <a:pPr marL="342900" marR="0" lvl="0" indent="-342900" algn="just" defTabSz="914400" rtl="0" eaLnBrk="1" fontAlgn="base" latinLnBrk="0" hangingPunct="1">
              <a:lnSpc>
                <a:spcPct val="100000"/>
              </a:lnSpc>
              <a:spcBef>
                <a:spcPct val="0"/>
              </a:spcBef>
              <a:spcAft>
                <a:spcPts val="120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Destiné aux 10-14 ans</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 Planches anatomiques et système de silhouettes évolutives permettant de passer de corps d'enfants à des corps d'adolescents</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 Thématiques abordées : l’acné, les poils, les organes génitaux, les règles, la poitrine, les éjaculations et le prépuce, la mue de la voix, la fécondation et la grossesse, les jumeaux, les relations amoureuses, les relations familiales...</a:t>
            </a:r>
            <a:endPar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4" name="Picture 2" descr="https://www.bib-bop.org/depot/imagette/bop_9096_vign_2.jpg">
            <a:extLst>
              <a:ext uri="{FF2B5EF4-FFF2-40B4-BE49-F238E27FC236}">
                <a16:creationId xmlns:a16="http://schemas.microsoft.com/office/drawing/2014/main" id="{C6C9A0AF-0062-4203-ACA6-1E4D6D7706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1588" y="196910"/>
            <a:ext cx="2013024" cy="121586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2849577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custDataLst>
              <p:tags r:id="rId2"/>
            </p:custDataLst>
          </p:nvPr>
        </p:nvSpPr>
        <p:spPr>
          <a:xfrm>
            <a:off x="946212" y="213244"/>
            <a:ext cx="7467600" cy="1055516"/>
          </a:xfrm>
        </p:spPr>
        <p:txBody>
          <a:bodyPr>
            <a:noAutofit/>
          </a:bodyPr>
          <a:lstStyle/>
          <a:p>
            <a:r>
              <a:rPr lang="fr-FR" sz="3000" b="1" dirty="0">
                <a:solidFill>
                  <a:srgbClr val="00B050"/>
                </a:solidFill>
                <a:latin typeface="Calibri" pitchFamily="34" charset="0"/>
              </a:rPr>
              <a:t>Info / </a:t>
            </a:r>
            <a:r>
              <a:rPr lang="fr-FR" sz="3000" b="1" dirty="0" smtClean="0">
                <a:solidFill>
                  <a:srgbClr val="00B050"/>
                </a:solidFill>
                <a:latin typeface="Calibri" pitchFamily="34" charset="0"/>
              </a:rPr>
              <a:t>Intox </a:t>
            </a:r>
            <a:r>
              <a:rPr lang="fr-FR" sz="3000" b="1" dirty="0">
                <a:solidFill>
                  <a:srgbClr val="00B050"/>
                </a:solidFill>
                <a:latin typeface="Calibri" pitchFamily="34" charset="0"/>
              </a:rPr>
              <a:t/>
            </a:r>
            <a:br>
              <a:rPr lang="fr-FR" sz="3000" b="1" dirty="0">
                <a:solidFill>
                  <a:srgbClr val="00B050"/>
                </a:solidFill>
                <a:latin typeface="Calibri" pitchFamily="34" charset="0"/>
              </a:rPr>
            </a:br>
            <a:r>
              <a:rPr lang="fr-FR" sz="3000" b="1" dirty="0">
                <a:solidFill>
                  <a:srgbClr val="00B050"/>
                </a:solidFill>
                <a:latin typeface="Calibri" pitchFamily="34" charset="0"/>
              </a:rPr>
              <a:t>Vie affective et sexuelle</a:t>
            </a:r>
            <a:endParaRPr lang="fr-FR" sz="3000" b="1" dirty="0">
              <a:solidFill>
                <a:srgbClr val="0DB435"/>
              </a:solidFill>
              <a:latin typeface="Calibri" pitchFamily="34" charset="0"/>
            </a:endParaRPr>
          </a:p>
        </p:txBody>
      </p:sp>
      <p:pic>
        <p:nvPicPr>
          <p:cNvPr id="162820" name="Picture 2" descr="http://www.codes05.org/images/interface/logo_codes05.gif"/>
          <p:cNvPicPr>
            <a:picLocks noChangeAspect="1" noChangeArrowheads="1"/>
          </p:cNvPicPr>
          <p:nvPr/>
        </p:nvPicPr>
        <p:blipFill>
          <a:blip r:embed="rId5"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8" name="Espace réservé du numéro de diapositive 7"/>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C6BAA2-88AA-479F-AF00-FEDB091BB699}"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fr-FR" sz="1400" b="1" i="0" u="none" strike="noStrike" kern="1200" cap="none" spc="0" normalizeH="0" baseline="0" noProof="0" dirty="0">
              <a:ln>
                <a:noFill/>
              </a:ln>
              <a:solidFill>
                <a:srgbClr val="FFFFFF"/>
              </a:solidFill>
              <a:effectLst/>
              <a:uLnTx/>
              <a:uFillTx/>
              <a:latin typeface="Century Schoolbook"/>
              <a:ea typeface="+mn-ea"/>
              <a:cs typeface="+mn-cs"/>
            </a:endParaRPr>
          </a:p>
        </p:txBody>
      </p:sp>
      <p:sp>
        <p:nvSpPr>
          <p:cNvPr id="4" name="ZoneTexte 3"/>
          <p:cNvSpPr txBox="1"/>
          <p:nvPr/>
        </p:nvSpPr>
        <p:spPr>
          <a:xfrm>
            <a:off x="304800" y="1952774"/>
            <a:ext cx="8568952" cy="3508653"/>
          </a:xfrm>
          <a:prstGeom prst="rect">
            <a:avLst/>
          </a:prstGeom>
          <a:noFill/>
        </p:spPr>
        <p:txBody>
          <a:bodyPr wrap="square" rtlCol="0">
            <a:spAutoFit/>
          </a:bodyPr>
          <a:lstStyle/>
          <a:p>
            <a:pPr marL="342900" marR="0" lvl="0" indent="-342900" algn="just" defTabSz="914400" rtl="0" eaLnBrk="1" fontAlgn="base" latinLnBrk="0" hangingPunct="1">
              <a:lnSpc>
                <a:spcPct val="100000"/>
              </a:lnSpc>
              <a:spcBef>
                <a:spcPct val="0"/>
              </a:spcBef>
              <a:spcAft>
                <a:spcPts val="120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Travail sur les représentations en échangeant sur des idées reçues couramment répandues sur la vie affective et sexuelle </a:t>
            </a:r>
          </a:p>
          <a:p>
            <a:pPr marL="342900" marR="0" lvl="0" indent="-342900" algn="just" defTabSz="914400" rtl="0" eaLnBrk="1" fontAlgn="base" latinLnBrk="0" hangingPunct="1">
              <a:lnSpc>
                <a:spcPct val="100000"/>
              </a:lnSpc>
              <a:spcBef>
                <a:spcPct val="0"/>
              </a:spcBef>
              <a:spcAft>
                <a:spcPts val="120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En ouverture d’une séance d’animation ou de débat</a:t>
            </a:r>
          </a:p>
          <a:p>
            <a:pPr marL="342900" marR="0" lvl="0" indent="-342900" algn="just" defTabSz="914400" rtl="0" eaLnBrk="1" fontAlgn="base" latinLnBrk="0" hangingPunct="1">
              <a:lnSpc>
                <a:spcPct val="100000"/>
              </a:lnSpc>
              <a:spcBef>
                <a:spcPct val="0"/>
              </a:spcBef>
              <a:spcAft>
                <a:spcPts val="120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Apport de connaissances sur la thématique de la vie affective et sexuelle </a:t>
            </a:r>
          </a:p>
          <a:p>
            <a:pPr marL="342900" marR="0" lvl="0" indent="-342900" algn="just" defTabSz="914400" rtl="0" eaLnBrk="1" fontAlgn="base" latinLnBrk="0" hangingPunct="1">
              <a:lnSpc>
                <a:spcPct val="100000"/>
              </a:lnSpc>
              <a:spcBef>
                <a:spcPct val="0"/>
              </a:spcBef>
              <a:spcAft>
                <a:spcPts val="120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Développement d’un esprit critique par rapport aux fausses croyances et représentations sur ces sujets.</a:t>
            </a:r>
            <a:endPar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050" name="Picture 2" descr="https://www.bib-bop.org/depot/imagette/bop_9663_vign_2.jpg">
            <a:extLst>
              <a:ext uri="{FF2B5EF4-FFF2-40B4-BE49-F238E27FC236}">
                <a16:creationId xmlns:a16="http://schemas.microsoft.com/office/drawing/2014/main" id="{D16BA032-4998-4690-8B08-C6492A690E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5" y="187474"/>
            <a:ext cx="2089103" cy="14540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5743286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2" descr="http://www.codes05.org/images/interface/logo_codes05.gif"/>
          <p:cNvPicPr>
            <a:picLocks noChangeAspect="1" noChangeArrowheads="1"/>
          </p:cNvPicPr>
          <p:nvPr/>
        </p:nvPicPr>
        <p:blipFill>
          <a:blip r:embed="rId5"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8" name="Espace réservé du numéro de diapositive 7"/>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C6BAA2-88AA-479F-AF00-FEDB091BB699}"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fr-FR" sz="1400" b="1" i="0" u="none" strike="noStrike" kern="1200" cap="none" spc="0" normalizeH="0" baseline="0" noProof="0" dirty="0">
              <a:ln>
                <a:noFill/>
              </a:ln>
              <a:solidFill>
                <a:srgbClr val="FFFFFF"/>
              </a:solidFill>
              <a:effectLst/>
              <a:uLnTx/>
              <a:uFillTx/>
              <a:latin typeface="Century Schoolbook"/>
              <a:ea typeface="+mn-ea"/>
              <a:cs typeface="+mn-cs"/>
            </a:endParaRPr>
          </a:p>
        </p:txBody>
      </p:sp>
      <p:sp>
        <p:nvSpPr>
          <p:cNvPr id="4" name="ZoneTexte 3"/>
          <p:cNvSpPr txBox="1"/>
          <p:nvPr/>
        </p:nvSpPr>
        <p:spPr>
          <a:xfrm>
            <a:off x="185297" y="1324289"/>
            <a:ext cx="8568952" cy="4785926"/>
          </a:xfrm>
          <a:prstGeom prst="rect">
            <a:avLst/>
          </a:prstGeom>
          <a:noFill/>
        </p:spPr>
        <p:txBody>
          <a:bodyPr wrap="square" rtlCol="0">
            <a:spAutoFit/>
          </a:bodyPr>
          <a:lstStyle/>
          <a:p>
            <a:pPr marL="285750" marR="0" lvl="0" indent="-285750" algn="just" defTabSz="914400" rtl="0" eaLnBrk="1" fontAlgn="base" latinLnBrk="0" hangingPunct="1">
              <a:lnSpc>
                <a:spcPct val="100000"/>
              </a:lnSpc>
              <a:spcBef>
                <a:spcPct val="0"/>
              </a:spcBef>
              <a:spcAft>
                <a:spcPts val="1200"/>
              </a:spcAft>
              <a:buClrTx/>
              <a:buSzTx/>
              <a:buFontTx/>
              <a:buChar char="-"/>
              <a:tabLst/>
              <a:defRPr/>
            </a:pPr>
            <a:r>
              <a:rPr lang="fr-FR" sz="2000" dirty="0">
                <a:solidFill>
                  <a:prstClr val="black"/>
                </a:solidFill>
              </a:rPr>
              <a:t>S</a:t>
            </a:r>
            <a:r>
              <a:rPr kumimoji="0" lang="fr-FR" sz="2000" b="0" i="0" u="none" strike="noStrike" kern="1200" cap="none" spc="0" normalizeH="0" baseline="0" noProof="0" dirty="0" err="1" smtClean="0">
                <a:ln>
                  <a:noFill/>
                </a:ln>
                <a:solidFill>
                  <a:prstClr val="black"/>
                </a:solidFill>
                <a:effectLst/>
                <a:uLnTx/>
                <a:uFillTx/>
                <a:latin typeface="Verdana" pitchFamily="34" charset="0"/>
                <a:ea typeface="+mn-ea"/>
                <a:cs typeface="+mn-cs"/>
              </a:rPr>
              <a:t>upports</a:t>
            </a:r>
            <a:r>
              <a:rPr kumimoji="0" lang="fr-FR" sz="2000" b="0" i="0" u="none" strike="noStrike" kern="1200" cap="none" spc="0" normalizeH="0" baseline="0" noProof="0" dirty="0" smtClean="0">
                <a:ln>
                  <a:noFill/>
                </a:ln>
                <a:solidFill>
                  <a:prstClr val="black"/>
                </a:solidFill>
                <a:effectLst/>
                <a:uLnTx/>
                <a:uFillTx/>
                <a:latin typeface="Verdana" pitchFamily="34" charset="0"/>
                <a:ea typeface="+mn-ea"/>
                <a:cs typeface="+mn-cs"/>
              </a:rPr>
              <a:t> </a:t>
            </a:r>
            <a:r>
              <a:rPr kumimoji="0" lang="fr-FR" sz="2000" b="0" i="0" u="none" strike="noStrike" kern="1200" cap="none" spc="0" normalizeH="0" baseline="0" noProof="0" dirty="0">
                <a:ln>
                  <a:noFill/>
                </a:ln>
                <a:solidFill>
                  <a:prstClr val="black"/>
                </a:solidFill>
                <a:effectLst/>
                <a:uLnTx/>
                <a:uFillTx/>
                <a:latin typeface="Verdana" pitchFamily="34" charset="0"/>
                <a:ea typeface="+mn-ea"/>
                <a:cs typeface="+mn-cs"/>
              </a:rPr>
              <a:t>d'animation </a:t>
            </a:r>
          </a:p>
          <a:p>
            <a:pPr marL="285750" marR="0" lvl="0" indent="-285750" algn="just" defTabSz="914400" rtl="0" eaLnBrk="1" fontAlgn="base" latinLnBrk="0" hangingPunct="1">
              <a:lnSpc>
                <a:spcPct val="100000"/>
              </a:lnSpc>
              <a:spcBef>
                <a:spcPct val="0"/>
              </a:spcBef>
              <a:spcAft>
                <a:spcPts val="1200"/>
              </a:spcAft>
              <a:buClrTx/>
              <a:buSzTx/>
              <a:buFontTx/>
              <a:buChar char="-"/>
              <a:tabLst/>
              <a:defRPr/>
            </a:pPr>
            <a:r>
              <a:rPr lang="fr-FR" sz="2000" dirty="0">
                <a:solidFill>
                  <a:prstClr val="black"/>
                </a:solidFill>
              </a:rPr>
              <a:t>G</a:t>
            </a:r>
            <a:r>
              <a:rPr kumimoji="0" lang="fr-FR" sz="2000" b="0" i="0" u="none" strike="noStrike" kern="1200" cap="none" spc="0" normalizeH="0" baseline="0" noProof="0" dirty="0" err="1" smtClean="0">
                <a:ln>
                  <a:noFill/>
                </a:ln>
                <a:solidFill>
                  <a:prstClr val="black"/>
                </a:solidFill>
                <a:effectLst/>
                <a:uLnTx/>
                <a:uFillTx/>
                <a:latin typeface="Verdana" pitchFamily="34" charset="0"/>
                <a:ea typeface="+mn-ea"/>
                <a:cs typeface="+mn-cs"/>
              </a:rPr>
              <a:t>roupes</a:t>
            </a:r>
            <a:r>
              <a:rPr kumimoji="0" lang="fr-FR" sz="2000" b="0" i="0" u="none" strike="noStrike" kern="1200" cap="none" spc="0" normalizeH="0" baseline="0" noProof="0" dirty="0" smtClean="0">
                <a:ln>
                  <a:noFill/>
                </a:ln>
                <a:solidFill>
                  <a:prstClr val="black"/>
                </a:solidFill>
                <a:effectLst/>
                <a:uLnTx/>
                <a:uFillTx/>
                <a:latin typeface="Verdana" pitchFamily="34" charset="0"/>
                <a:ea typeface="+mn-ea"/>
                <a:cs typeface="+mn-cs"/>
              </a:rPr>
              <a:t> </a:t>
            </a:r>
            <a:r>
              <a:rPr kumimoji="0" lang="fr-FR" sz="2000" b="0" i="0" u="none" strike="noStrike" kern="1200" cap="none" spc="0" normalizeH="0" baseline="0" noProof="0" dirty="0">
                <a:ln>
                  <a:noFill/>
                </a:ln>
                <a:solidFill>
                  <a:prstClr val="black"/>
                </a:solidFill>
                <a:effectLst/>
                <a:uLnTx/>
                <a:uFillTx/>
                <a:latin typeface="Verdana" pitchFamily="34" charset="0"/>
                <a:ea typeface="+mn-ea"/>
                <a:cs typeface="+mn-cs"/>
              </a:rPr>
              <a:t>d'</a:t>
            </a:r>
            <a:r>
              <a:rPr kumimoji="0" lang="fr-FR" sz="2000" b="0" i="0" u="none" strike="noStrike" kern="1200" cap="none" spc="0" normalizeH="0" baseline="0" noProof="0" dirty="0" err="1">
                <a:ln>
                  <a:noFill/>
                </a:ln>
                <a:solidFill>
                  <a:prstClr val="black"/>
                </a:solidFill>
                <a:effectLst/>
                <a:uLnTx/>
                <a:uFillTx/>
                <a:latin typeface="Verdana" pitchFamily="34" charset="0"/>
                <a:ea typeface="+mn-ea"/>
                <a:cs typeface="+mn-cs"/>
              </a:rPr>
              <a:t>adolescent.e.s</a:t>
            </a:r>
            <a:r>
              <a:rPr kumimoji="0" lang="fr-FR" sz="2000" b="0" i="0" u="none" strike="noStrike" kern="1200" cap="none" spc="0" normalizeH="0" baseline="0" noProof="0" dirty="0">
                <a:ln>
                  <a:noFill/>
                </a:ln>
                <a:solidFill>
                  <a:prstClr val="black"/>
                </a:solidFill>
                <a:effectLst/>
                <a:uLnTx/>
                <a:uFillTx/>
                <a:latin typeface="Verdana" pitchFamily="34" charset="0"/>
                <a:ea typeface="+mn-ea"/>
                <a:cs typeface="+mn-cs"/>
              </a:rPr>
              <a:t> et d'adultes </a:t>
            </a:r>
          </a:p>
          <a:p>
            <a:pPr marL="285750" marR="0" lvl="0" indent="-285750" algn="just" defTabSz="914400" rtl="0" eaLnBrk="1" fontAlgn="base" latinLnBrk="0" hangingPunct="1">
              <a:lnSpc>
                <a:spcPct val="100000"/>
              </a:lnSpc>
              <a:spcBef>
                <a:spcPct val="0"/>
              </a:spcBef>
              <a:spcAft>
                <a:spcPts val="600"/>
              </a:spcAft>
              <a:buClrTx/>
              <a:buSzTx/>
              <a:buFontTx/>
              <a:buChar char="-"/>
              <a:tabLst/>
              <a:defRPr/>
            </a:pPr>
            <a:r>
              <a:rPr lang="fr-FR" sz="2000" dirty="0">
                <a:solidFill>
                  <a:prstClr val="black"/>
                </a:solidFill>
              </a:rPr>
              <a:t>C</a:t>
            </a:r>
            <a:r>
              <a:rPr kumimoji="0" lang="fr-FR" sz="2000" b="0" i="0" u="none" strike="noStrike" kern="1200" cap="none" spc="0" normalizeH="0" baseline="0" noProof="0" dirty="0" err="1" smtClean="0">
                <a:ln>
                  <a:noFill/>
                </a:ln>
                <a:solidFill>
                  <a:prstClr val="black"/>
                </a:solidFill>
                <a:effectLst/>
                <a:uLnTx/>
                <a:uFillTx/>
                <a:latin typeface="Verdana" pitchFamily="34" charset="0"/>
                <a:ea typeface="+mn-ea"/>
                <a:cs typeface="+mn-cs"/>
              </a:rPr>
              <a:t>onstruire</a:t>
            </a:r>
            <a:r>
              <a:rPr kumimoji="0" lang="fr-FR" sz="2000" b="0" i="0" u="none" strike="noStrike" kern="1200" cap="none" spc="0" normalizeH="0" baseline="0" noProof="0" dirty="0" smtClean="0">
                <a:ln>
                  <a:noFill/>
                </a:ln>
                <a:solidFill>
                  <a:prstClr val="black"/>
                </a:solidFill>
                <a:effectLst/>
                <a:uLnTx/>
                <a:uFillTx/>
                <a:latin typeface="Verdana" pitchFamily="34" charset="0"/>
                <a:ea typeface="+mn-ea"/>
                <a:cs typeface="+mn-cs"/>
              </a:rPr>
              <a:t> </a:t>
            </a:r>
            <a:r>
              <a:rPr kumimoji="0" lang="fr-FR" sz="2000" b="0" i="0" u="none" strike="noStrike" kern="1200" cap="none" spc="0" normalizeH="0" baseline="0" noProof="0" dirty="0">
                <a:ln>
                  <a:noFill/>
                </a:ln>
                <a:solidFill>
                  <a:prstClr val="black"/>
                </a:solidFill>
                <a:effectLst/>
                <a:uLnTx/>
                <a:uFillTx/>
                <a:latin typeface="Verdana" pitchFamily="34" charset="0"/>
                <a:ea typeface="+mn-ea"/>
                <a:cs typeface="+mn-cs"/>
              </a:rPr>
              <a:t>une définition de l’intimité au plus proche de son identité singulière, d'aller plus souvent à la rencontre de son intimité et en prendre soin, d'améliorer sa confiance en soi et sa capacité à poser et faire respecter ses limites, d'être plus à même de percevoir, comprendre et respecter l’intimité, l’espace et les limites nécessaires aux autres et de mener une réflexion critique sur les déterminants sociaux qui influencent notre manière de vivre notre intimité. </a:t>
            </a:r>
          </a:p>
          <a:p>
            <a:pPr marL="285750" marR="0" lvl="0" indent="-285750" algn="just" defTabSz="914400" rtl="0" eaLnBrk="1" fontAlgn="base" latinLnBrk="0" hangingPunct="1">
              <a:lnSpc>
                <a:spcPct val="100000"/>
              </a:lnSpc>
              <a:spcBef>
                <a:spcPct val="0"/>
              </a:spcBef>
              <a:spcAft>
                <a:spcPts val="600"/>
              </a:spcAft>
              <a:buClrTx/>
              <a:buSzTx/>
              <a:buFontTx/>
              <a:buChar char="-"/>
              <a:tabLst/>
              <a:defRPr/>
            </a:pPr>
            <a:r>
              <a:rPr lang="fr-FR" sz="2000" dirty="0">
                <a:solidFill>
                  <a:prstClr val="black"/>
                </a:solidFill>
              </a:rPr>
              <a:t>T</a:t>
            </a:r>
            <a:r>
              <a:rPr kumimoji="0" lang="fr-FR" sz="2000" b="0" i="0" u="none" strike="noStrike" kern="1200" cap="none" spc="0" normalizeH="0" baseline="0" noProof="0" dirty="0" smtClean="0">
                <a:ln>
                  <a:noFill/>
                </a:ln>
                <a:solidFill>
                  <a:prstClr val="black"/>
                </a:solidFill>
                <a:effectLst/>
                <a:uLnTx/>
                <a:uFillTx/>
                <a:latin typeface="Verdana" pitchFamily="34" charset="0"/>
                <a:ea typeface="+mn-ea"/>
                <a:cs typeface="+mn-cs"/>
              </a:rPr>
              <a:t>rois </a:t>
            </a:r>
            <a:r>
              <a:rPr kumimoji="0" lang="fr-FR" sz="2000" b="0" i="0" u="none" strike="noStrike" kern="1200" cap="none" spc="0" normalizeH="0" baseline="0" noProof="0" dirty="0">
                <a:ln>
                  <a:noFill/>
                </a:ln>
                <a:solidFill>
                  <a:prstClr val="black"/>
                </a:solidFill>
                <a:effectLst/>
                <a:uLnTx/>
                <a:uFillTx/>
                <a:latin typeface="Verdana" pitchFamily="34" charset="0"/>
                <a:ea typeface="+mn-ea"/>
                <a:cs typeface="+mn-cs"/>
              </a:rPr>
              <a:t>parties : "Retour à soi" pour favoriser la découverte de soi; "S'ouvrir aux autres" pour prendre progressivement contact avec l'autre ; et "Partager, échanger, coopérer, créer" qui propose des activités interactives, ludiques et symboliques</a:t>
            </a:r>
          </a:p>
        </p:txBody>
      </p:sp>
      <p:sp>
        <p:nvSpPr>
          <p:cNvPr id="7" name="Rectangle 2">
            <a:extLst>
              <a:ext uri="{FF2B5EF4-FFF2-40B4-BE49-F238E27FC236}">
                <a16:creationId xmlns:a16="http://schemas.microsoft.com/office/drawing/2014/main" id="{5D6A8495-6530-4BB3-A0D6-1FF59BA85BC6}"/>
              </a:ext>
            </a:extLst>
          </p:cNvPr>
          <p:cNvSpPr txBox="1">
            <a:spLocks noChangeArrowheads="1"/>
          </p:cNvSpPr>
          <p:nvPr>
            <p:custDataLst>
              <p:tags r:id="rId2"/>
            </p:custDataLst>
          </p:nvPr>
        </p:nvSpPr>
        <p:spPr>
          <a:xfrm>
            <a:off x="1064840" y="188640"/>
            <a:ext cx="7467600" cy="1080120"/>
          </a:xfrm>
          <a:prstGeom prst="rect">
            <a:avLst/>
          </a:prstGeom>
        </p:spPr>
        <p:txBody>
          <a:bodyPr vert="horz" anchor="b">
            <a:normAutofit fontScale="97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100" b="1" i="0" u="none" strike="noStrike" kern="1200" cap="none" spc="0" normalizeH="0" baseline="0" noProof="0" dirty="0">
                <a:ln>
                  <a:noFill/>
                </a:ln>
                <a:solidFill>
                  <a:srgbClr val="00B050"/>
                </a:solidFill>
                <a:effectLst/>
                <a:uLnTx/>
                <a:uFillTx/>
                <a:latin typeface="Calibri" pitchFamily="34" charset="0"/>
                <a:ea typeface="+mj-ea"/>
                <a:cs typeface="+mj-cs"/>
              </a:rPr>
              <a:t>De moi à toi et au-delà.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100" b="1" i="0" u="none" strike="noStrike" kern="1200" cap="none" spc="0" normalizeH="0" baseline="0" noProof="0" dirty="0">
                <a:ln>
                  <a:noFill/>
                </a:ln>
                <a:solidFill>
                  <a:srgbClr val="00B050"/>
                </a:solidFill>
                <a:effectLst/>
                <a:uLnTx/>
                <a:uFillTx/>
                <a:latin typeface="Calibri" pitchFamily="34" charset="0"/>
                <a:ea typeface="+mj-ea"/>
                <a:cs typeface="+mj-cs"/>
              </a:rPr>
              <a:t>Carnet d'activités sur l'intimité</a:t>
            </a:r>
          </a:p>
        </p:txBody>
      </p:sp>
      <p:pic>
        <p:nvPicPr>
          <p:cNvPr id="1026" name="Picture 2" descr="https://www.bib-bop.org/depot/imagette/bop_7571_vign_2.jpg">
            <a:extLst>
              <a:ext uri="{FF2B5EF4-FFF2-40B4-BE49-F238E27FC236}">
                <a16:creationId xmlns:a16="http://schemas.microsoft.com/office/drawing/2014/main" id="{1E226CDA-68D3-4865-829C-C29A573B78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328" y="188640"/>
            <a:ext cx="1450171" cy="20482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189142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pic>
        <p:nvPicPr>
          <p:cNvPr id="1583" name="Google Shape;1583;p120" descr="diapo19.jpg"/>
          <p:cNvPicPr preferRelativeResize="0"/>
          <p:nvPr/>
        </p:nvPicPr>
        <p:blipFill rotWithShape="1">
          <a:blip r:embed="rId4">
            <a:alphaModFix/>
          </a:blip>
          <a:srcRect/>
          <a:stretch/>
        </p:blipFill>
        <p:spPr>
          <a:xfrm>
            <a:off x="-36512" y="857250"/>
            <a:ext cx="9143999" cy="5143500"/>
          </a:xfrm>
          <a:prstGeom prst="rect">
            <a:avLst/>
          </a:prstGeom>
          <a:noFill/>
          <a:ln>
            <a:noFill/>
          </a:ln>
        </p:spPr>
      </p:pic>
      <p:sp>
        <p:nvSpPr>
          <p:cNvPr id="1584" name="Google Shape;1584;p120"/>
          <p:cNvSpPr txBox="1">
            <a:spLocks noGrp="1"/>
          </p:cNvSpPr>
          <p:nvPr>
            <p:ph type="ftr" idx="11"/>
          </p:nvPr>
        </p:nvSpPr>
        <p:spPr>
          <a:xfrm>
            <a:off x="3124200" y="5624514"/>
            <a:ext cx="2895600" cy="273844"/>
          </a:xfrm>
          <a:prstGeom prst="rect">
            <a:avLst/>
          </a:prstGeom>
          <a:no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1400"/>
              <a:buFontTx/>
              <a:buNone/>
              <a:tabLst/>
              <a:defRPr/>
            </a:pPr>
            <a:endParaRPr kumimoji="0"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1585" name="Google Shape;1585;p120"/>
          <p:cNvSpPr txBox="1">
            <a:spLocks noGrp="1"/>
          </p:cNvSpPr>
          <p:nvPr>
            <p:ph type="sldNum" idx="12"/>
          </p:nvPr>
        </p:nvSpPr>
        <p:spPr>
          <a:xfrm>
            <a:off x="6553200" y="5624514"/>
            <a:ext cx="2133600" cy="273844"/>
          </a:xfrm>
          <a:prstGeom prst="rect">
            <a:avLst/>
          </a:prstGeom>
          <a:noFill/>
          <a:ln>
            <a:noFill/>
          </a:ln>
        </p:spPr>
        <p:txBody>
          <a:bodyPr spcFirstLastPara="1" wrap="square" lIns="68569" tIns="34275" rIns="68569" bIns="34275" anchor="ctr" anchorCtr="0">
            <a:noAutofit/>
          </a:bodyPr>
          <a:lstStyle/>
          <a:p>
            <a:pPr marL="0" marR="0" lvl="0" indent="0" algn="r" defTabSz="6858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fr-FR" sz="900" b="0" i="0" u="none" strike="noStrike" kern="0" cap="none" spc="0" normalizeH="0" baseline="0" noProof="0">
                <a:ln>
                  <a:noFill/>
                </a:ln>
                <a:solidFill>
                  <a:srgbClr val="888888"/>
                </a:solidFill>
                <a:effectLst/>
                <a:uLnTx/>
                <a:uFillTx/>
                <a:latin typeface="Calibri"/>
                <a:cs typeface="Calibri"/>
                <a:sym typeface="Calibri"/>
              </a:rPr>
              <a:pPr marL="0" marR="0" lvl="0" indent="0" algn="r" defTabSz="685800" rtl="0" eaLnBrk="1" fontAlgn="auto" latinLnBrk="0" hangingPunct="1">
                <a:lnSpc>
                  <a:spcPct val="100000"/>
                </a:lnSpc>
                <a:spcBef>
                  <a:spcPts val="0"/>
                </a:spcBef>
                <a:spcAft>
                  <a:spcPts val="0"/>
                </a:spcAft>
                <a:buClr>
                  <a:srgbClr val="000000"/>
                </a:buClr>
                <a:buSzTx/>
                <a:buFontTx/>
                <a:buNone/>
                <a:tabLst/>
                <a:defRPr/>
              </a:pPr>
              <a:t>45</a:t>
            </a:fld>
            <a:endParaRPr kumimoji="0" sz="900" b="0" i="0" u="none" strike="noStrike" kern="0" cap="none" spc="0" normalizeH="0" baseline="0" noProof="0">
              <a:ln>
                <a:noFill/>
              </a:ln>
              <a:solidFill>
                <a:srgbClr val="888888"/>
              </a:solidFill>
              <a:effectLst/>
              <a:uLnTx/>
              <a:uFillTx/>
              <a:latin typeface="Calibri"/>
              <a:cs typeface="Calibri"/>
              <a:sym typeface="Calibri"/>
            </a:endParaRPr>
          </a:p>
        </p:txBody>
      </p:sp>
      <p:pic>
        <p:nvPicPr>
          <p:cNvPr id="1586" name="Google Shape;1586;p120" descr="image006">
            <a:hlinkClick r:id="rId5"/>
          </p:cNvPr>
          <p:cNvPicPr preferRelativeResize="0"/>
          <p:nvPr/>
        </p:nvPicPr>
        <p:blipFill rotWithShape="1">
          <a:blip r:embed="rId6">
            <a:alphaModFix/>
          </a:blip>
          <a:srcRect/>
          <a:stretch/>
        </p:blipFill>
        <p:spPr>
          <a:xfrm>
            <a:off x="233202" y="4557145"/>
            <a:ext cx="320278" cy="371475"/>
          </a:xfrm>
          <a:prstGeom prst="rect">
            <a:avLst/>
          </a:prstGeom>
          <a:noFill/>
          <a:ln>
            <a:noFill/>
          </a:ln>
        </p:spPr>
      </p:pic>
      <p:pic>
        <p:nvPicPr>
          <p:cNvPr id="1587" name="Google Shape;1587;p120" descr="image008">
            <a:hlinkClick r:id="rId7"/>
          </p:cNvPr>
          <p:cNvPicPr preferRelativeResize="0"/>
          <p:nvPr/>
        </p:nvPicPr>
        <p:blipFill rotWithShape="1">
          <a:blip r:embed="rId8">
            <a:alphaModFix/>
          </a:blip>
          <a:srcRect/>
          <a:stretch/>
        </p:blipFill>
        <p:spPr>
          <a:xfrm>
            <a:off x="810599" y="4557145"/>
            <a:ext cx="371475" cy="371475"/>
          </a:xfrm>
          <a:prstGeom prst="rect">
            <a:avLst/>
          </a:prstGeom>
          <a:noFill/>
          <a:ln>
            <a:noFill/>
          </a:ln>
        </p:spPr>
      </p:pic>
      <p:pic>
        <p:nvPicPr>
          <p:cNvPr id="1588" name="Google Shape;1588;p120" descr="Instagram — Wikipédia">
            <a:hlinkClick r:id="rId9"/>
          </p:cNvPr>
          <p:cNvPicPr preferRelativeResize="0"/>
          <p:nvPr/>
        </p:nvPicPr>
        <p:blipFill rotWithShape="1">
          <a:blip r:embed="rId10">
            <a:alphaModFix/>
          </a:blip>
          <a:srcRect/>
          <a:stretch/>
        </p:blipFill>
        <p:spPr>
          <a:xfrm>
            <a:off x="1427236" y="4535742"/>
            <a:ext cx="394097" cy="394097"/>
          </a:xfrm>
          <a:prstGeom prst="rect">
            <a:avLst/>
          </a:prstGeom>
          <a:noFill/>
          <a:ln>
            <a:noFill/>
          </a:ln>
        </p:spPr>
      </p:pic>
      <p:pic>
        <p:nvPicPr>
          <p:cNvPr id="1589" name="Google Shape;1589;p120" descr="Image1">
            <a:hlinkClick r:id="rId11"/>
          </p:cNvPr>
          <p:cNvPicPr preferRelativeResize="0"/>
          <p:nvPr/>
        </p:nvPicPr>
        <p:blipFill rotWithShape="1">
          <a:blip r:embed="rId12">
            <a:alphaModFix/>
          </a:blip>
          <a:srcRect/>
          <a:stretch/>
        </p:blipFill>
        <p:spPr>
          <a:xfrm>
            <a:off x="453628" y="5130011"/>
            <a:ext cx="1108472" cy="742950"/>
          </a:xfrm>
          <a:prstGeom prst="rect">
            <a:avLst/>
          </a:prstGeom>
          <a:noFill/>
          <a:ln>
            <a:noFill/>
          </a:ln>
        </p:spPr>
      </p:pic>
      <p:sp>
        <p:nvSpPr>
          <p:cNvPr id="1590" name="Google Shape;1590;p120"/>
          <p:cNvSpPr/>
          <p:nvPr/>
        </p:nvSpPr>
        <p:spPr>
          <a:xfrm>
            <a:off x="54944" y="3801756"/>
            <a:ext cx="1905839" cy="553968"/>
          </a:xfrm>
          <a:prstGeom prst="rect">
            <a:avLst/>
          </a:prstGeom>
          <a:noFill/>
          <a:ln>
            <a:noFill/>
          </a:ln>
        </p:spPr>
        <p:txBody>
          <a:bodyPr spcFirstLastPara="1" wrap="square" lIns="68569" tIns="34275" rIns="68569" bIns="34275" anchor="t" anchorCtr="0">
            <a:spAutoFit/>
          </a:bodyP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fr-FR" sz="1800" b="1" i="0" u="none" strike="noStrike" kern="0" cap="none" spc="0" normalizeH="0" baseline="0" noProof="0">
                <a:ln>
                  <a:noFill/>
                </a:ln>
                <a:solidFill>
                  <a:srgbClr val="FFFFFF"/>
                </a:solidFill>
                <a:effectLst/>
                <a:uLnTx/>
                <a:uFillTx/>
                <a:latin typeface="Calibri"/>
                <a:ea typeface="Calibri"/>
                <a:cs typeface="Calibri"/>
                <a:sym typeface="Calibri"/>
              </a:rPr>
              <a:t>Rejoignez-nous !</a:t>
            </a:r>
            <a:endParaRPr kumimoji="0" sz="18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sz="1350" b="1" i="0" u="none" strike="noStrike" kern="0" cap="none" spc="0" normalizeH="0" baseline="0" noProof="0">
              <a:ln>
                <a:noFill/>
              </a:ln>
              <a:solidFill>
                <a:srgbClr val="002060"/>
              </a:solidFill>
              <a:effectLst/>
              <a:uLnTx/>
              <a:uFillTx/>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465642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codes05.org/images/interface/logo_codes05.gif"/>
          <p:cNvPicPr>
            <a:picLocks noChangeAspect="1" noChangeArrowheads="1"/>
          </p:cNvPicPr>
          <p:nvPr/>
        </p:nvPicPr>
        <p:blipFill>
          <a:blip r:embed="rId4">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Espace réservé du numéro de diapositive 7"/>
          <p:cNvSpPr>
            <a:spLocks noGrp="1"/>
          </p:cNvSpPr>
          <p:nvPr>
            <p:ph type="sldNum" sz="quarter" idx="12"/>
          </p:nvPr>
        </p:nvSpPr>
        <p:spPr bwMode="auto">
          <a:xfrm>
            <a:off x="304800" y="6410325"/>
            <a:ext cx="3581400"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AA6AC4D1-FA2B-4806-AFF8-4E25F9BBB13E}" type="slidenum">
              <a:rPr kumimoji="0" lang="fr-FR" altLang="fr-FR"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pic>
        <p:nvPicPr>
          <p:cNvPr id="25604" name="Image 2">
            <a:hlinkClick r:id="rId5"/>
          </p:cNvPr>
          <p:cNvPicPr>
            <a:picLocks noChangeAspect="1"/>
          </p:cNvPicPr>
          <p:nvPr/>
        </p:nvPicPr>
        <p:blipFill>
          <a:blip r:embed="rId6">
            <a:extLst>
              <a:ext uri="{28A0092B-C50C-407E-A947-70E740481C1C}">
                <a14:useLocalDpi xmlns:a14="http://schemas.microsoft.com/office/drawing/2010/main" val="0"/>
              </a:ext>
            </a:extLst>
          </a:blip>
          <a:srcRect l="3539" t="12901" r="3143" b="8000"/>
          <a:stretch>
            <a:fillRect/>
          </a:stretch>
        </p:blipFill>
        <p:spPr bwMode="auto">
          <a:xfrm>
            <a:off x="304800" y="1196975"/>
            <a:ext cx="8609013"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8015494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ED8EF8-5612-49E1-A977-BE0EBA395CB4}"/>
              </a:ext>
            </a:extLst>
          </p:cNvPr>
          <p:cNvSpPr>
            <a:spLocks noGrp="1"/>
          </p:cNvSpPr>
          <p:nvPr>
            <p:ph type="body" idx="1"/>
          </p:nvPr>
        </p:nvSpPr>
        <p:spPr>
          <a:xfrm>
            <a:off x="468313" y="3068638"/>
            <a:ext cx="8207375" cy="2089150"/>
          </a:xfrm>
        </p:spPr>
        <p:txBody>
          <a:bodyPr>
            <a:noAutofit/>
          </a:bodyPr>
          <a:lstStyle/>
          <a:p>
            <a:pPr eaLnBrk="1" fontAlgn="auto" hangingPunct="1">
              <a:spcAft>
                <a:spcPts val="0"/>
              </a:spcAft>
              <a:buFont typeface="Wingdings 2"/>
              <a:buNone/>
              <a:defRPr/>
            </a:pPr>
            <a:endParaRPr lang="fr-FR" sz="2800" dirty="0">
              <a:solidFill>
                <a:srgbClr val="FF0000"/>
              </a:solidFill>
            </a:endParaRPr>
          </a:p>
          <a:p>
            <a:pPr eaLnBrk="1" fontAlgn="auto" hangingPunct="1">
              <a:spcAft>
                <a:spcPts val="0"/>
              </a:spcAft>
              <a:buFont typeface="Wingdings 2"/>
              <a:buNone/>
              <a:defRPr/>
            </a:pPr>
            <a:r>
              <a:rPr lang="fr-FR" sz="3600" dirty="0">
                <a:solidFill>
                  <a:srgbClr val="FF0000"/>
                </a:solidFill>
                <a:effectLst>
                  <a:outerShdw blurRad="38100" dist="38100" dir="2700000" algn="tl">
                    <a:srgbClr val="000000">
                      <a:alpha val="43137"/>
                    </a:srgbClr>
                  </a:outerShdw>
                </a:effectLst>
              </a:rPr>
              <a:t>Information</a:t>
            </a:r>
          </a:p>
          <a:p>
            <a:pPr eaLnBrk="1" fontAlgn="auto" hangingPunct="1">
              <a:spcAft>
                <a:spcPts val="0"/>
              </a:spcAft>
              <a:buFont typeface="Wingdings 2"/>
              <a:buNone/>
              <a:defRPr/>
            </a:pPr>
            <a:endParaRPr lang="fr-FR" sz="2800" dirty="0"/>
          </a:p>
          <a:p>
            <a:pPr eaLnBrk="1" fontAlgn="auto" hangingPunct="1">
              <a:spcAft>
                <a:spcPts val="0"/>
              </a:spcAft>
              <a:buFont typeface="Wingdings 2"/>
              <a:buNone/>
              <a:defRPr/>
            </a:pPr>
            <a:endParaRPr lang="fr-FR" sz="2800" dirty="0">
              <a:solidFill>
                <a:schemeClr val="tx2">
                  <a:lumMod val="75000"/>
                </a:schemeClr>
              </a:solidFill>
            </a:endParaRPr>
          </a:p>
        </p:txBody>
      </p:sp>
      <p:sp>
        <p:nvSpPr>
          <p:cNvPr id="27651"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2549E99-FA78-4302-A268-B1AC22B98C03}"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endParaRPr>
          </a:p>
        </p:txBody>
      </p:sp>
      <p:pic>
        <p:nvPicPr>
          <p:cNvPr id="27652" name="Image 11" descr="CoDES-0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re 2">
            <a:extLst>
              <a:ext uri="{FF2B5EF4-FFF2-40B4-BE49-F238E27FC236}">
                <a16:creationId xmlns:a16="http://schemas.microsoft.com/office/drawing/2014/main" id="{97F3D76A-4E97-4007-8100-CFDFC3D736BA}"/>
              </a:ext>
            </a:extLst>
          </p:cNvPr>
          <p:cNvSpPr txBox="1">
            <a:spLocks/>
          </p:cNvSpPr>
          <p:nvPr/>
        </p:nvSpPr>
        <p:spPr>
          <a:xfrm>
            <a:off x="722313" y="609600"/>
            <a:ext cx="7881937" cy="1524000"/>
          </a:xfrm>
          <a:prstGeom prst="rect">
            <a:avLst/>
          </a:prstGeom>
        </p:spPr>
        <p:txBody>
          <a:bodyPr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a:ln>
                  <a:noFill/>
                </a:ln>
                <a:solidFill>
                  <a:srgbClr val="FFFFFF"/>
                </a:solidFill>
                <a:effectLst/>
                <a:uLnTx/>
                <a:uFillTx/>
                <a:latin typeface="Georgia"/>
                <a:ea typeface="+mn-ea"/>
                <a:cs typeface="+mn-cs"/>
              </a:rPr>
              <a:t>CoDES 05</a:t>
            </a:r>
            <a:br>
              <a:rPr kumimoji="0" lang="fr-FR" sz="4200" b="0" i="0" u="none" strike="noStrike" kern="1200" cap="none" spc="0" normalizeH="0" baseline="0" noProof="0" dirty="0">
                <a:ln>
                  <a:noFill/>
                </a:ln>
                <a:solidFill>
                  <a:srgbClr val="FFFFFF"/>
                </a:solidFill>
                <a:effectLst/>
                <a:uLnTx/>
                <a:uFillTx/>
                <a:latin typeface="Georgia"/>
                <a:ea typeface="+mn-ea"/>
                <a:cs typeface="+mn-cs"/>
              </a:rPr>
            </a:br>
            <a:r>
              <a:rPr kumimoji="0" lang="fr-FR" sz="4200" b="0" i="0" u="none" strike="noStrike" kern="1200" cap="none" spc="0" normalizeH="0" baseline="0" noProof="0" dirty="0">
                <a:ln>
                  <a:noFill/>
                </a:ln>
                <a:solidFill>
                  <a:srgbClr val="FFFFFF"/>
                </a:solidFill>
                <a:effectLst/>
                <a:uLnTx/>
                <a:uFillTx/>
                <a:latin typeface="Georgia"/>
                <a:ea typeface="+mn-ea"/>
                <a:cs typeface="+mn-cs"/>
              </a:rPr>
              <a:t>NOS ACTIVITES – NOS MISSIONS</a:t>
            </a:r>
            <a:br>
              <a:rPr kumimoji="0" lang="fr-FR" sz="4200" b="0" i="0" u="none" strike="noStrike" kern="1200" cap="none" spc="0" normalizeH="0" baseline="0" noProof="0" dirty="0">
                <a:ln>
                  <a:noFill/>
                </a:ln>
                <a:solidFill>
                  <a:srgbClr val="FFFFFF"/>
                </a:solidFill>
                <a:effectLst/>
                <a:uLnTx/>
                <a:uFillTx/>
                <a:latin typeface="Georgia"/>
                <a:ea typeface="+mn-ea"/>
                <a:cs typeface="+mn-cs"/>
              </a:rPr>
            </a:br>
            <a:endParaRPr kumimoji="0" lang="fr-FR" sz="4200" b="0" i="0" u="none" strike="noStrike" kern="1200" cap="none" spc="0" normalizeH="0" baseline="0" noProof="0" dirty="0">
              <a:ln>
                <a:noFill/>
              </a:ln>
              <a:solidFill>
                <a:srgbClr val="FFFFFF"/>
              </a:solidFill>
              <a:effectLst/>
              <a:uLnTx/>
              <a:uFillTx/>
              <a:latin typeface="Georgia"/>
              <a:ea typeface="+mn-ea"/>
              <a:cs typeface="+mn-cs"/>
            </a:endParaRPr>
          </a:p>
        </p:txBody>
      </p:sp>
      <p:pic>
        <p:nvPicPr>
          <p:cNvPr id="276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379913"/>
            <a:ext cx="3384550" cy="169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Imag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68675" y="2566988"/>
            <a:ext cx="391477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diffenligne.arkotheque.fr/_depot_codes/documentation/3522_im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70377">
            <a:off x="665479" y="2440289"/>
            <a:ext cx="1312942" cy="19403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iffenligne.arkotheque.fr/_depot_codes/documentation/4088_im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887357">
            <a:off x="6788516" y="3759707"/>
            <a:ext cx="1905604" cy="13656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iffenligne.arkotheque.fr/_depot_codes/documentation/4087_im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4565" y="4379913"/>
            <a:ext cx="1393719" cy="19722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35077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codes05.org/images/interface/logo_codes05.gif"/>
          <p:cNvPicPr>
            <a:picLocks noChangeAspect="1" noChangeArrowheads="1"/>
          </p:cNvPicPr>
          <p:nvPr/>
        </p:nvPicPr>
        <p:blipFill>
          <a:blip r:embed="rId4">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Espace réservé du numéro de diapositive 7"/>
          <p:cNvSpPr>
            <a:spLocks noGrp="1"/>
          </p:cNvSpPr>
          <p:nvPr>
            <p:ph type="sldNum" sz="quarter" idx="12"/>
          </p:nvPr>
        </p:nvSpPr>
        <p:spPr bwMode="auto">
          <a:xfrm>
            <a:off x="304800" y="6410325"/>
            <a:ext cx="3581400"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F341C92-0266-475E-A9AC-F20FEDCEBD2A}" type="slidenum">
              <a:rPr kumimoji="0" lang="fr-FR" altLang="fr-FR"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pic>
        <p:nvPicPr>
          <p:cNvPr id="2" name="Image 1">
            <a:hlinkClick r:id="rId5"/>
          </p:cNvPr>
          <p:cNvPicPr>
            <a:picLocks noChangeAspect="1"/>
          </p:cNvPicPr>
          <p:nvPr/>
        </p:nvPicPr>
        <p:blipFill rotWithShape="1">
          <a:blip r:embed="rId6"/>
          <a:srcRect l="7869" t="13601" r="9445" b="5200"/>
          <a:stretch/>
        </p:blipFill>
        <p:spPr>
          <a:xfrm>
            <a:off x="304800" y="1196752"/>
            <a:ext cx="8603714" cy="4752528"/>
          </a:xfrm>
          <a:prstGeom prst="rect">
            <a:avLst/>
          </a:prstGeom>
        </p:spPr>
      </p:pic>
    </p:spTree>
    <p:custDataLst>
      <p:tags r:id="rId1"/>
    </p:custDataLst>
    <p:extLst>
      <p:ext uri="{BB962C8B-B14F-4D97-AF65-F5344CB8AC3E}">
        <p14:creationId xmlns:p14="http://schemas.microsoft.com/office/powerpoint/2010/main" val="325606686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904A33-1BAD-4729-9C31-AA02A75B7A6F}"/>
              </a:ext>
            </a:extLst>
          </p:cNvPr>
          <p:cNvSpPr>
            <a:spLocks noGrp="1"/>
          </p:cNvSpPr>
          <p:nvPr>
            <p:ph type="body" idx="1"/>
          </p:nvPr>
        </p:nvSpPr>
        <p:spPr>
          <a:xfrm>
            <a:off x="468313" y="3068638"/>
            <a:ext cx="8207375" cy="2089150"/>
          </a:xfrm>
        </p:spPr>
        <p:txBody>
          <a:bodyPr>
            <a:noAutofit/>
          </a:bodyPr>
          <a:lstStyle/>
          <a:p>
            <a:pPr eaLnBrk="1" fontAlgn="auto" hangingPunct="1">
              <a:spcAft>
                <a:spcPts val="0"/>
              </a:spcAft>
              <a:buFont typeface="Wingdings 2"/>
              <a:buNone/>
              <a:defRPr/>
            </a:pPr>
            <a:endParaRPr lang="fr-FR" sz="2800" dirty="0"/>
          </a:p>
          <a:p>
            <a:pPr eaLnBrk="1" fontAlgn="auto" hangingPunct="1">
              <a:spcAft>
                <a:spcPts val="0"/>
              </a:spcAft>
              <a:buFont typeface="Wingdings 2"/>
              <a:buNone/>
              <a:defRPr/>
            </a:pPr>
            <a:r>
              <a:rPr lang="fr-FR" sz="3600" dirty="0">
                <a:solidFill>
                  <a:srgbClr val="FF0000"/>
                </a:solidFill>
                <a:effectLst>
                  <a:outerShdw blurRad="38100" dist="38100" dir="2700000" algn="tl">
                    <a:srgbClr val="000000">
                      <a:alpha val="43137"/>
                    </a:srgbClr>
                  </a:outerShdw>
                </a:effectLst>
              </a:rPr>
              <a:t>Formation</a:t>
            </a:r>
          </a:p>
          <a:p>
            <a:pPr eaLnBrk="1" fontAlgn="auto" hangingPunct="1">
              <a:spcAft>
                <a:spcPts val="0"/>
              </a:spcAft>
              <a:buFont typeface="Wingdings 2"/>
              <a:buNone/>
              <a:defRPr/>
            </a:pPr>
            <a:endParaRPr lang="fr-FR" sz="2800" dirty="0"/>
          </a:p>
        </p:txBody>
      </p:sp>
      <p:sp>
        <p:nvSpPr>
          <p:cNvPr id="31747"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6B6FB1D-B895-487E-BC80-FD1EB3574F44}"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endParaRPr>
          </a:p>
        </p:txBody>
      </p:sp>
      <p:pic>
        <p:nvPicPr>
          <p:cNvPr id="37892" name="Picture 4" descr="Afficher l'image d'origine">
            <a:extLst>
              <a:ext uri="{FF2B5EF4-FFF2-40B4-BE49-F238E27FC236}">
                <a16:creationId xmlns:a16="http://schemas.microsoft.com/office/drawing/2014/main" id="{3548818C-EC72-4D61-BFE3-078726A5C47D}"/>
              </a:ext>
            </a:extLst>
          </p:cNvPr>
          <p:cNvPicPr>
            <a:picLocks noChangeAspect="1" noChangeArrowheads="1"/>
          </p:cNvPicPr>
          <p:nvPr/>
        </p:nvPicPr>
        <p:blipFill>
          <a:blip r:embed="rId4"/>
          <a:srcRect/>
          <a:stretch>
            <a:fillRect/>
          </a:stretch>
        </p:blipFill>
        <p:spPr bwMode="auto">
          <a:xfrm>
            <a:off x="6245225" y="4672013"/>
            <a:ext cx="2647950" cy="1597025"/>
          </a:xfrm>
          <a:prstGeom prst="rect">
            <a:avLst/>
          </a:prstGeom>
          <a:ln>
            <a:noFill/>
          </a:ln>
          <a:effectLst>
            <a:outerShdw blurRad="292100" dist="139700" dir="2700000" algn="tl" rotWithShape="0">
              <a:srgbClr val="333333">
                <a:alpha val="65000"/>
              </a:srgbClr>
            </a:outerShdw>
          </a:effectLst>
        </p:spPr>
      </p:pic>
      <p:sp>
        <p:nvSpPr>
          <p:cNvPr id="9" name="Titre 2">
            <a:extLst>
              <a:ext uri="{FF2B5EF4-FFF2-40B4-BE49-F238E27FC236}">
                <a16:creationId xmlns:a16="http://schemas.microsoft.com/office/drawing/2014/main" id="{024E2DFC-97CE-4749-8318-90D9452D4A75}"/>
              </a:ext>
            </a:extLst>
          </p:cNvPr>
          <p:cNvSpPr txBox="1">
            <a:spLocks/>
          </p:cNvSpPr>
          <p:nvPr/>
        </p:nvSpPr>
        <p:spPr>
          <a:xfrm>
            <a:off x="722313" y="609600"/>
            <a:ext cx="7881937" cy="1524000"/>
          </a:xfrm>
          <a:prstGeom prst="rect">
            <a:avLst/>
          </a:prstGeom>
        </p:spPr>
        <p:txBody>
          <a:bodyPr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a:ln>
                  <a:noFill/>
                </a:ln>
                <a:solidFill>
                  <a:srgbClr val="FFFFFF"/>
                </a:solidFill>
                <a:effectLst/>
                <a:uLnTx/>
                <a:uFillTx/>
                <a:latin typeface="Georgia"/>
                <a:ea typeface="+mn-ea"/>
                <a:cs typeface="+mn-cs"/>
              </a:rPr>
              <a:t>CoDES 05</a:t>
            </a:r>
            <a:br>
              <a:rPr kumimoji="0" lang="fr-FR" sz="4200" b="0" i="0" u="none" strike="noStrike" kern="1200" cap="none" spc="0" normalizeH="0" baseline="0" noProof="0" dirty="0">
                <a:ln>
                  <a:noFill/>
                </a:ln>
                <a:solidFill>
                  <a:srgbClr val="FFFFFF"/>
                </a:solidFill>
                <a:effectLst/>
                <a:uLnTx/>
                <a:uFillTx/>
                <a:latin typeface="Georgia"/>
                <a:ea typeface="+mn-ea"/>
                <a:cs typeface="+mn-cs"/>
              </a:rPr>
            </a:br>
            <a:r>
              <a:rPr kumimoji="0" lang="fr-FR" sz="4200" b="0" i="0" u="none" strike="noStrike" kern="1200" cap="none" spc="0" normalizeH="0" baseline="0" noProof="0" dirty="0">
                <a:ln>
                  <a:noFill/>
                </a:ln>
                <a:solidFill>
                  <a:srgbClr val="FFFFFF"/>
                </a:solidFill>
                <a:effectLst/>
                <a:uLnTx/>
                <a:uFillTx/>
                <a:latin typeface="Georgia"/>
                <a:ea typeface="+mn-ea"/>
                <a:cs typeface="+mn-cs"/>
              </a:rPr>
              <a:t>NOS ACTIVITES – NOS MISSIONS</a:t>
            </a:r>
            <a:br>
              <a:rPr kumimoji="0" lang="fr-FR" sz="4200" b="0" i="0" u="none" strike="noStrike" kern="1200" cap="none" spc="0" normalizeH="0" baseline="0" noProof="0" dirty="0">
                <a:ln>
                  <a:noFill/>
                </a:ln>
                <a:solidFill>
                  <a:srgbClr val="FFFFFF"/>
                </a:solidFill>
                <a:effectLst/>
                <a:uLnTx/>
                <a:uFillTx/>
                <a:latin typeface="Georgia"/>
                <a:ea typeface="+mn-ea"/>
                <a:cs typeface="+mn-cs"/>
              </a:rPr>
            </a:br>
            <a:endParaRPr kumimoji="0" lang="fr-FR" sz="4200" b="0" i="0" u="none" strike="noStrike" kern="1200" cap="none" spc="0" normalizeH="0" baseline="0" noProof="0" dirty="0">
              <a:ln>
                <a:noFill/>
              </a:ln>
              <a:solidFill>
                <a:srgbClr val="FFFFFF"/>
              </a:solidFill>
              <a:effectLst/>
              <a:uLnTx/>
              <a:uFillTx/>
              <a:latin typeface="Georgia"/>
              <a:ea typeface="+mn-ea"/>
              <a:cs typeface="+mn-cs"/>
            </a:endParaRPr>
          </a:p>
        </p:txBody>
      </p:sp>
      <p:pic>
        <p:nvPicPr>
          <p:cNvPr id="31750" name="Image 9" descr="CoDES-0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4" descr="https://www.codes05.org/image/9540/3547?size=!500,400&amp;region=full&amp;format=png&amp;crop=centre&amp;realWidth=680&amp;realHeight=4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3638" y="2492375"/>
            <a:ext cx="27209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hlinkClick r:id="rId7"/>
          </p:cNvPr>
          <p:cNvPicPr>
            <a:picLocks noChangeAspect="1"/>
          </p:cNvPicPr>
          <p:nvPr/>
        </p:nvPicPr>
        <p:blipFill>
          <a:blip r:embed="rId8"/>
          <a:stretch>
            <a:fillRect/>
          </a:stretch>
        </p:blipFill>
        <p:spPr>
          <a:xfrm>
            <a:off x="250826" y="2604816"/>
            <a:ext cx="2520973" cy="3527229"/>
          </a:xfrm>
          <a:prstGeom prst="rect">
            <a:avLst/>
          </a:prstGeom>
        </p:spPr>
      </p:pic>
    </p:spTree>
    <p:custDataLst>
      <p:tags r:id="rId1"/>
    </p:custDataLst>
    <p:extLst>
      <p:ext uri="{BB962C8B-B14F-4D97-AF65-F5344CB8AC3E}">
        <p14:creationId xmlns:p14="http://schemas.microsoft.com/office/powerpoint/2010/main" val="312750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C67501C-2EF5-4E39-B990-DAE49399CE77}"/>
              </a:ext>
            </a:extLst>
          </p:cNvPr>
          <p:cNvSpPr>
            <a:spLocks noGrp="1"/>
          </p:cNvSpPr>
          <p:nvPr>
            <p:ph type="body" idx="1"/>
          </p:nvPr>
        </p:nvSpPr>
        <p:spPr>
          <a:xfrm>
            <a:off x="468313" y="3068638"/>
            <a:ext cx="8207375" cy="2089150"/>
          </a:xfrm>
        </p:spPr>
        <p:txBody>
          <a:bodyPr>
            <a:noAutofit/>
          </a:bodyPr>
          <a:lstStyle/>
          <a:p>
            <a:pPr eaLnBrk="1" fontAlgn="auto" hangingPunct="1">
              <a:spcAft>
                <a:spcPts val="0"/>
              </a:spcAft>
              <a:buFont typeface="Wingdings 2"/>
              <a:buNone/>
              <a:defRPr/>
            </a:pPr>
            <a:endParaRPr lang="fr-FR" sz="2800" dirty="0"/>
          </a:p>
          <a:p>
            <a:pPr eaLnBrk="1" fontAlgn="auto" hangingPunct="1">
              <a:spcAft>
                <a:spcPts val="0"/>
              </a:spcAft>
              <a:buFont typeface="Wingdings 2"/>
              <a:buNone/>
              <a:defRPr/>
            </a:pPr>
            <a:r>
              <a:rPr lang="fr-FR" sz="3600" dirty="0">
                <a:solidFill>
                  <a:srgbClr val="FF0000"/>
                </a:solidFill>
                <a:effectLst>
                  <a:outerShdw blurRad="38100" dist="38100" dir="2700000" algn="tl">
                    <a:srgbClr val="000000">
                      <a:alpha val="43137"/>
                    </a:srgbClr>
                  </a:outerShdw>
                </a:effectLst>
              </a:rPr>
              <a:t>action</a:t>
            </a:r>
          </a:p>
        </p:txBody>
      </p:sp>
      <p:sp>
        <p:nvSpPr>
          <p:cNvPr id="33795"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DDA210C9-7FEE-4830-84C4-D2F4035B4110}"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endParaRPr>
          </a:p>
        </p:txBody>
      </p:sp>
      <p:pic>
        <p:nvPicPr>
          <p:cNvPr id="33796" name="Image 6" descr="wordle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292600"/>
            <a:ext cx="2879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Image 7" descr="wordle 2.png"/>
          <p:cNvPicPr>
            <a:picLocks noChangeAspect="1"/>
          </p:cNvPicPr>
          <p:nvPr/>
        </p:nvPicPr>
        <p:blipFill>
          <a:blip r:embed="rId5" cstate="print">
            <a:extLst>
              <a:ext uri="{28A0092B-C50C-407E-A947-70E740481C1C}">
                <a14:useLocalDpi xmlns:a14="http://schemas.microsoft.com/office/drawing/2010/main" val="0"/>
              </a:ext>
            </a:extLst>
          </a:blip>
          <a:srcRect t="18324" b="22118"/>
          <a:stretch>
            <a:fillRect/>
          </a:stretch>
        </p:blipFill>
        <p:spPr bwMode="auto">
          <a:xfrm>
            <a:off x="5065713" y="4581525"/>
            <a:ext cx="38385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Image 8" descr="wordle 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2492375"/>
            <a:ext cx="34083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re 2">
            <a:extLst>
              <a:ext uri="{FF2B5EF4-FFF2-40B4-BE49-F238E27FC236}">
                <a16:creationId xmlns:a16="http://schemas.microsoft.com/office/drawing/2014/main" id="{24467049-8494-4920-B1AE-4FF414051DD5}"/>
              </a:ext>
            </a:extLst>
          </p:cNvPr>
          <p:cNvSpPr txBox="1">
            <a:spLocks/>
          </p:cNvSpPr>
          <p:nvPr/>
        </p:nvSpPr>
        <p:spPr>
          <a:xfrm>
            <a:off x="722313" y="609600"/>
            <a:ext cx="7881937" cy="1524000"/>
          </a:xfrm>
          <a:prstGeom prst="rect">
            <a:avLst/>
          </a:prstGeom>
        </p:spPr>
        <p:txBody>
          <a:bodyPr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a:ln>
                  <a:noFill/>
                </a:ln>
                <a:solidFill>
                  <a:srgbClr val="FFFFFF"/>
                </a:solidFill>
                <a:effectLst/>
                <a:uLnTx/>
                <a:uFillTx/>
                <a:latin typeface="Georgia"/>
                <a:ea typeface="+mn-ea"/>
                <a:cs typeface="+mn-cs"/>
              </a:rPr>
              <a:t>CoDES 05</a:t>
            </a:r>
            <a:br>
              <a:rPr kumimoji="0" lang="fr-FR" sz="4200" b="0" i="0" u="none" strike="noStrike" kern="1200" cap="none" spc="0" normalizeH="0" baseline="0" noProof="0" dirty="0">
                <a:ln>
                  <a:noFill/>
                </a:ln>
                <a:solidFill>
                  <a:srgbClr val="FFFFFF"/>
                </a:solidFill>
                <a:effectLst/>
                <a:uLnTx/>
                <a:uFillTx/>
                <a:latin typeface="Georgia"/>
                <a:ea typeface="+mn-ea"/>
                <a:cs typeface="+mn-cs"/>
              </a:rPr>
            </a:br>
            <a:r>
              <a:rPr kumimoji="0" lang="fr-FR" sz="4200" b="0" i="0" u="none" strike="noStrike" kern="1200" cap="none" spc="0" normalizeH="0" baseline="0" noProof="0" dirty="0">
                <a:ln>
                  <a:noFill/>
                </a:ln>
                <a:solidFill>
                  <a:srgbClr val="FFFFFF"/>
                </a:solidFill>
                <a:effectLst/>
                <a:uLnTx/>
                <a:uFillTx/>
                <a:latin typeface="Georgia"/>
                <a:ea typeface="+mn-ea"/>
                <a:cs typeface="+mn-cs"/>
              </a:rPr>
              <a:t>NOS ACTIVITES – NOS MISSIONS</a:t>
            </a:r>
            <a:br>
              <a:rPr kumimoji="0" lang="fr-FR" sz="4200" b="0" i="0" u="none" strike="noStrike" kern="1200" cap="none" spc="0" normalizeH="0" baseline="0" noProof="0" dirty="0">
                <a:ln>
                  <a:noFill/>
                </a:ln>
                <a:solidFill>
                  <a:srgbClr val="FFFFFF"/>
                </a:solidFill>
                <a:effectLst/>
                <a:uLnTx/>
                <a:uFillTx/>
                <a:latin typeface="Georgia"/>
                <a:ea typeface="+mn-ea"/>
                <a:cs typeface="+mn-cs"/>
              </a:rPr>
            </a:br>
            <a:endParaRPr kumimoji="0" lang="fr-FR" sz="4200" b="0" i="0" u="none" strike="noStrike" kern="1200" cap="none" spc="0" normalizeH="0" baseline="0" noProof="0" dirty="0">
              <a:ln>
                <a:noFill/>
              </a:ln>
              <a:solidFill>
                <a:srgbClr val="FFFFFF"/>
              </a:solidFill>
              <a:effectLst/>
              <a:uLnTx/>
              <a:uFillTx/>
              <a:latin typeface="Georgia"/>
              <a:ea typeface="+mn-ea"/>
              <a:cs typeface="+mn-cs"/>
            </a:endParaRPr>
          </a:p>
        </p:txBody>
      </p:sp>
      <p:pic>
        <p:nvPicPr>
          <p:cNvPr id="33800" name="Image 12" descr="CoDES-0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Rapport d'activités 2022">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2314919"/>
            <a:ext cx="1568485" cy="22091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815678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24160&quot;&gt;&lt;property id=&quot;20148&quot; value=&quot;5&quot;/&gt;&lt;property id=&quot;20300&quot; value=&quot;Diapositive 1 - &amp;quot;Pôle Régional de Compétences &amp;#x0D;&amp;#x0A;en éducation pour la santé &amp;quot;&quot;/&gt;&lt;property id=&quot;20307&quot; value=&quot;361&quot;/&gt;&lt;/object&gt;&lt;object type=&quot;3&quot; unique_id=&quot;30174&quot;&gt;&lt;property id=&quot;20148&quot; value=&quot;5&quot;/&gt;&lt;property id=&quot;20300&quot; value=&quot;Diapositive 2 - &amp;quot;CoDES 05&amp;#x0D;&amp;#x0A;NOS ACTIVITES – NOS MISSIONS&amp;#x0D;&amp;#x0A;&amp;quot;&quot;/&gt;&lt;property id=&quot;20307&quot; value=&quot;446&quot;/&gt;&lt;/object&gt;&lt;object type=&quot;3&quot; unique_id=&quot;30175&quot;&gt;&lt;property id=&quot;20148&quot; value=&quot;5&quot;/&gt;&lt;property id=&quot;20300&quot; value=&quot;Diapositive 3&quot;/&gt;&lt;property id=&quot;20307&quot; value=&quot;447&quot;/&gt;&lt;/object&gt;&lt;object type=&quot;3&quot; unique_id=&quot;30176&quot;&gt;&lt;property id=&quot;20148&quot; value=&quot;5&quot;/&gt;&lt;property id=&quot;20300&quot; value=&quot;Diapositive 4&quot;/&gt;&lt;property id=&quot;20307&quot; value=&quot;448&quot;/&gt;&lt;/object&gt;&lt;object type=&quot;3&quot; unique_id=&quot;30177&quot;&gt;&lt;property id=&quot;20148&quot; value=&quot;5&quot;/&gt;&lt;property id=&quot;20300&quot; value=&quot;Diapositive 5&quot;/&gt;&lt;property id=&quot;20307&quot; value=&quot;449&quot;/&gt;&lt;/object&gt;&lt;object type=&quot;3&quot; unique_id=&quot;30178&quot;&gt;&lt;property id=&quot;20148&quot; value=&quot;5&quot;/&gt;&lt;property id=&quot;20300&quot; value=&quot;Diapositive 6&quot;/&gt;&lt;property id=&quot;20307&quot; value=&quot;450&quot;/&gt;&lt;/object&gt;&lt;object type=&quot;3&quot; unique_id=&quot;30179&quot;&gt;&lt;property id=&quot;20148&quot; value=&quot;5&quot;/&gt;&lt;property id=&quot;20300&quot; value=&quot;Diapositive 7 - &amp;quot;www.codes05.org... UN SITE INTERNET&amp;quot;&quot;/&gt;&lt;property id=&quot;20307&quot; value=&quot;451&quot;/&gt;&lt;/object&gt;&lt;object type=&quot;3&quot; unique_id=&quot;30596&quot;&gt;&lt;property id=&quot;20148&quot; value=&quot;5&quot;/&gt;&lt;property id=&quot;20300&quot; value=&quot;Diapositive 19 - &amp;quot;&amp;#x0D;&amp;#x0A;&amp;#x0D;&amp;#x0A;&amp;#x0D;&amp;#x0A;&amp;#x0D;&amp;#x0A;CÂLINS-MALINS… &amp;#x0D;&amp;#x0A;LE JEU DE L’AMOUR ET DU HASARD&amp;quot;&quot;/&gt;&lt;property id=&quot;20307&quot; value=&quot;452&quot;/&gt;&lt;/object&gt;&lt;object type=&quot;3&quot; unique_id=&quot;30598&quot;&gt;&lt;property id=&quot;20148&quot; value=&quot;5&quot;/&gt;&lt;property id=&quot;20300&quot; value=&quot;Diapositive 22 - &amp;quot;&amp;#x0D;&amp;#x0A;&amp;#x0D;&amp;#x0A;&amp;#x0D;&amp;#x0A;&amp;#x0D;&amp;#x0A; CÂLINS-MALINS… &amp;#x0D;&amp;#x0A;LE JEU DE L’AMOUR ET DU HASARD&amp;quot;&quot;/&gt;&lt;property id=&quot;20307&quot; value=&quot;456&quot;/&gt;&lt;/object&gt;&lt;object type=&quot;3&quot; unique_id=&quot;30787&quot;&gt;&lt;property id=&quot;20148&quot; value=&quot;5&quot;/&gt;&lt;property id=&quot;20300&quot; value=&quot;Diapositive 21 - &amp;quot;&amp;#x0D;&amp;#x0A;&amp;#x0D;&amp;#x0A;&amp;#x0D;&amp;#x0A;&amp;#x0D;&amp;#x0A; CÂLINS-MALINS… &amp;#x0D;&amp;#x0A;LE JEU DE L’AMOUR ET DU HASARD&amp;quot;&quot;/&gt;&lt;property id=&quot;20307&quot; value=&quot;461&quot;/&gt;&lt;/object&gt;&lt;object type=&quot;3&quot; unique_id=&quot;31781&quot;&gt;&lt;property id=&quot;20148&quot; value=&quot;5&quot;/&gt;&lt;property id=&quot;20300&quot; value=&quot;Diapositive 20 - &amp;quot;&amp;#x0D;&amp;#x0A;&amp;#x0D;&amp;#x0A;&amp;#x0D;&amp;#x0A;&amp;#x0D;&amp;#x0A;CÂLINS-MALINS… &amp;#x0D;&amp;#x0A;LE JEU DE L’AMOUR ET DU HASARD&amp;quot;&quot;/&gt;&lt;property id=&quot;20307&quot; value=&quot;463&quot;/&gt;&lt;/object&gt;&lt;object type=&quot;3&quot; unique_id=&quot;31808&quot;&gt;&lt;property id=&quot;20148&quot; value=&quot;5&quot;/&gt;&lt;property id=&quot;20300&quot; value=&quot;Diapositive 13 - &amp;quot;&amp;#x0D;&amp;#x0A;&amp;#x0D;&amp;#x0A;&amp;#x0D;&amp;#x0A;&amp;#x0D;&amp;#x0A;Education à la vie affective, relationnelle et sexuelle… &amp;quot;&quot;/&gt;&lt;property id=&quot;20307&quot; value=&quot;464&quot;/&gt;&lt;/object&gt;&lt;object type=&quot;3&quot; unique_id=&quot;31949&quot;&gt;&lt;property id=&quot;20148&quot; value=&quot;5&quot;/&gt;&lt;property id=&quot;20300&quot; value=&quot;Diapositive 14 - &amp;quot;&amp;#x0D;&amp;#x0A;&amp;#x0D;&amp;#x0A;&amp;#x0D;&amp;#x0A;&amp;#x0D;&amp;#x0A;Education à la vie affective, relationnelle et sexuelle… &amp;quot;&quot;/&gt;&lt;property id=&quot;20307&quot; value=&quot;468&quot;/&gt;&lt;/object&gt;&lt;object type=&quot;3&quot; unique_id=&quot;31950&quot;&gt;&lt;property id=&quot;20148&quot; value=&quot;5&quot;/&gt;&lt;property id=&quot;20300&quot; value=&quot;Diapositive 15 - &amp;quot;&amp;#x0D;&amp;#x0A;&amp;#x0D;&amp;#x0A;&amp;#x0D;&amp;#x0A;&amp;#x0D;&amp;#x0A;Education à la vie affective, relationnelle et sexuelle… &amp;quot;&quot;/&gt;&lt;property id=&quot;20307&quot; value=&quot;465&quot;/&gt;&lt;/object&gt;&lt;object type=&quot;3&quot; unique_id=&quot;31951&quot;&gt;&lt;property id=&quot;20148&quot; value=&quot;5&quot;/&gt;&lt;property id=&quot;20300&quot; value=&quot;Diapositive 16 - &amp;quot;&amp;#x0D;&amp;#x0A;&amp;#x0D;&amp;#x0A;&amp;#x0D;&amp;#x0A;&amp;#x0D;&amp;#x0A;Education à la vie affective, relationnelle et sexuelle… &amp;quot;&quot;/&gt;&lt;property id=&quot;20307&quot; value=&quot;466&quot;/&gt;&lt;/object&gt;&lt;object type=&quot;3&quot; unique_id=&quot;31952&quot;&gt;&lt;property id=&quot;20148&quot; value=&quot;5&quot;/&gt;&lt;property id=&quot;20300&quot; value=&quot;Diapositive 17 - &amp;quot;&amp;#x0D;&amp;#x0A;&amp;#x0D;&amp;#x0A;&amp;#x0D;&amp;#x0A;&amp;#x0D;&amp;#x0A;Education à la vie affective, relationnelle et sexuelle… &amp;quot;&quot;/&gt;&lt;property id=&quot;20307&quot; value=&quot;467&quot;/&gt;&lt;/object&gt;&lt;object type=&quot;3&quot; unique_id=&quot;31953&quot;&gt;&lt;property id=&quot;20148&quot; value=&quot;5&quot;/&gt;&lt;property id=&quot;20300&quot; value=&quot;Diapositive 18 - &amp;quot;&amp;#x0D;&amp;#x0A;&amp;#x0D;&amp;#x0A;&amp;#x0D;&amp;#x0A;&amp;#x0D;&amp;#x0A;Education à la vie affective, relationnelle et sexuelle… &amp;quot;&quot;/&gt;&lt;property id=&quot;20307&quot; value=&quot;469&quot;/&gt;&lt;/object&gt;&lt;object type=&quot;3&quot; unique_id=&quot;32049&quot;&gt;&lt;property id=&quot;20148&quot; value=&quot;5&quot;/&gt;&lt;property id=&quot;20300&quot; value=&quot;Diapositive 12 - &amp;quot;&amp;#x0D;&amp;#x0A;&amp;#x0D;&amp;#x0A;&amp;#x0D;&amp;#x0A;&amp;#x0D;&amp;#x0A;Education à la vie affective, relationnelle et sexuelle… &amp;quot;&quot;/&gt;&lt;property id=&quot;20307&quot; value=&quot;470&quot;/&gt;&lt;/object&gt;&lt;object type=&quot;3&quot; unique_id=&quot;32410&quot;&gt;&lt;property id=&quot;20148&quot; value=&quot;5&quot;/&gt;&lt;property id=&quot;20300&quot; value=&quot;Diapositive 8 - &amp;quot;Quelques préalables indispensables…&amp;quot;&quot;/&gt;&lt;property id=&quot;20307&quot; value=&quot;471&quot;/&gt;&lt;/object&gt;&lt;object type=&quot;3&quot; unique_id=&quot;32411&quot;&gt;&lt;property id=&quot;20148&quot; value=&quot;5&quot;/&gt;&lt;property id=&quot;20300&quot; value=&quot;Diapositive 9&quot;/&gt;&lt;property id=&quot;20307&quot; value=&quot;472&quot;/&gt;&lt;/object&gt;&lt;object type=&quot;3&quot; unique_id=&quot;32412&quot;&gt;&lt;property id=&quot;20148&quot; value=&quot;5&quot;/&gt;&lt;property id=&quot;20300&quot; value=&quot;Diapositive 10&quot;/&gt;&lt;property id=&quot;20307&quot; value=&quot;473&quot;/&gt;&lt;/object&gt;&lt;object type=&quot;3&quot; unique_id=&quot;32413&quot;&gt;&lt;property id=&quot;20148&quot; value=&quot;5&quot;/&gt;&lt;property id=&quot;20300&quot; value=&quot;Diapositive 11&quot;/&gt;&lt;property id=&quot;20307&quot; value=&quot;474&quot;/&gt;&lt;/object&gt;&lt;object type=&quot;3&quot; unique_id=&quot;32510&quot;&gt;&lt;property id=&quot;20148&quot; value=&quot;5&quot;/&gt;&lt;property id=&quot;20300&quot; value=&quot;Diapositive 23 - &amp;quot;&amp;#x0D;&amp;#x0A;&amp;#x0D;&amp;#x0A;&amp;#x0D;&amp;#x0A;&amp;#x0D;&amp;#x0A;ADO SEXO…&amp;#x0D;&amp;#x0A;QUELLES INFOS ?&amp;quot;&quot;/&gt;&lt;property id=&quot;20307&quot; value=&quot;475&quot;/&gt;&lt;/object&gt;&lt;object type=&quot;3&quot; unique_id=&quot;32511&quot;&gt;&lt;property id=&quot;20148&quot; value=&quot;5&quot;/&gt;&lt;property id=&quot;20300&quot; value=&quot;Diapositive 24 - &amp;quot;&amp;#x0D;&amp;#x0A;&amp;#x0D;&amp;#x0A;&amp;#x0D;&amp;#x0A;&amp;#x0D;&amp;#x0A; ADO SEXO…&amp;#x0D;&amp;#x0A;QUELLES INFOS ?&amp;quot;&quot;/&gt;&lt;property id=&quot;20307&quot; value=&quot;477&quot;/&gt;&lt;/object&gt;&lt;object type=&quot;3&quot; unique_id=&quot;32512&quot;&gt;&lt;property id=&quot;20148&quot; value=&quot;5&quot;/&gt;&lt;property id=&quot;20300&quot; value=&quot;Diapositive 25 - &amp;quot;&amp;#x0D;&amp;#x0A;&amp;#x0D;&amp;#x0A;&amp;#x0D;&amp;#x0A;&amp;#x0D;&amp;#x0A;ADO SEXO…&amp;#x0D;&amp;#x0A;QUELLES INFOS ?&amp;quot;&quot;/&gt;&lt;property id=&quot;20307&quot; value=&quot;476&quot;/&gt;&lt;/object&gt;&lt;object type=&quot;3&quot; unique_id=&quot;32513&quot;&gt;&lt;property id=&quot;20148&quot; value=&quot;5&quot;/&gt;&lt;property id=&quot;20300&quot; value=&quot;Diapositive 26 - &amp;quot;&amp;#x0D;&amp;#x0A;&amp;#x0D;&amp;#x0A;&amp;#x0D;&amp;#x0A;&amp;#x0D;&amp;#x0A;ADO SEXO…&amp;#x0D;&amp;#x0A;QUELLES INFOS ?&amp;quot;&quot;/&gt;&lt;property id=&quot;20307&quot; value=&quot;478&quot;/&gt;&lt;/object&gt;&lt;/object&gt;&lt;/object&gt;&lt;/database&gt;"/>
  <p:tag name="SECTOMILLISECCONVERTED" val="1"/>
  <p:tag name="ARS_PPT_DBNAME" val="Journée EP AOP VAES Décembre 2023[20231201144629393].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3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4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4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4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4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4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5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0.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3_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2_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4_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ppt/theme/themeOverride2.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ppt/theme/themeOverride3.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ppt/theme/themeOverride4.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ppt/theme/themeOverride5.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docProps/app.xml><?xml version="1.0" encoding="utf-8"?>
<Properties xmlns="http://schemas.openxmlformats.org/officeDocument/2006/extended-properties" xmlns:vt="http://schemas.openxmlformats.org/officeDocument/2006/docPropsVTypes">
  <Template>Level</Template>
  <TotalTime>3134</TotalTime>
  <Words>3836</Words>
  <Application>Microsoft Office PowerPoint</Application>
  <PresentationFormat>Affichage à l'écran (4:3)</PresentationFormat>
  <Paragraphs>556</Paragraphs>
  <Slides>45</Slides>
  <Notes>45</Notes>
  <HiddenSlides>12</HiddenSlides>
  <MMClips>0</MMClips>
  <ScaleCrop>false</ScaleCrop>
  <HeadingPairs>
    <vt:vector size="6" baseType="variant">
      <vt:variant>
        <vt:lpstr>Polices utilisées</vt:lpstr>
      </vt:variant>
      <vt:variant>
        <vt:i4>12</vt:i4>
      </vt:variant>
      <vt:variant>
        <vt:lpstr>Thème</vt:lpstr>
      </vt:variant>
      <vt:variant>
        <vt:i4>8</vt:i4>
      </vt:variant>
      <vt:variant>
        <vt:lpstr>Titres des diapositives</vt:lpstr>
      </vt:variant>
      <vt:variant>
        <vt:i4>45</vt:i4>
      </vt:variant>
    </vt:vector>
  </HeadingPairs>
  <TitlesOfParts>
    <vt:vector size="65" baseType="lpstr">
      <vt:lpstr>MS PGothic</vt:lpstr>
      <vt:lpstr>Arial</vt:lpstr>
      <vt:lpstr>Calibri</vt:lpstr>
      <vt:lpstr>Century Schoolbook</vt:lpstr>
      <vt:lpstr>Comic Sans MS</vt:lpstr>
      <vt:lpstr>Georgia</vt:lpstr>
      <vt:lpstr>Times New Roman</vt:lpstr>
      <vt:lpstr>Trebuchet MS</vt:lpstr>
      <vt:lpstr>Verdana</vt:lpstr>
      <vt:lpstr>Webdings</vt:lpstr>
      <vt:lpstr>Wingdings</vt:lpstr>
      <vt:lpstr>Wingdings 2</vt:lpstr>
      <vt:lpstr>1_Oriel</vt:lpstr>
      <vt:lpstr>1_Civil</vt:lpstr>
      <vt:lpstr>2_Oriel</vt:lpstr>
      <vt:lpstr>Oriel</vt:lpstr>
      <vt:lpstr>3_Oriel</vt:lpstr>
      <vt:lpstr>2_Thème Office</vt:lpstr>
      <vt:lpstr>2_Civil</vt:lpstr>
      <vt:lpstr>4_Oriel</vt:lpstr>
      <vt:lpstr>VIE AFFECTIVE, RELATIONNELLE ET SEXUELLE -  Ateliers d'échanges de pratiques et  de présentation d'outils   JEUDI 7 DECEMBRE 2023  </vt:lpstr>
      <vt:lpstr>CoDES 05 NOS ACTIVITES – NOS MISSIONS </vt:lpstr>
      <vt:lpstr>CoDES 05 NOS ACTIVITES – NOS MISSIONS </vt:lpstr>
      <vt:lpstr>Présentation PowerPoint</vt:lpstr>
      <vt:lpstr>Présentation PowerPoint</vt:lpstr>
      <vt:lpstr>Présentation PowerPoint</vt:lpstr>
      <vt:lpstr>Présentation PowerPoint</vt:lpstr>
      <vt:lpstr>Présentation PowerPoint</vt:lpstr>
      <vt:lpstr>Présentation PowerPoint</vt:lpstr>
      <vt:lpstr>COMMUNICATION…</vt:lpstr>
      <vt:lpstr>OBJECTIFS DE LA JOURNEE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Education à la santé : Principes clés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critères de qualité  des outils d’intervention  en éducation pour la santé</vt:lpstr>
      <vt:lpstr>Présentation PowerPoint</vt:lpstr>
      <vt:lpstr>Câlins-Malins.  Le jeu de l'amour et du hasard</vt:lpstr>
      <vt:lpstr>Présentation PowerPoint</vt:lpstr>
      <vt:lpstr>Tom &amp; Léa :  En route vers la puberté</vt:lpstr>
      <vt:lpstr>Info / Intox  Vie affective et sexuelle</vt:lpstr>
      <vt:lpstr>Présentation PowerPoint</vt:lpstr>
      <vt:lpstr>Présentation PowerPoint</vt:lpstr>
    </vt:vector>
  </TitlesOfParts>
  <Company>CODES 05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Formation</dc:creator>
  <cp:lastModifiedBy>Ordinateur</cp:lastModifiedBy>
  <cp:revision>327</cp:revision>
  <dcterms:created xsi:type="dcterms:W3CDTF">2010-12-01T15:48:27Z</dcterms:created>
  <dcterms:modified xsi:type="dcterms:W3CDTF">2023-12-06T20:46:11Z</dcterms:modified>
</cp:coreProperties>
</file>