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852" r:id="rId4"/>
  </p:sldMasterIdLst>
  <p:notesMasterIdLst>
    <p:notesMasterId r:id="rId25"/>
  </p:notesMasterIdLst>
  <p:handoutMasterIdLst>
    <p:handoutMasterId r:id="rId26"/>
  </p:handoutMasterIdLst>
  <p:sldIdLst>
    <p:sldId id="256" r:id="rId5"/>
    <p:sldId id="261" r:id="rId6"/>
    <p:sldId id="274" r:id="rId7"/>
    <p:sldId id="275" r:id="rId8"/>
    <p:sldId id="280" r:id="rId9"/>
    <p:sldId id="281" r:id="rId10"/>
    <p:sldId id="282" r:id="rId11"/>
    <p:sldId id="283" r:id="rId12"/>
    <p:sldId id="279" r:id="rId13"/>
    <p:sldId id="284" r:id="rId14"/>
    <p:sldId id="293" r:id="rId15"/>
    <p:sldId id="294" r:id="rId16"/>
    <p:sldId id="286" r:id="rId17"/>
    <p:sldId id="289" r:id="rId18"/>
    <p:sldId id="291" r:id="rId19"/>
    <p:sldId id="290" r:id="rId20"/>
    <p:sldId id="292" r:id="rId21"/>
    <p:sldId id="295" r:id="rId22"/>
    <p:sldId id="285" r:id="rId23"/>
    <p:sldId id="273" r:id="rId24"/>
  </p:sldIdLst>
  <p:sldSz cx="12192000" cy="6858000"/>
  <p:notesSz cx="6858000" cy="9144000"/>
  <p:custDataLst>
    <p:tags r:id="rId27"/>
  </p:custDataLst>
  <p:defaultTextStyle>
    <a:defPPr rtl="0"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75"/>
  </p:normalViewPr>
  <p:slideViewPr>
    <p:cSldViewPr snapToGrid="0" snapToObjects="1">
      <p:cViewPr varScale="1">
        <p:scale>
          <a:sx n="74" d="100"/>
          <a:sy n="74" d="100"/>
        </p:scale>
        <p:origin x="965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6" d="100"/>
          <a:sy n="86" d="100"/>
        </p:scale>
        <p:origin x="299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B9D033A6-9DBE-4B24-97DA-EB681B6FA15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F2BCDEC-1229-4C8D-9200-B23A1F57D9D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6DFA7E-443A-491A-A640-8C4DDCE0247A}" type="datetime1">
              <a:rPr lang="fr-FR" smtClean="0"/>
              <a:t>14/11/2023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40BE60A-65EE-4214-9765-EA4897FFCA2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0622ED4-94E6-4333-99CD-F34F4226F30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B56CBE-CF7D-490B-9131-25294C63BC4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65044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noProof="0"/>
          </a:p>
        </p:txBody>
      </p:sp>
      <p:sp>
        <p:nvSpPr>
          <p:cNvPr id="3" name="Espace réservé à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BA29FF0-33D4-40EA-B065-6E756912E795}" type="datetime1">
              <a:rPr lang="fr-FR" noProof="0" smtClean="0"/>
              <a:t>14/11/2023</a:t>
            </a:fld>
            <a:endParaRPr lang="fr-FR" noProof="0"/>
          </a:p>
        </p:txBody>
      </p:sp>
      <p:sp>
        <p:nvSpPr>
          <p:cNvPr id="4" name="Espace réservé à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noProof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2D76E09-41B7-FE4E-B099-04DFD58B8CF1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62951162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2D76E09-41B7-FE4E-B099-04DFD58B8CF1}" type="slidenum">
              <a:rPr lang="fr-FR" noProof="0" smtClean="0"/>
              <a:t>1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857983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2D76E09-41B7-FE4E-B099-04DFD58B8CF1}" type="slidenum">
              <a:rPr lang="fr-FR" noProof="0" smtClean="0"/>
              <a:t>2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41637148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2D76E09-41B7-FE4E-B099-04DFD58B8CF1}" type="slidenum">
              <a:rPr lang="fr-FR" noProof="0" smtClean="0"/>
              <a:t>20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925298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e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e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e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rtlCol="0" anchor="ctr">
            <a:noAutofit/>
          </a:bodyPr>
          <a:lstStyle>
            <a:lvl1pPr algn="l">
              <a:lnSpc>
                <a:spcPct val="80000"/>
              </a:lnSpc>
              <a:defRPr sz="8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 rtlCol="0"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fr-FR" noProof="0"/>
              <a:t>Modifiez le style des sous-titres du masque</a:t>
            </a:r>
          </a:p>
        </p:txBody>
      </p:sp>
      <p:sp>
        <p:nvSpPr>
          <p:cNvPr id="4" name="Espace réservé à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0E8CDFA-B6C5-430C-8049-C960D5587F9E}" type="datetime1">
              <a:rPr lang="fr-FR" noProof="0" smtClean="0"/>
              <a:t>14/11/2023</a:t>
            </a:fld>
            <a:endParaRPr lang="fr-FR" noProof="0"/>
          </a:p>
        </p:txBody>
      </p:sp>
      <p:sp>
        <p:nvSpPr>
          <p:cNvPr id="5" name="Espace réservé a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6" name="Espace réservé a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 rtlCol="0"/>
          <a:lstStyle>
            <a:lvl1pPr>
              <a:defRPr sz="2800"/>
            </a:lvl1pPr>
          </a:lstStyle>
          <a:p>
            <a:pPr rtl="0"/>
            <a:fld id="{4FAB73BC-B049-4115-A692-8D63A059BFB8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732673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vertical 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à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48AD5BE-4846-4E65-9E43-3104B01DFF13}" type="datetime1">
              <a:rPr lang="fr-FR" noProof="0" smtClean="0"/>
              <a:t>14/11/2023</a:t>
            </a:fld>
            <a:endParaRPr lang="fr-FR" noProof="0"/>
          </a:p>
        </p:txBody>
      </p:sp>
      <p:sp>
        <p:nvSpPr>
          <p:cNvPr id="5" name="Espace réservé a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716891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 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vertical 2"/>
          <p:cNvSpPr>
            <a:spLocks noGrp="1"/>
          </p:cNvSpPr>
          <p:nvPr>
            <p:ph type="body" orient="vert" idx="1" hasCustomPrompt="1"/>
          </p:nvPr>
        </p:nvSpPr>
        <p:spPr>
          <a:xfrm>
            <a:off x="1066800" y="533400"/>
            <a:ext cx="7505700" cy="5638800"/>
          </a:xfrm>
        </p:spPr>
        <p:txBody>
          <a:bodyPr vert="eaVert"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à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D8A8EF7-2A71-4AA3-8ECB-8BB64F1C9580}" type="datetime1">
              <a:rPr lang="fr-FR" noProof="0" smtClean="0"/>
              <a:t>14/11/2023</a:t>
            </a:fld>
            <a:endParaRPr lang="fr-FR" noProof="0"/>
          </a:p>
        </p:txBody>
      </p:sp>
      <p:sp>
        <p:nvSpPr>
          <p:cNvPr id="5" name="Espace réservé a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476527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à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D78B19D-B010-49CB-8E8B-9A0B22D4BF0A}" type="datetime1">
              <a:rPr lang="fr-FR" noProof="0" smtClean="0"/>
              <a:t>14/11/2023</a:t>
            </a:fld>
            <a:endParaRPr lang="fr-FR" noProof="0"/>
          </a:p>
        </p:txBody>
      </p:sp>
      <p:sp>
        <p:nvSpPr>
          <p:cNvPr id="5" name="Espace réservé a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905088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rtlCol="0"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au texte 2"/>
          <p:cNvSpPr>
            <a:spLocks noGrp="1"/>
          </p:cNvSpPr>
          <p:nvPr>
            <p:ph type="body" idx="1" hasCustomPrompt="1"/>
          </p:nvPr>
        </p:nvSpPr>
        <p:spPr>
          <a:xfrm>
            <a:off x="2165774" y="5020056"/>
            <a:ext cx="9052560" cy="1066800"/>
          </a:xfrm>
        </p:spPr>
        <p:txBody>
          <a:bodyPr rtlCol="0"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4" name="Espace réservé à la date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 rtlCol="0"/>
          <a:lstStyle/>
          <a:p>
            <a:pPr rtl="0"/>
            <a:fld id="{F6EC8566-2F30-4981-A653-CA8DE5CA399F}" type="datetime1">
              <a:rPr lang="fr-FR" noProof="0" smtClean="0"/>
              <a:t>14/11/2023</a:t>
            </a:fld>
            <a:endParaRPr lang="fr-FR" noProof="0"/>
          </a:p>
        </p:txBody>
      </p:sp>
      <p:sp>
        <p:nvSpPr>
          <p:cNvPr id="5" name="Espace réservé au pied de page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 rtlCol="0"/>
          <a:lstStyle/>
          <a:p>
            <a:pPr rtl="0"/>
            <a:endParaRPr lang="fr-FR" noProof="0"/>
          </a:p>
        </p:txBody>
      </p:sp>
      <p:grpSp>
        <p:nvGrpSpPr>
          <p:cNvPr id="8" name="Groupe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e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e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Espace réservé a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 rtlCol="0"/>
          <a:lstStyle>
            <a:lvl1pPr>
              <a:defRPr sz="2800"/>
            </a:lvl1pPr>
          </a:lstStyle>
          <a:p>
            <a:pPr rtl="0"/>
            <a:fld id="{4FAB73BC-B049-4115-A692-8D63A059BFB8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28566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1069848" y="2194560"/>
            <a:ext cx="4754880" cy="397764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6364224" y="2194560"/>
            <a:ext cx="4754880" cy="397764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5" name="Espace réservé à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1046C02-4351-45D4-878E-F8128DA6182B}" type="datetime1">
              <a:rPr lang="fr-FR" noProof="0" smtClean="0"/>
              <a:t>14/11/2023</a:t>
            </a:fld>
            <a:endParaRPr lang="fr-FR" noProof="0"/>
          </a:p>
        </p:txBody>
      </p:sp>
      <p:sp>
        <p:nvSpPr>
          <p:cNvPr id="6" name="Espace réservé a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4288177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1066800" y="2048256"/>
            <a:ext cx="4754880" cy="640080"/>
          </a:xfrm>
        </p:spPr>
        <p:txBody>
          <a:bodyPr rtlCol="0"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1069848" y="2743200"/>
            <a:ext cx="4754880" cy="329184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5" name="Espace réservé du texte 4"/>
          <p:cNvSpPr>
            <a:spLocks noGrp="1"/>
          </p:cNvSpPr>
          <p:nvPr>
            <p:ph type="body" sz="quarter" idx="3" hasCustomPrompt="1"/>
          </p:nvPr>
        </p:nvSpPr>
        <p:spPr>
          <a:xfrm>
            <a:off x="6364224" y="2048256"/>
            <a:ext cx="4754880" cy="640080"/>
          </a:xfrm>
        </p:spPr>
        <p:txBody>
          <a:bodyPr rtlCol="0"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6364224" y="2743200"/>
            <a:ext cx="4754880" cy="329184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7" name="Espace réservé à la dat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1EB43B8-F7BD-499E-BA8C-5DB2035AA36E}" type="datetime1">
              <a:rPr lang="fr-FR" noProof="0" smtClean="0"/>
              <a:t>14/11/2023</a:t>
            </a:fld>
            <a:endParaRPr lang="fr-FR" noProof="0"/>
          </a:p>
        </p:txBody>
      </p:sp>
      <p:sp>
        <p:nvSpPr>
          <p:cNvPr id="8" name="Espace réservé au pied de pag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462686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à la date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E539BE-F72B-4132-981F-162B41DD2C20}" type="datetime1">
              <a:rPr lang="fr-FR" noProof="0" smtClean="0"/>
              <a:t>14/11/2023</a:t>
            </a:fld>
            <a:endParaRPr lang="fr-FR" noProof="0"/>
          </a:p>
        </p:txBody>
      </p:sp>
      <p:sp>
        <p:nvSpPr>
          <p:cNvPr id="4" name="Espace réservé au pied de pag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5" name="Espace réservé du numéro de diapositive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481467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à la dat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AB1491A-67B9-4AD7-AD1B-054B207CEF91}" type="datetime1">
              <a:rPr lang="fr-FR" noProof="0" smtClean="0"/>
              <a:t>14/11/2023</a:t>
            </a:fld>
            <a:endParaRPr lang="fr-FR" noProof="0"/>
          </a:p>
        </p:txBody>
      </p:sp>
      <p:sp>
        <p:nvSpPr>
          <p:cNvPr id="3" name="Espace réservé au pied de pag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42776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rtlCol="0" anchor="b">
            <a:normAutofit/>
          </a:bodyPr>
          <a:lstStyle>
            <a:lvl1pPr>
              <a:defRPr sz="3200" b="1"/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au contenu 2"/>
          <p:cNvSpPr>
            <a:spLocks noGrp="1"/>
          </p:cNvSpPr>
          <p:nvPr>
            <p:ph idx="1" hasCustomPrompt="1"/>
          </p:nvPr>
        </p:nvSpPr>
        <p:spPr>
          <a:xfrm>
            <a:off x="838200" y="685800"/>
            <a:ext cx="6711696" cy="5020056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8549640" y="2423160"/>
            <a:ext cx="3200400" cy="329184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5" name="Espace réservé à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6AA93E7-EC1E-43FA-812E-1F41EC4B5B61}" type="datetime1">
              <a:rPr lang="fr-FR" noProof="0" smtClean="0"/>
              <a:t>14/11/2023</a:t>
            </a:fld>
            <a:endParaRPr lang="fr-FR" noProof="0"/>
          </a:p>
        </p:txBody>
      </p:sp>
      <p:sp>
        <p:nvSpPr>
          <p:cNvPr id="6" name="Espace réservé a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grpSp>
        <p:nvGrpSpPr>
          <p:cNvPr id="9" name="Groupe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e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e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211674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 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rtlCol="0" anchor="b">
            <a:normAutofit/>
          </a:bodyPr>
          <a:lstStyle>
            <a:lvl1pPr>
              <a:defRPr sz="3200" b="1"/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pour une image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8549640" y="2423160"/>
            <a:ext cx="3200400" cy="329184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5" name="Espace réservé à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58F7BBA-1C54-40D3-AA7B-48B3B61F0C04}" type="datetime1">
              <a:rPr lang="fr-FR" noProof="0" smtClean="0"/>
              <a:t>14/11/2023</a:t>
            </a:fld>
            <a:endParaRPr lang="fr-FR" noProof="0"/>
          </a:p>
        </p:txBody>
      </p:sp>
      <p:grpSp>
        <p:nvGrpSpPr>
          <p:cNvPr id="8" name="Groupe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e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e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Espace réservé a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913728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au titre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à la date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pPr rtl="0"/>
            <a:fld id="{073D7D4F-CE7A-4783-BA27-C049E135ED1F}" type="datetime1">
              <a:rPr lang="fr-FR" noProof="0" smtClean="0"/>
              <a:t>14/11/2023</a:t>
            </a:fld>
            <a:endParaRPr lang="fr-FR" noProof="0"/>
          </a:p>
        </p:txBody>
      </p:sp>
      <p:sp>
        <p:nvSpPr>
          <p:cNvPr id="5" name="Espace réservé au pied de page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pPr rtl="0"/>
            <a:endParaRPr lang="fr-FR" noProof="0"/>
          </a:p>
        </p:txBody>
      </p:sp>
      <p:grpSp>
        <p:nvGrpSpPr>
          <p:cNvPr id="7" name="Groupe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e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e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Espace réservé a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075904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zM2gq8kYKyE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sycom.org/" TargetMode="External"/><Relationship Id="rId13" Type="http://schemas.openxmlformats.org/officeDocument/2006/relationships/hyperlink" Target="https://sante.gouv.fr/prevention-en-sante/addictions/article/lutte-contre-le-tabagisme" TargetMode="External"/><Relationship Id="rId18" Type="http://schemas.openxmlformats.org/officeDocument/2006/relationships/hyperlink" Target="https://ciqual.anses.fr/" TargetMode="External"/><Relationship Id="rId3" Type="http://schemas.openxmlformats.org/officeDocument/2006/relationships/hyperlink" Target="https://www.tabac-info-service.fr/" TargetMode="External"/><Relationship Id="rId7" Type="http://schemas.openxmlformats.org/officeDocument/2006/relationships/hyperlink" Target="https://www.mangerbouger.fr/" TargetMode="External"/><Relationship Id="rId12" Type="http://schemas.openxmlformats.org/officeDocument/2006/relationships/hyperlink" Target="https://dnf.asso.fr/" TargetMode="External"/><Relationship Id="rId17" Type="http://schemas.openxmlformats.org/officeDocument/2006/relationships/hyperlink" Target="https://www.federationdesdiabetiques.org/information/risques/tabac-et-diabete" TargetMode="External"/><Relationship Id="rId2" Type="http://schemas.openxmlformats.org/officeDocument/2006/relationships/image" Target="../media/image37.jpg"/><Relationship Id="rId16" Type="http://schemas.openxmlformats.org/officeDocument/2006/relationships/hyperlink" Target="http://www.lecrat.fr/articleSearchSaisie.php?recherche=nicopatch" TargetMode="External"/><Relationship Id="rId20" Type="http://schemas.openxmlformats.org/officeDocument/2006/relationships/hyperlink" Target="https://www.anorexie-et-boulimie.fr/articles-138-tabagisme-et-troubles-du-comportement-alimentaire-un-lien.htm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www.ameli.fr/assure/remboursements/rembourse/medicaments-vaccins-dispositifs-medicaux/prise-charge-substituts-nicotiniques" TargetMode="External"/><Relationship Id="rId11" Type="http://schemas.openxmlformats.org/officeDocument/2006/relationships/hyperlink" Target="https://alliancecontreletabac.org/" TargetMode="External"/><Relationship Id="rId5" Type="http://schemas.openxmlformats.org/officeDocument/2006/relationships/hyperlink" Target="http://www.stop-tabac.ch/" TargetMode="External"/><Relationship Id="rId15" Type="http://schemas.openxmlformats.org/officeDocument/2006/relationships/hyperlink" Target="https://www.has-sante.fr/jcms/c_1718021/fr/arret-de-la-consommation-de-tabac-du-depistage-individuel-au-maintien-de-l-abstinence-en-premier-recours" TargetMode="External"/><Relationship Id="rId10" Type="http://schemas.openxmlformats.org/officeDocument/2006/relationships/hyperlink" Target="https://www.santepubliquefrance.fr/" TargetMode="External"/><Relationship Id="rId19" Type="http://schemas.openxmlformats.org/officeDocument/2006/relationships/hyperlink" Target="https://www.ameli.fr/hautes-alpes/assure/remboursements/rembourse/mission-retrouve-ton-cap" TargetMode="External"/><Relationship Id="rId4" Type="http://schemas.openxmlformats.org/officeDocument/2006/relationships/hyperlink" Target="https://www.tabacstop.be/" TargetMode="External"/><Relationship Id="rId9" Type="http://schemas.openxmlformats.org/officeDocument/2006/relationships/hyperlink" Target="https://institut-sommeil-vigilance.org/sommeil-et-tabac/" TargetMode="External"/><Relationship Id="rId14" Type="http://schemas.openxmlformats.org/officeDocument/2006/relationships/hyperlink" Target="https://cnct.fr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hyperlink" Target="mailto:nathalie.beil@codes05.or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cecilia.jouve@orange.fr" TargetMode="External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13" Type="http://schemas.openxmlformats.org/officeDocument/2006/relationships/image" Target="../media/image23.jpeg"/><Relationship Id="rId3" Type="http://schemas.openxmlformats.org/officeDocument/2006/relationships/image" Target="../media/image13.jpeg"/><Relationship Id="rId7" Type="http://schemas.openxmlformats.org/officeDocument/2006/relationships/image" Target="../media/image17.jpg"/><Relationship Id="rId12" Type="http://schemas.openxmlformats.org/officeDocument/2006/relationships/image" Target="../media/image22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g"/><Relationship Id="rId11" Type="http://schemas.openxmlformats.org/officeDocument/2006/relationships/image" Target="../media/image21.png"/><Relationship Id="rId5" Type="http://schemas.openxmlformats.org/officeDocument/2006/relationships/image" Target="../media/image15.jpg"/><Relationship Id="rId10" Type="http://schemas.openxmlformats.org/officeDocument/2006/relationships/image" Target="../media/image20.png"/><Relationship Id="rId4" Type="http://schemas.openxmlformats.org/officeDocument/2006/relationships/image" Target="../media/image14.jp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5C28659E-412C-4600-B45E-BAE370BC24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  <p:pic>
        <p:nvPicPr>
          <p:cNvPr id="13" name="Image 12" descr="Avocats et poivrons sur une planche à découper">
            <a:extLst>
              <a:ext uri="{FF2B5EF4-FFF2-40B4-BE49-F238E27FC236}">
                <a16:creationId xmlns:a16="http://schemas.microsoft.com/office/drawing/2014/main" id="{573EC269-9A59-49F8-B377-784E209B3A0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8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E95896B-6905-4618-A7DF-DED8A61FBC8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748BD8C-4984-4138-94CA-2DC5F39DC3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blipFill dpi="0" rotWithShape="1">
            <a:blip r:embed="rId5">
              <a:alphaModFix amt="3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61000"/>
                      </a14:imgEffect>
                      <a14:imgEffect>
                        <a14:brightnessContrast bright="-25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5C93519-6B29-1346-9FCB-0835B80531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rtlCol="0" anchor="b">
            <a:noAutofit/>
          </a:bodyPr>
          <a:lstStyle/>
          <a:p>
            <a:pPr rtl="0"/>
            <a:r>
              <a:rPr lang="fr-FR" dirty="0">
                <a:solidFill>
                  <a:srgbClr val="FFFFFF"/>
                </a:solidFill>
              </a:rPr>
              <a:t>Alimentation et sevrage du tabac</a:t>
            </a:r>
          </a:p>
        </p:txBody>
      </p:sp>
      <p:sp>
        <p:nvSpPr>
          <p:cNvPr id="8" name="Sous-titre 7">
            <a:extLst>
              <a:ext uri="{FF2B5EF4-FFF2-40B4-BE49-F238E27FC236}">
                <a16:creationId xmlns:a16="http://schemas.microsoft.com/office/drawing/2014/main" id="{57FFE273-805C-47CC-98BD-C63CD14BF6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 rtlCol="0">
            <a:normAutofit/>
          </a:bodyPr>
          <a:lstStyle/>
          <a:p>
            <a:pPr rtl="0"/>
            <a:r>
              <a:rPr lang="fr-FR" dirty="0">
                <a:solidFill>
                  <a:srgbClr val="FFFFFF"/>
                </a:solidFill>
              </a:rPr>
              <a:t>Nathalie </a:t>
            </a:r>
            <a:r>
              <a:rPr lang="fr-FR" dirty="0" err="1">
                <a:solidFill>
                  <a:srgbClr val="FFFFFF"/>
                </a:solidFill>
              </a:rPr>
              <a:t>Beil</a:t>
            </a:r>
            <a:r>
              <a:rPr lang="fr-FR" dirty="0">
                <a:solidFill>
                  <a:srgbClr val="FFFFFF"/>
                </a:solidFill>
              </a:rPr>
              <a:t> &amp; Cécilia Jouve</a:t>
            </a:r>
          </a:p>
          <a:p>
            <a:pPr rtl="0"/>
            <a:r>
              <a:rPr lang="fr-FR" dirty="0">
                <a:solidFill>
                  <a:srgbClr val="FFFFFF"/>
                </a:solidFill>
              </a:rPr>
              <a:t>Mardi 14 Novembre 2023</a:t>
            </a:r>
          </a:p>
          <a:p>
            <a:pPr rtl="0"/>
            <a:endParaRPr lang="fr-FR" dirty="0">
              <a:solidFill>
                <a:srgbClr val="FFFFFF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312471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Cohérence cardiaque </a:t>
            </a:r>
          </a:p>
        </p:txBody>
      </p:sp>
      <p:pic>
        <p:nvPicPr>
          <p:cNvPr id="5" name="zM2gq8kYKyE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552926" y="1906438"/>
            <a:ext cx="9467592" cy="4366346"/>
          </a:xfrm>
          <a:prstGeom prst="rect">
            <a:avLst/>
          </a:prstGeo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fr-FR" noProof="0" smtClean="0"/>
              <a:t>10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659713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Ou trouve-t-on la vitamine B 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fr-FR" noProof="0" smtClean="0"/>
              <a:t>11</a:t>
            </a:fld>
            <a:endParaRPr lang="fr-FR" noProof="0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F2984DB1-ACDC-4C55-A5E4-41752DF0B9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9848" y="1854680"/>
            <a:ext cx="10058400" cy="4494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9233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OU TROUVE-T-ON LA VITAMINE c 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fr-FR" noProof="0" smtClean="0"/>
              <a:t>12</a:t>
            </a:fld>
            <a:endParaRPr lang="fr-FR" noProof="0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7635E2AA-8341-4E72-AC17-AB8DCEC373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3630" y="1952556"/>
            <a:ext cx="10517498" cy="4320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5440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CD89C6-1A91-46AD-AD3D-3F245200B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FUMER C’EST DANGEREUX POUR </a:t>
            </a:r>
            <a:r>
              <a:rPr lang="fr-FR"/>
              <a:t>LE bebe.</a:t>
            </a:r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A5F3A70-9064-40D1-B713-8F6B7B8788D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La fumée du Tabac passe dans le sang de la mère et du fœtus, elle empêche le fœtus de grossir normalement, d’où un bébé de plus petite taille à la naissance.</a:t>
            </a:r>
          </a:p>
          <a:p>
            <a:r>
              <a:rPr lang="fr-FR" dirty="0"/>
              <a:t>Le bébé risque de naitre prématurément.</a:t>
            </a:r>
          </a:p>
          <a:p>
            <a:r>
              <a:rPr lang="fr-FR" dirty="0"/>
              <a:t>La fumée passe également dans le lait maternel.</a:t>
            </a:r>
          </a:p>
          <a:p>
            <a:r>
              <a:rPr lang="fr-FR" dirty="0"/>
              <a:t>Le bébé est plus sujet à des infections ORL, bronchiolite et parfois même de l’Asthme.</a:t>
            </a:r>
          </a:p>
          <a:p>
            <a:r>
              <a:rPr lang="fr-FR" dirty="0"/>
              <a:t>Et risque augmenté de mort subite la première année de sa naissance.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3513803-E757-4CD0-8E87-6BCD32733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fr-FR" noProof="0" smtClean="0"/>
              <a:t>13</a:t>
            </a:fld>
            <a:endParaRPr lang="fr-FR" noProof="0"/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7CEB81FD-8994-4072-A8D0-40043FBB15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D0B424E-5020-448D-8C93-0FBB43DF5A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1121" y="-25247"/>
            <a:ext cx="83332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04424" y="4052920"/>
            <a:ext cx="334110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1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Afin de définir au mieux le TSN,</a:t>
            </a:r>
          </a:p>
          <a:p>
            <a:pPr algn="ctr"/>
            <a:r>
              <a:rPr lang="fr-FR" sz="1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demandez la </a:t>
            </a:r>
            <a:r>
              <a:rPr lang="fr-FR" sz="1600" b="0" cap="none" spc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qté</a:t>
            </a:r>
            <a:r>
              <a:rPr lang="fr-FR" sz="1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de </a:t>
            </a:r>
            <a:r>
              <a:rPr lang="fr-FR" sz="1600" b="0" cap="none" spc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cig</a:t>
            </a:r>
            <a:r>
              <a:rPr lang="fr-FR" sz="1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fumées </a:t>
            </a:r>
          </a:p>
          <a:p>
            <a:pPr algn="ctr"/>
            <a:r>
              <a:rPr lang="fr-FR" sz="16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AVANT</a:t>
            </a:r>
            <a:r>
              <a:rPr lang="fr-FR" sz="1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le début de la grossesse</a:t>
            </a:r>
          </a:p>
        </p:txBody>
      </p:sp>
      <p:sp>
        <p:nvSpPr>
          <p:cNvPr id="6" name="Rectangle 5"/>
          <p:cNvSpPr/>
          <p:nvPr/>
        </p:nvSpPr>
        <p:spPr>
          <a:xfrm>
            <a:off x="408223" y="861444"/>
            <a:ext cx="348028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20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Patch 16h en 1</a:t>
            </a:r>
            <a:r>
              <a:rPr lang="fr-FR" sz="2000" b="0" cap="none" spc="0" baseline="30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ère</a:t>
            </a:r>
            <a:r>
              <a:rPr lang="fr-FR" sz="20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intention ?</a:t>
            </a:r>
          </a:p>
        </p:txBody>
      </p:sp>
      <p:sp>
        <p:nvSpPr>
          <p:cNvPr id="7" name="Rectangle 6"/>
          <p:cNvSpPr/>
          <p:nvPr/>
        </p:nvSpPr>
        <p:spPr>
          <a:xfrm>
            <a:off x="175922" y="2383962"/>
            <a:ext cx="339067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50 % des futures mamans</a:t>
            </a:r>
          </a:p>
          <a:p>
            <a:pPr algn="ctr"/>
            <a:r>
              <a:rPr lang="fr-FR" sz="2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n’arrivent pas </a:t>
            </a:r>
          </a:p>
          <a:p>
            <a:pPr algn="ctr"/>
            <a:r>
              <a:rPr lang="fr-FR" sz="2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à se libérer du tabac !</a:t>
            </a:r>
          </a:p>
        </p:txBody>
      </p:sp>
      <p:pic>
        <p:nvPicPr>
          <p:cNvPr id="1026" name="Picture 2" descr="http://www.lecrat.fr/IMG/jpg/logo_texte_4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0517" y="4826753"/>
            <a:ext cx="2831301" cy="1034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15050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Tabac et diabète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 flipH="1" flipV="1">
            <a:off x="7549895" y="5705855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Le tabagisme actif augmenterait le risque de 37% à 44% de développer un diabète de type 2*</a:t>
            </a:r>
          </a:p>
          <a:p>
            <a:pPr fontAlgn="base"/>
            <a:r>
              <a:rPr lang="fr-FR" dirty="0"/>
              <a:t>La tabagisme, chez les personnes atteintes de diabète :</a:t>
            </a:r>
          </a:p>
          <a:p>
            <a:pPr fontAlgn="base"/>
            <a:r>
              <a:rPr lang="fr-FR" dirty="0"/>
              <a:t>- est la première cause de mortalité</a:t>
            </a:r>
          </a:p>
          <a:p>
            <a:pPr fontAlgn="base"/>
            <a:r>
              <a:rPr lang="fr-FR" dirty="0"/>
              <a:t>- augmente le risque d’atteintes au niveau des petits et des gros vaisseaux sanguins  (complications micro - et </a:t>
            </a:r>
            <a:r>
              <a:rPr lang="fr-FR" dirty="0" err="1"/>
              <a:t>microangiopathiques</a:t>
            </a:r>
            <a:r>
              <a:rPr lang="fr-FR" dirty="0"/>
              <a:t>)*</a:t>
            </a:r>
          </a:p>
          <a:p>
            <a:pPr fontAlgn="base"/>
            <a:r>
              <a:rPr lang="fr-FR" dirty="0"/>
              <a:t>- a un impact sur l’équilibre glycémique,</a:t>
            </a:r>
          </a:p>
          <a:p>
            <a:pPr fontAlgn="base"/>
            <a:r>
              <a:rPr lang="fr-FR" dirty="0"/>
              <a:t>- favorise le diabète gestationnel.</a:t>
            </a:r>
          </a:p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fr-FR" noProof="0" smtClean="0"/>
              <a:t>14</a:t>
            </a:fld>
            <a:endParaRPr lang="fr-FR" noProof="0"/>
          </a:p>
        </p:txBody>
      </p:sp>
      <p:pic>
        <p:nvPicPr>
          <p:cNvPr id="2050" name="Picture 2" descr="Pourquoi en fumant, vous risquez de développer du diabète de type 2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837900"/>
            <a:ext cx="3345482" cy="1957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iabète : l'arrêt du tabac a un impact sur le contrôle de la maladi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963" y="681377"/>
            <a:ext cx="3366213" cy="5109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591590" y="685801"/>
            <a:ext cx="3546373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Avec l’arrêt du tabac on </a:t>
            </a:r>
          </a:p>
          <a:p>
            <a:pPr algn="ctr"/>
            <a:r>
              <a:rPr lang="fr-FR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</a:t>
            </a:r>
            <a:r>
              <a:rPr lang="fr-FR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urveille </a:t>
            </a:r>
            <a:r>
              <a:rPr lang="fr-FR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</a:t>
            </a:r>
            <a:r>
              <a:rPr lang="fr-FR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es</a:t>
            </a:r>
          </a:p>
          <a:p>
            <a:pPr algn="ctr"/>
            <a:r>
              <a:rPr lang="fr-FR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glycémies :</a:t>
            </a:r>
          </a:p>
          <a:p>
            <a:pPr algn="ctr"/>
            <a:r>
              <a:rPr lang="fr-FR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Désordre possible les 3 premiers mois.</a:t>
            </a:r>
            <a:endParaRPr lang="fr-FR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45542" y="2423160"/>
            <a:ext cx="2838469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8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Encourager </a:t>
            </a:r>
          </a:p>
          <a:p>
            <a:pPr algn="ctr"/>
            <a:r>
              <a:rPr lang="fr-FR" sz="28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la prise des TSN</a:t>
            </a:r>
          </a:p>
        </p:txBody>
      </p:sp>
    </p:spTree>
    <p:extLst>
      <p:ext uri="{BB962C8B-B14F-4D97-AF65-F5344CB8AC3E}">
        <p14:creationId xmlns:p14="http://schemas.microsoft.com/office/powerpoint/2010/main" val="5870586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2906929" cy="1609344"/>
          </a:xfrm>
        </p:spPr>
        <p:txBody>
          <a:bodyPr/>
          <a:lstStyle/>
          <a:p>
            <a:r>
              <a:rPr lang="fr-FR" dirty="0"/>
              <a:t>Le Diabète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fr-FR" noProof="0" smtClean="0"/>
              <a:t>15</a:t>
            </a:fld>
            <a:endParaRPr lang="fr-FR" noProof="0"/>
          </a:p>
        </p:txBody>
      </p:sp>
      <p:pic>
        <p:nvPicPr>
          <p:cNvPr id="5" name="Espace réservé du contenu 7">
            <a:extLst>
              <a:ext uri="{FF2B5EF4-FFF2-40B4-BE49-F238E27FC236}">
                <a16:creationId xmlns:a16="http://schemas.microsoft.com/office/drawing/2014/main" id="{B01D4233-6661-4F6D-A6B1-62479DC8FA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8521" y="2093975"/>
            <a:ext cx="4193321" cy="422962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226943" y="1393967"/>
            <a:ext cx="75136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chemeClr val="accent2"/>
                </a:solidFill>
              </a:rPr>
              <a:t>Faites le point sur les 7 examens recommandés de suivi du Diabète</a:t>
            </a:r>
            <a:r>
              <a:rPr lang="fr-FR" sz="2400" b="1" dirty="0"/>
              <a:t>,</a:t>
            </a:r>
          </a:p>
        </p:txBody>
      </p:sp>
      <p:sp>
        <p:nvSpPr>
          <p:cNvPr id="7" name="Rectangle 6"/>
          <p:cNvSpPr/>
          <p:nvPr/>
        </p:nvSpPr>
        <p:spPr>
          <a:xfrm>
            <a:off x="5722189" y="2527797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b="1" dirty="0">
                <a:solidFill>
                  <a:schemeClr val="accent6"/>
                </a:solidFill>
              </a:rPr>
              <a:t>Les complications du Diabète</a:t>
            </a:r>
            <a:r>
              <a:rPr lang="fr-FR" dirty="0">
                <a:solidFill>
                  <a:schemeClr val="accent6"/>
                </a:solidFill>
              </a:rPr>
              <a:t> se développent silencieusement au niveau du Cœur,</a:t>
            </a:r>
          </a:p>
          <a:p>
            <a:r>
              <a:rPr lang="fr-FR" dirty="0">
                <a:solidFill>
                  <a:schemeClr val="accent6"/>
                </a:solidFill>
              </a:rPr>
              <a:t>des yeux , des reins…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Examen du fond de l’œil (1x/an)</a:t>
            </a:r>
            <a:endParaRPr lang="fr-FR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Examen dentaire (1x/an)</a:t>
            </a:r>
            <a:endParaRPr lang="fr-FR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Examen du cœur/ECG (1x/an)</a:t>
            </a:r>
            <a:endParaRPr lang="fr-FR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Dosage de l’Hémoglobine </a:t>
            </a:r>
            <a:r>
              <a:rPr lang="fr-FR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Glyquée</a:t>
            </a:r>
            <a:r>
              <a:rPr lang="fr-F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(HbA1C) / (2x/an)</a:t>
            </a:r>
            <a:endParaRPr lang="fr-FR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Bilan lipidique (1 x/an)</a:t>
            </a:r>
            <a:endParaRPr lang="fr-FR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Bilan rénal /prise de sang et urine (1x/an)</a:t>
            </a:r>
            <a:endParaRPr lang="fr-FR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Examen des pieds (1x/an)</a:t>
            </a:r>
            <a:endParaRPr lang="fr-FR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1563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49640" y="309283"/>
            <a:ext cx="3200400" cy="972671"/>
          </a:xfrm>
        </p:spPr>
        <p:txBody>
          <a:bodyPr/>
          <a:lstStyle/>
          <a:p>
            <a:r>
              <a:rPr lang="fr-FR" dirty="0"/>
              <a:t>Tabac et sommeil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549640" y="1281954"/>
            <a:ext cx="3200400" cy="5450540"/>
          </a:xfrm>
        </p:spPr>
        <p:txBody>
          <a:bodyPr>
            <a:normAutofit lnSpcReduction="10000"/>
          </a:bodyPr>
          <a:lstStyle/>
          <a:p>
            <a:r>
              <a:rPr lang="fr-FR" dirty="0"/>
              <a:t>La </a:t>
            </a:r>
            <a:r>
              <a:rPr lang="fr-FR" b="1" dirty="0"/>
              <a:t>nicotine</a:t>
            </a:r>
            <a:r>
              <a:rPr lang="fr-FR" dirty="0"/>
              <a:t> agit comme un </a:t>
            </a:r>
            <a:r>
              <a:rPr lang="fr-FR" b="1" dirty="0"/>
              <a:t>stimulant,</a:t>
            </a:r>
            <a:r>
              <a:rPr lang="fr-FR" dirty="0"/>
              <a:t> qui impacte à la fois la </a:t>
            </a:r>
            <a:r>
              <a:rPr lang="fr-FR" b="1" dirty="0"/>
              <a:t>durée</a:t>
            </a:r>
            <a:r>
              <a:rPr lang="fr-FR" dirty="0"/>
              <a:t> et la </a:t>
            </a:r>
            <a:r>
              <a:rPr lang="fr-FR" b="1" dirty="0"/>
              <a:t>qualité</a:t>
            </a:r>
            <a:r>
              <a:rPr lang="fr-FR" dirty="0"/>
              <a:t> du sommeil, principalement à cause de ses effets pharmacologiques sur le cerveau. </a:t>
            </a:r>
          </a:p>
          <a:p>
            <a:r>
              <a:rPr lang="fr-FR" dirty="0"/>
              <a:t>La nicotine vient stimuler les </a:t>
            </a:r>
            <a:r>
              <a:rPr lang="fr-FR" b="1" dirty="0"/>
              <a:t>récepteurs cholinergiques</a:t>
            </a:r>
            <a:r>
              <a:rPr lang="fr-FR" dirty="0"/>
              <a:t> dans notre cerveau, ce qui induit la libération d’un large éventail de neurotransmetteurs impliqués dans la régulation du sommeil et de l’éveil.</a:t>
            </a:r>
          </a:p>
          <a:p>
            <a:r>
              <a:rPr lang="fr-FR" dirty="0"/>
              <a:t>Les fumeurs sont plus nombreux que les non-fumeurs à avoir un </a:t>
            </a:r>
            <a:r>
              <a:rPr lang="fr-FR" b="1" dirty="0"/>
              <a:t>sommeil trop court</a:t>
            </a:r>
            <a:r>
              <a:rPr lang="fr-FR" dirty="0"/>
              <a:t> et de </a:t>
            </a:r>
            <a:r>
              <a:rPr lang="fr-FR" b="1" dirty="0"/>
              <a:t>mauvaise qualité</a:t>
            </a:r>
            <a:r>
              <a:rPr lang="fr-FR" dirty="0"/>
              <a:t>. Ils sont également plus susceptibles de souffrir d’un </a:t>
            </a:r>
            <a:r>
              <a:rPr lang="fr-FR" b="1" dirty="0"/>
              <a:t>manque de sommeil</a:t>
            </a:r>
            <a:r>
              <a:rPr lang="fr-FR" dirty="0"/>
              <a:t> et d’une </a:t>
            </a:r>
            <a:r>
              <a:rPr lang="fr-FR" b="1" dirty="0"/>
              <a:t>somnolence importante</a:t>
            </a:r>
            <a:r>
              <a:rPr lang="fr-FR" baseline="30000" dirty="0"/>
              <a:t>.</a:t>
            </a:r>
          </a:p>
          <a:p>
            <a:r>
              <a:rPr lang="fr-FR" b="1" dirty="0"/>
              <a:t>augmentation du sommeil léger</a:t>
            </a:r>
            <a:r>
              <a:rPr lang="fr-FR" dirty="0"/>
              <a:t> et une </a:t>
            </a:r>
            <a:r>
              <a:rPr lang="fr-FR" b="1" dirty="0"/>
              <a:t>diminution du sommeil lent</a:t>
            </a:r>
            <a:r>
              <a:rPr lang="fr-FR" dirty="0"/>
              <a:t> </a:t>
            </a:r>
            <a:r>
              <a:rPr lang="fr-FR" b="1" dirty="0"/>
              <a:t>profond</a:t>
            </a:r>
            <a:r>
              <a:rPr lang="fr-FR" dirty="0"/>
              <a:t> ainsi qu’un </a:t>
            </a:r>
            <a:r>
              <a:rPr lang="fr-FR" b="1" dirty="0"/>
              <a:t>temps de réveil nocturne plus long</a:t>
            </a:r>
            <a:r>
              <a:rPr lang="fr-FR" dirty="0"/>
              <a:t>. Cela surviendrait surtout pendant la </a:t>
            </a:r>
            <a:r>
              <a:rPr lang="fr-FR" b="1" dirty="0"/>
              <a:t>première partie de la nuit</a:t>
            </a:r>
            <a:r>
              <a:rPr lang="fr-FR" dirty="0"/>
              <a:t> 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fr-FR" noProof="0" smtClean="0"/>
              <a:t>16</a:t>
            </a:fld>
            <a:endParaRPr lang="fr-FR" noProof="0"/>
          </a:p>
        </p:txBody>
      </p:sp>
      <p:sp>
        <p:nvSpPr>
          <p:cNvPr id="6" name="AutoShape 2" descr="Résultat d’images pour sommeil "/>
          <p:cNvSpPr>
            <a:spLocks noChangeAspect="1" noChangeArrowheads="1"/>
          </p:cNvSpPr>
          <p:nvPr/>
        </p:nvSpPr>
        <p:spPr bwMode="auto">
          <a:xfrm>
            <a:off x="155575" y="-144463"/>
            <a:ext cx="1731210" cy="173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3076" name="Picture 4" descr="3 causes qui peuvent expliquer un mauvais somme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667" y="1245007"/>
            <a:ext cx="5016970" cy="3323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967335" y="309283"/>
            <a:ext cx="6631752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4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Les troubles du sommeil </a:t>
            </a:r>
          </a:p>
          <a:p>
            <a:pPr algn="ctr"/>
            <a:r>
              <a:rPr lang="fr-FR" sz="4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lors de l’arrêt du tabac</a:t>
            </a:r>
          </a:p>
        </p:txBody>
      </p:sp>
      <p:sp>
        <p:nvSpPr>
          <p:cNvPr id="9" name="Rectangle 8"/>
          <p:cNvSpPr/>
          <p:nvPr/>
        </p:nvSpPr>
        <p:spPr>
          <a:xfrm>
            <a:off x="865840" y="4836028"/>
            <a:ext cx="312151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36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3 semaines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582267" y="5610110"/>
            <a:ext cx="368866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28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1/3 des fumeurs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813470" y="4716951"/>
            <a:ext cx="256506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4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Adapter </a:t>
            </a:r>
          </a:p>
          <a:p>
            <a:pPr algn="ctr"/>
            <a:r>
              <a:rPr lang="fr-FR" sz="4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le TSN</a:t>
            </a:r>
          </a:p>
        </p:txBody>
      </p:sp>
    </p:spTree>
    <p:extLst>
      <p:ext uri="{BB962C8B-B14F-4D97-AF65-F5344CB8AC3E}">
        <p14:creationId xmlns:p14="http://schemas.microsoft.com/office/powerpoint/2010/main" val="22291210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Pensez a la qualité de votre sommeil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fr-FR" noProof="0" smtClean="0"/>
              <a:t>17</a:t>
            </a:fld>
            <a:endParaRPr lang="fr-FR" noProof="0"/>
          </a:p>
        </p:txBody>
      </p:sp>
      <p:pic>
        <p:nvPicPr>
          <p:cNvPr id="5" name="Espace réservé du contenu 8">
            <a:extLst>
              <a:ext uri="{FF2B5EF4-FFF2-40B4-BE49-F238E27FC236}">
                <a16:creationId xmlns:a16="http://schemas.microsoft.com/office/drawing/2014/main" id="{A1AEEF40-D09E-43D0-B826-6CBE19E7D7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96769" y="1907818"/>
            <a:ext cx="4646635" cy="4364966"/>
          </a:xfrm>
          <a:prstGeom prst="rect">
            <a:avLst/>
          </a:prstGeom>
        </p:spPr>
      </p:pic>
      <p:pic>
        <p:nvPicPr>
          <p:cNvPr id="6" name="Espace réservé du contenu 7">
            <a:extLst>
              <a:ext uri="{FF2B5EF4-FFF2-40B4-BE49-F238E27FC236}">
                <a16:creationId xmlns:a16="http://schemas.microsoft.com/office/drawing/2014/main" id="{DB3DCC30-8F4C-4729-9413-4D0570BFCA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848" y="1907818"/>
            <a:ext cx="4751831" cy="4589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5127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fr-FR" noProof="0" smtClean="0"/>
              <a:t>18</a:t>
            </a:fld>
            <a:endParaRPr lang="fr-FR" noProof="0"/>
          </a:p>
        </p:txBody>
      </p:sp>
      <p:sp>
        <p:nvSpPr>
          <p:cNvPr id="3" name="ZoneTexte 2"/>
          <p:cNvSpPr txBox="1"/>
          <p:nvPr/>
        </p:nvSpPr>
        <p:spPr>
          <a:xfrm>
            <a:off x="3675530" y="1317812"/>
            <a:ext cx="77186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Le programme « Mission : retrouve ton cap » permet aux enfants de 3 à 12 ans en surpoids ou à risque de le devenir, de bénéficier d’une prise en charge précoce et pluridisciplinaire (diététique, psychologique, activité physique). Cette prise en charge est remboursée à 100 % par l’Assurance Maladie sans avance de frais par la famille, ni de dépassement d’honoraire.</a:t>
            </a:r>
          </a:p>
        </p:txBody>
      </p:sp>
      <p:pic>
        <p:nvPicPr>
          <p:cNvPr id="2050" name="Picture 2" descr="Brochure « Mission : retrouve ton cap » - Partenaires CPAM3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15" y="555812"/>
            <a:ext cx="2888711" cy="5782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/>
          <a:srcRect l="12246" r="13084"/>
          <a:stretch/>
        </p:blipFill>
        <p:spPr>
          <a:xfrm>
            <a:off x="3371985" y="4042963"/>
            <a:ext cx="8588188" cy="1640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2414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49640" y="189953"/>
            <a:ext cx="3200400" cy="608162"/>
          </a:xfrm>
        </p:spPr>
        <p:txBody>
          <a:bodyPr>
            <a:normAutofit fontScale="90000"/>
          </a:bodyPr>
          <a:lstStyle/>
          <a:p>
            <a:r>
              <a:rPr lang="fr-FR" dirty="0"/>
              <a:t>Liens utiles, </a:t>
            </a:r>
            <a:r>
              <a:rPr lang="fr-FR" sz="2200" dirty="0"/>
              <a:t>biblio</a:t>
            </a:r>
          </a:p>
        </p:txBody>
      </p:sp>
      <p:pic>
        <p:nvPicPr>
          <p:cNvPr id="6" name="Espace réservé pour une image 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8" b="8708"/>
          <a:stretch>
            <a:fillRect/>
          </a:stretch>
        </p:blipFill>
        <p:spPr>
          <a:xfrm>
            <a:off x="8360754" y="785258"/>
            <a:ext cx="3578172" cy="5405717"/>
          </a:xfrm>
        </p:spPr>
      </p:pic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71719" y="405442"/>
            <a:ext cx="8157882" cy="6076759"/>
          </a:xfrm>
        </p:spPr>
        <p:txBody>
          <a:bodyPr>
            <a:normAutofit fontScale="92500" lnSpcReduction="20000"/>
          </a:bodyPr>
          <a:lstStyle/>
          <a:p>
            <a:r>
              <a:rPr lang="fr-FR" dirty="0">
                <a:hlinkClick r:id="rId3"/>
              </a:rPr>
              <a:t>https://www.tabac-info-service.fr/</a:t>
            </a:r>
            <a:endParaRPr lang="fr-FR" dirty="0"/>
          </a:p>
          <a:p>
            <a:r>
              <a:rPr lang="fr-FR" dirty="0">
                <a:hlinkClick r:id="rId4"/>
              </a:rPr>
              <a:t>https://www.tabacstop.be/</a:t>
            </a:r>
            <a:endParaRPr lang="fr-FR" dirty="0"/>
          </a:p>
          <a:p>
            <a:r>
              <a:rPr lang="fr-FR" dirty="0">
                <a:hlinkClick r:id="rId5"/>
              </a:rPr>
              <a:t>Arrêter de fumer - Stop-tabac.ch</a:t>
            </a:r>
            <a:endParaRPr lang="fr-FR" dirty="0"/>
          </a:p>
          <a:p>
            <a:r>
              <a:rPr lang="fr-FR" dirty="0">
                <a:hlinkClick r:id="rId6"/>
              </a:rPr>
              <a:t>Substituts nicotiniques : prise en charge | ameli.fr | Assuré</a:t>
            </a:r>
            <a:endParaRPr lang="fr-FR" dirty="0"/>
          </a:p>
          <a:p>
            <a:r>
              <a:rPr lang="fr-FR" dirty="0">
                <a:hlinkClick r:id="rId7"/>
              </a:rPr>
              <a:t>Manger Bouger</a:t>
            </a:r>
            <a:endParaRPr lang="fr-FR" dirty="0"/>
          </a:p>
          <a:p>
            <a:r>
              <a:rPr lang="fr-FR" dirty="0" err="1">
                <a:hlinkClick r:id="rId8"/>
              </a:rPr>
              <a:t>Psycom</a:t>
            </a:r>
            <a:r>
              <a:rPr lang="fr-FR" dirty="0">
                <a:hlinkClick r:id="rId8"/>
              </a:rPr>
              <a:t>, le site d'informations sur la santé mentale</a:t>
            </a:r>
            <a:endParaRPr lang="fr-FR" dirty="0"/>
          </a:p>
          <a:p>
            <a:r>
              <a:rPr lang="fr-FR" dirty="0">
                <a:hlinkClick r:id="rId9"/>
              </a:rPr>
              <a:t>Sommeil et tabac - INSV Institut National du Sommeil et de la Vigilance (institut-sommeil-vigilance.org)</a:t>
            </a:r>
            <a:endParaRPr lang="fr-FR" dirty="0"/>
          </a:p>
          <a:p>
            <a:r>
              <a:rPr lang="fr-FR" dirty="0">
                <a:hlinkClick r:id="rId10"/>
              </a:rPr>
              <a:t>Accueil (santepubliquefrance.fr)</a:t>
            </a:r>
            <a:endParaRPr lang="fr-FR" dirty="0"/>
          </a:p>
          <a:p>
            <a:r>
              <a:rPr lang="fr-FR" dirty="0">
                <a:hlinkClick r:id="rId11"/>
              </a:rPr>
              <a:t>ACT - Alliance Contre le Tabac</a:t>
            </a:r>
            <a:endParaRPr lang="fr-FR" dirty="0"/>
          </a:p>
          <a:p>
            <a:r>
              <a:rPr lang="fr-FR" dirty="0">
                <a:hlinkClick r:id="rId12"/>
              </a:rPr>
              <a:t>DNF - demain sera non fumeur — Association de protection contre le tabagisme</a:t>
            </a:r>
            <a:endParaRPr lang="fr-FR" dirty="0"/>
          </a:p>
          <a:p>
            <a:r>
              <a:rPr lang="fr-FR" dirty="0">
                <a:hlinkClick r:id="rId13"/>
              </a:rPr>
              <a:t>Lutte contre le tabagisme - Ministère de la Santé et de la Prévention (sante.gouv.fr)</a:t>
            </a:r>
            <a:endParaRPr lang="fr-FR" dirty="0"/>
          </a:p>
          <a:p>
            <a:r>
              <a:rPr lang="fr-FR" dirty="0">
                <a:hlinkClick r:id="rId14"/>
              </a:rPr>
              <a:t>Comité National Contre le Tabagisme (CNCT)</a:t>
            </a:r>
            <a:endParaRPr lang="fr-FR" dirty="0"/>
          </a:p>
          <a:p>
            <a:r>
              <a:rPr lang="fr-FR" dirty="0">
                <a:hlinkClick r:id="rId15"/>
              </a:rPr>
              <a:t>Haute Autorité de Santé - Arrêt de la consommation de tabac : du dépistage individuel au maintien de l’abstinence en premier recours (has-sante.fr)</a:t>
            </a:r>
            <a:endParaRPr lang="fr-FR" dirty="0"/>
          </a:p>
          <a:p>
            <a:r>
              <a:rPr lang="fr-FR" dirty="0">
                <a:hlinkClick r:id="rId16"/>
              </a:rPr>
              <a:t>www.lecrat.fr/articleSearchSaisie.php?recherche=nicopatch</a:t>
            </a:r>
            <a:endParaRPr lang="fr-FR" dirty="0"/>
          </a:p>
          <a:p>
            <a:r>
              <a:rPr lang="fr-FR" dirty="0">
                <a:hlinkClick r:id="rId17"/>
              </a:rPr>
              <a:t>Tabac et diabète : les raisons d’arrêter | Fédération Française des Diabétiques (federationdesdiabetiques.org)</a:t>
            </a:r>
            <a:endParaRPr lang="fr-FR" dirty="0"/>
          </a:p>
          <a:p>
            <a:r>
              <a:rPr lang="fr-FR" dirty="0" err="1">
                <a:hlinkClick r:id="rId18"/>
              </a:rPr>
              <a:t>Ciqual</a:t>
            </a:r>
            <a:r>
              <a:rPr lang="fr-FR" dirty="0">
                <a:hlinkClick r:id="rId18"/>
              </a:rPr>
              <a:t> (anses.fr)</a:t>
            </a:r>
            <a:endParaRPr lang="fr-FR" dirty="0"/>
          </a:p>
          <a:p>
            <a:r>
              <a:rPr lang="fr-FR" dirty="0">
                <a:hlinkClick r:id="rId19"/>
              </a:rPr>
              <a:t>Accompagnement de l'enfant en surpoids | ameli.fr | Assuré</a:t>
            </a:r>
            <a:endParaRPr lang="fr-FR" dirty="0"/>
          </a:p>
          <a:p>
            <a:r>
              <a:rPr lang="fr-FR" dirty="0">
                <a:hlinkClick r:id="rId20"/>
              </a:rPr>
              <a:t>Anorexie mentale, boulimie, compulsions alimentaires et troubles du comportement alimentaire - Tabac, anorexie mentale, boulimie et compulsions alimentaires : il existe un lien - Association Autrement (anorexie-et-boulimie.fr)</a:t>
            </a:r>
            <a:endParaRPr lang="fr-FR" dirty="0"/>
          </a:p>
          <a:p>
            <a:r>
              <a:rPr lang="fr-FR" dirty="0"/>
              <a:t>Sites Internet des marques de TSN (</a:t>
            </a:r>
            <a:r>
              <a:rPr lang="fr-FR" dirty="0" err="1"/>
              <a:t>Nicorette</a:t>
            </a:r>
            <a:r>
              <a:rPr lang="fr-FR" dirty="0"/>
              <a:t>…)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fr-FR" noProof="0" smtClean="0"/>
              <a:t>19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51656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3">
            <a:extLst>
              <a:ext uri="{FF2B5EF4-FFF2-40B4-BE49-F238E27FC236}">
                <a16:creationId xmlns:a16="http://schemas.microsoft.com/office/drawing/2014/main" id="{A943D298-0548-4C7A-870B-7594104F82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7620" y="-1"/>
            <a:ext cx="12207240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fr-FR" dirty="0"/>
          </a:p>
        </p:txBody>
      </p:sp>
      <p:pic>
        <p:nvPicPr>
          <p:cNvPr id="9" name="Image 8" descr="Laitue">
            <a:extLst>
              <a:ext uri="{FF2B5EF4-FFF2-40B4-BE49-F238E27FC236}">
                <a16:creationId xmlns:a16="http://schemas.microsoft.com/office/drawing/2014/main" id="{E993FA7A-9A61-804B-A5E4-16683DB6CC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0" y="171119"/>
            <a:ext cx="12192000" cy="6857999"/>
          </a:xfrm>
          <a:prstGeom prst="rect">
            <a:avLst/>
          </a:prstGeom>
        </p:spPr>
      </p:pic>
      <p:sp>
        <p:nvSpPr>
          <p:cNvPr id="23" name="Rectangle 15">
            <a:extLst>
              <a:ext uri="{FF2B5EF4-FFF2-40B4-BE49-F238E27FC236}">
                <a16:creationId xmlns:a16="http://schemas.microsoft.com/office/drawing/2014/main" id="{FF7B26C5-D249-4988-B86B-5A3D9E7BD90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2860" y="0"/>
            <a:ext cx="12188952" cy="6858000"/>
          </a:xfrm>
          <a:prstGeom prst="rect">
            <a:avLst/>
          </a:prstGeom>
          <a:blipFill dpi="0" rotWithShape="1">
            <a:blip r:embed="rId4">
              <a:alphaModFix amt="45000"/>
              <a:lum bright="70000" contrast="-70000"/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5400" cap="all" dirty="0">
                <a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Rockwell Condensed" panose="02060603050405020104"/>
                <a:ea typeface="+mj-ea"/>
                <a:cs typeface="+mj-cs"/>
              </a:rPr>
              <a:t>Et Vous?</a:t>
            </a:r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3F6D5E8-15CF-4755-910B-1B5A1E777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 rtlCol="0">
            <a:normAutofit/>
          </a:bodyPr>
          <a:lstStyle/>
          <a:p>
            <a:pPr rtl="0"/>
            <a:r>
              <a:rPr lang="fr-FR" dirty="0"/>
              <a:t>Qui sommes-nous ?</a:t>
            </a:r>
          </a:p>
        </p:txBody>
      </p:sp>
      <p:grpSp>
        <p:nvGrpSpPr>
          <p:cNvPr id="24" name="Groupe 17">
            <a:extLst>
              <a:ext uri="{FF2B5EF4-FFF2-40B4-BE49-F238E27FC236}">
                <a16:creationId xmlns:a16="http://schemas.microsoft.com/office/drawing/2014/main" id="{46FDAED0-8B04-4181-B3D3-EA0A93C665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9" name="Ovale 18">
              <a:extLst>
                <a:ext uri="{FF2B5EF4-FFF2-40B4-BE49-F238E27FC236}">
                  <a16:creationId xmlns:a16="http://schemas.microsoft.com/office/drawing/2014/main" id="{161B6F0D-567B-4CFA-BF50-79FDAC6EBDC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6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20" name="Ovale 19">
              <a:extLst>
                <a:ext uri="{FF2B5EF4-FFF2-40B4-BE49-F238E27FC236}">
                  <a16:creationId xmlns:a16="http://schemas.microsoft.com/office/drawing/2014/main" id="{8CE5D194-0A7E-49A6-B737-F71C1B3960D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" name="Espace réservé au numéro de diapositive 2">
            <a:extLst>
              <a:ext uri="{FF2B5EF4-FFF2-40B4-BE49-F238E27FC236}">
                <a16:creationId xmlns:a16="http://schemas.microsoft.com/office/drawing/2014/main" id="{77FF10F5-F7BB-EA4C-BFFD-8D8D77D54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 rtlCol="0">
            <a:normAutofit/>
          </a:bodyPr>
          <a:lstStyle/>
          <a:p>
            <a:pPr rtl="0">
              <a:spcAft>
                <a:spcPts val="600"/>
              </a:spcAft>
            </a:pPr>
            <a:fld id="{4FAB73BC-B049-4115-A692-8D63A059BFB8}" type="slidenum">
              <a:rPr lang="fr-FR" smtClean="0"/>
              <a:pPr>
                <a:spcAft>
                  <a:spcPts val="600"/>
                </a:spcAft>
              </a:pPr>
              <a:t>2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1036320" y="1949901"/>
            <a:ext cx="10058400" cy="1257412"/>
          </a:xfrm>
        </p:spPr>
        <p:txBody>
          <a:bodyPr/>
          <a:lstStyle/>
          <a:p>
            <a:r>
              <a:rPr lang="fr-FR" dirty="0"/>
              <a:t>Nathalie Beil : Infirmière et Chargée de Projets au CODES 05 </a:t>
            </a:r>
          </a:p>
          <a:p>
            <a:r>
              <a:rPr lang="fr-FR" dirty="0"/>
              <a:t>Cécilia Jouve : Diététicienne et Tabacologue – MSP </a:t>
            </a:r>
            <a:r>
              <a:rPr lang="fr-FR" dirty="0" err="1"/>
              <a:t>Seliance</a:t>
            </a:r>
            <a:r>
              <a:rPr lang="fr-FR" dirty="0"/>
              <a:t> Gap/Tabac Info Service</a:t>
            </a:r>
          </a:p>
        </p:txBody>
      </p:sp>
      <p:sp>
        <p:nvSpPr>
          <p:cNvPr id="5" name="Rectangle 4"/>
          <p:cNvSpPr/>
          <p:nvPr/>
        </p:nvSpPr>
        <p:spPr>
          <a:xfrm>
            <a:off x="1502953" y="4233883"/>
            <a:ext cx="91861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Quelles sont vos attentes ?</a:t>
            </a:r>
          </a:p>
        </p:txBody>
      </p:sp>
      <p:pic>
        <p:nvPicPr>
          <p:cNvPr id="4098" name="Picture 2" descr="Petit historique!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0398" y="264767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46823" y="484632"/>
            <a:ext cx="1876425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8133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C28659E-412C-4600-B45E-BAE370BC24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  <p:pic>
        <p:nvPicPr>
          <p:cNvPr id="5" name="Image 4" descr="Avocats et poivrons sur une planche à découper">
            <a:extLst>
              <a:ext uri="{FF2B5EF4-FFF2-40B4-BE49-F238E27FC236}">
                <a16:creationId xmlns:a16="http://schemas.microsoft.com/office/drawing/2014/main" id="{92C4C2DA-90B8-3144-9F35-4567B52801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0950" y="10"/>
            <a:ext cx="12191980" cy="685798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E95896B-6905-4618-A7DF-DED8A61FBC8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48BD8C-4984-4138-94CA-2DC5F39DC3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blipFill dpi="0" rotWithShape="1">
            <a:blip r:embed="rId4">
              <a:alphaModFix amt="3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brightnessContrast bright="-25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5C93519-6B29-1346-9FCB-0835B80531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rtlCol="0" anchor="b">
            <a:normAutofit/>
          </a:bodyPr>
          <a:lstStyle/>
          <a:p>
            <a:pPr rtl="0"/>
            <a:r>
              <a:rPr lang="fr-FR">
                <a:solidFill>
                  <a:srgbClr val="FFFFFF"/>
                </a:solidFill>
              </a:rPr>
              <a:t>Merci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698B4E1-5F4F-8E4F-97D2-0176CBCC4A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 rtlCol="0">
            <a:normAutofit/>
          </a:bodyPr>
          <a:lstStyle/>
          <a:p>
            <a:pPr rtl="0"/>
            <a:r>
              <a:rPr lang="fr-FR" dirty="0">
                <a:solidFill>
                  <a:srgbClr val="FFFFFF"/>
                </a:solidFill>
              </a:rPr>
              <a:t>Cécilia Jouve – </a:t>
            </a:r>
            <a:r>
              <a:rPr lang="fr-FR" dirty="0">
                <a:solidFill>
                  <a:srgbClr val="FFFFFF"/>
                </a:solidFill>
                <a:hlinkClick r:id="rId6"/>
              </a:rPr>
              <a:t>cecilia.jouve@orange.fr</a:t>
            </a:r>
            <a:r>
              <a:rPr lang="fr-FR" dirty="0">
                <a:solidFill>
                  <a:srgbClr val="FFFFFF"/>
                </a:solidFill>
              </a:rPr>
              <a:t> 06 99 02 12 49</a:t>
            </a:r>
          </a:p>
          <a:p>
            <a:pPr rtl="0"/>
            <a:r>
              <a:rPr lang="fr-FR" dirty="0">
                <a:solidFill>
                  <a:srgbClr val="FFFFFF"/>
                </a:solidFill>
              </a:rPr>
              <a:t>Nathalie </a:t>
            </a:r>
            <a:r>
              <a:rPr lang="fr-FR" dirty="0" err="1">
                <a:solidFill>
                  <a:srgbClr val="FFFFFF"/>
                </a:solidFill>
              </a:rPr>
              <a:t>Beil</a:t>
            </a:r>
            <a:r>
              <a:rPr lang="fr-FR" dirty="0">
                <a:solidFill>
                  <a:srgbClr val="FFFFFF"/>
                </a:solidFill>
              </a:rPr>
              <a:t> – </a:t>
            </a:r>
            <a:r>
              <a:rPr lang="fr-FR" dirty="0">
                <a:solidFill>
                  <a:srgbClr val="FFFFFF"/>
                </a:solidFill>
                <a:hlinkClick r:id="rId7"/>
              </a:rPr>
              <a:t>nathalie.beil@codes05.org</a:t>
            </a:r>
            <a:r>
              <a:rPr lang="fr-FR" dirty="0">
                <a:solidFill>
                  <a:srgbClr val="FFFFFF"/>
                </a:solidFill>
              </a:rPr>
              <a:t> 04 92 53 58 72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25585" y="648534"/>
            <a:ext cx="1876425" cy="1219200"/>
          </a:xfrm>
          <a:prstGeom prst="rect">
            <a:avLst/>
          </a:prstGeom>
        </p:spPr>
      </p:pic>
      <p:pic>
        <p:nvPicPr>
          <p:cNvPr id="9" name="Picture 2" descr="Petit historique!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719" y="525944"/>
            <a:ext cx="1548228" cy="1548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556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Choix du sujet ?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25551" y="5020056"/>
            <a:ext cx="10292783" cy="1403046"/>
          </a:xfrm>
        </p:spPr>
        <p:txBody>
          <a:bodyPr>
            <a:normAutofit lnSpcReduction="10000"/>
          </a:bodyPr>
          <a:lstStyle/>
          <a:p>
            <a:r>
              <a:rPr lang="fr-FR" dirty="0"/>
              <a:t>La peur de prendre du poids est un frein au sevrage du tabac, qu’en est-il réellement ?</a:t>
            </a:r>
          </a:p>
          <a:p>
            <a:r>
              <a:rPr lang="fr-FR" dirty="0"/>
              <a:t>Quelle est la place de l’alimentation dans le sevrage du tabac ?</a:t>
            </a:r>
          </a:p>
          <a:p>
            <a:r>
              <a:rPr lang="fr-FR" dirty="0"/>
              <a:t>Quelles sont les spécificités alimentaires du fumeur et lors du sevrage (Besoins ? Population ?)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fr-FR" noProof="0" smtClean="0"/>
              <a:pPr rtl="0"/>
              <a:t>3</a:t>
            </a:fld>
            <a:endParaRPr lang="fr-FR" noProof="0" dirty="0"/>
          </a:p>
        </p:txBody>
      </p:sp>
      <p:sp>
        <p:nvSpPr>
          <p:cNvPr id="5" name="Rectangle 4"/>
          <p:cNvSpPr/>
          <p:nvPr/>
        </p:nvSpPr>
        <p:spPr>
          <a:xfrm>
            <a:off x="6579219" y="3520203"/>
            <a:ext cx="427261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Alimentation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018064" y="763631"/>
            <a:ext cx="56739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Sevrage du tabac</a:t>
            </a:r>
            <a:endParaRPr lang="fr-FR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92582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Quelques données…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543982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fr-FR" noProof="0" smtClean="0"/>
              <a:pPr rtl="0"/>
              <a:t>4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69334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Métabolisme du fumeur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69848" y="2121407"/>
            <a:ext cx="10058400" cy="4151377"/>
          </a:xfrm>
        </p:spPr>
        <p:txBody>
          <a:bodyPr>
            <a:normAutofit/>
          </a:bodyPr>
          <a:lstStyle/>
          <a:p>
            <a:r>
              <a:rPr lang="fr-FR" dirty="0"/>
              <a:t>Le fait de fumer augmente le métabolisme basal.</a:t>
            </a:r>
          </a:p>
          <a:p>
            <a:r>
              <a:rPr lang="fr-FR" dirty="0"/>
              <a:t>Un fumeur fait en général toujours 2 à 3 kilos de moins que son poids de base. </a:t>
            </a:r>
          </a:p>
          <a:p>
            <a:r>
              <a:rPr lang="fr-FR" dirty="0"/>
              <a:t>L’action de la Nicotine a pour conséquence que les fumeurs brûlent plus de calories que les non-fumeurs. </a:t>
            </a:r>
          </a:p>
          <a:p>
            <a:r>
              <a:rPr lang="fr-FR" dirty="0"/>
              <a:t>La Nicotine a également un effet sur l'équilibre hormonal, ce qui modifie la répartition des graisses. C'est ainsi que les fumeurs et les fumeuses tendent à prendre du ventre au lieu d'en perdre</a:t>
            </a:r>
          </a:p>
          <a:p>
            <a:r>
              <a:rPr lang="fr-FR" dirty="0"/>
              <a:t>une surcharge graisseuse abdominale (androïde, ce qui est typiquement masculin) s'accompagne d'une hausse du risque cardiovasculaire, par l'intermédiaire de l'installation d'un syndrome métabolique et d'une résistance à l'insuline. </a:t>
            </a:r>
          </a:p>
          <a:p>
            <a:r>
              <a:rPr lang="fr-FR" dirty="0"/>
              <a:t>Modification du </a:t>
            </a:r>
            <a:r>
              <a:rPr lang="fr-FR" dirty="0" err="1"/>
              <a:t>microbiote</a:t>
            </a:r>
            <a:r>
              <a:rPr lang="fr-FR" dirty="0"/>
              <a:t> intestinal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fr-FR" noProof="0" smtClean="0"/>
              <a:t>5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077991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 se passe t’il lors de l’arrêt du tabac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Diminution de l’effet “coupe-faim”</a:t>
            </a:r>
          </a:p>
          <a:p>
            <a:r>
              <a:rPr lang="fr-FR" dirty="0"/>
              <a:t>Augmentation de la lipogenèse</a:t>
            </a:r>
          </a:p>
          <a:p>
            <a:r>
              <a:rPr lang="fr-FR" dirty="0"/>
              <a:t>Diminution des dépenses énergétiques - le tabac* permet de brûler environ 200 kcal</a:t>
            </a:r>
          </a:p>
          <a:p>
            <a:r>
              <a:rPr lang="fr-FR" dirty="0"/>
              <a:t>Apparition de fringales et pulsions sucrées (principalement en cas de manque de nicotine)</a:t>
            </a:r>
          </a:p>
          <a:p>
            <a:r>
              <a:rPr lang="fr-FR" dirty="0"/>
              <a:t>Modification du microbiote *</a:t>
            </a:r>
          </a:p>
          <a:p>
            <a:r>
              <a:rPr lang="fr-FR" dirty="0"/>
              <a:t>Retour du goût et de l’odorat</a:t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fr-FR" noProof="0" smtClean="0"/>
              <a:t>6</a:t>
            </a:fld>
            <a:endParaRPr lang="fr-FR" noProof="0"/>
          </a:p>
        </p:txBody>
      </p:sp>
      <p:sp>
        <p:nvSpPr>
          <p:cNvPr id="5" name="Rectangle 4"/>
          <p:cNvSpPr/>
          <p:nvPr/>
        </p:nvSpPr>
        <p:spPr>
          <a:xfrm>
            <a:off x="-746474" y="5369335"/>
            <a:ext cx="1293847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28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30 à 40% des fumeurs prennent du poids</a:t>
            </a:r>
          </a:p>
          <a:p>
            <a:pPr algn="ctr"/>
            <a:r>
              <a:rPr lang="fr-FR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10 à 20 % des fumeurs perdent du poids</a:t>
            </a:r>
            <a:endParaRPr lang="fr-FR" sz="2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84795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prend du poids lors de l’arrêt du tabac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Consommation tabagique &gt;15 cigarettes/jour </a:t>
            </a:r>
          </a:p>
          <a:p>
            <a:r>
              <a:rPr lang="fr-FR" dirty="0"/>
              <a:t>Âge &lt; 55 ans</a:t>
            </a:r>
          </a:p>
          <a:p>
            <a:r>
              <a:rPr lang="fr-FR" dirty="0"/>
              <a:t>Activités physiques faibles </a:t>
            </a:r>
          </a:p>
          <a:p>
            <a:r>
              <a:rPr lang="fr-FR" dirty="0"/>
              <a:t>Sexe féminin</a:t>
            </a:r>
          </a:p>
          <a:p>
            <a:r>
              <a:rPr lang="fr-FR" dirty="0"/>
              <a:t>IMC Bas</a:t>
            </a:r>
          </a:p>
          <a:p>
            <a:r>
              <a:rPr lang="fr-FR" dirty="0"/>
              <a:t>Prédisposition génétique</a:t>
            </a:r>
          </a:p>
          <a:p>
            <a:r>
              <a:rPr lang="fr-FR" dirty="0"/>
              <a:t>Absence de TSN</a:t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fr-FR" noProof="0" smtClean="0"/>
              <a:t>7</a:t>
            </a:fld>
            <a:endParaRPr lang="fr-FR" noProof="0"/>
          </a:p>
        </p:txBody>
      </p:sp>
      <p:sp>
        <p:nvSpPr>
          <p:cNvPr id="5" name="Rectangle 4"/>
          <p:cNvSpPr/>
          <p:nvPr/>
        </p:nvSpPr>
        <p:spPr>
          <a:xfrm>
            <a:off x="5824157" y="4966930"/>
            <a:ext cx="5099539" cy="101566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2000" i="1" dirty="0"/>
              <a:t>une prise de poids moyenne de 2 à 5 kg selon les études et principalement lors des 3 premiers mois *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6221762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Voyons les spécificités</a:t>
            </a:r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152" y="1480328"/>
            <a:ext cx="5226354" cy="3671679"/>
          </a:xfrm>
        </p:spPr>
      </p:pic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549640" y="2423159"/>
            <a:ext cx="3200400" cy="3425549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buFontTx/>
              <a:buChar char="-"/>
            </a:pPr>
            <a:r>
              <a:rPr lang="fr-FR" dirty="0"/>
              <a:t>Diabète ?</a:t>
            </a:r>
          </a:p>
          <a:p>
            <a:pPr marL="285750" indent="-285750">
              <a:buFontTx/>
              <a:buChar char="-"/>
            </a:pPr>
            <a:r>
              <a:rPr lang="fr-FR" dirty="0"/>
              <a:t>Grossesse ?</a:t>
            </a:r>
          </a:p>
          <a:p>
            <a:pPr marL="285750" indent="-285750">
              <a:buFontTx/>
              <a:buChar char="-"/>
            </a:pPr>
            <a:r>
              <a:rPr lang="fr-FR" dirty="0"/>
              <a:t>Enfants/Ados ?</a:t>
            </a:r>
          </a:p>
          <a:p>
            <a:pPr marL="285750" indent="-285750">
              <a:buFontTx/>
              <a:buChar char="-"/>
            </a:pPr>
            <a:r>
              <a:rPr lang="fr-FR" dirty="0"/>
              <a:t>Vitamines  B et C?</a:t>
            </a:r>
          </a:p>
          <a:p>
            <a:pPr marL="285750" indent="-285750">
              <a:buFontTx/>
              <a:buChar char="-"/>
            </a:pPr>
            <a:r>
              <a:rPr lang="fr-FR" dirty="0"/>
              <a:t>Interactions médicamenteuses ?</a:t>
            </a:r>
          </a:p>
          <a:p>
            <a:pPr marL="285750" indent="-285750">
              <a:buFontTx/>
              <a:buChar char="-"/>
            </a:pPr>
            <a:r>
              <a:rPr lang="fr-FR" dirty="0"/>
              <a:t>Femmes ?</a:t>
            </a:r>
          </a:p>
          <a:p>
            <a:pPr marL="285750" indent="-285750">
              <a:buFontTx/>
              <a:buChar char="-"/>
            </a:pPr>
            <a:r>
              <a:rPr lang="fr-FR" dirty="0"/>
              <a:t>Activités physiques ?</a:t>
            </a:r>
          </a:p>
          <a:p>
            <a:pPr marL="285750" indent="-285750">
              <a:buFontTx/>
              <a:buChar char="-"/>
            </a:pPr>
            <a:r>
              <a:rPr lang="fr-FR" dirty="0"/>
              <a:t>TCA ?</a:t>
            </a:r>
          </a:p>
          <a:p>
            <a:pPr marL="285750" indent="-285750">
              <a:buFontTx/>
              <a:buChar char="-"/>
            </a:pPr>
            <a:r>
              <a:rPr lang="fr-FR" dirty="0"/>
              <a:t>Sommeil ?</a:t>
            </a:r>
          </a:p>
          <a:p>
            <a:pPr marL="285750" indent="-285750">
              <a:buFontTx/>
              <a:buChar char="-"/>
            </a:pPr>
            <a:r>
              <a:rPr lang="fr-FR" dirty="0"/>
              <a:t>Fatigue ?</a:t>
            </a:r>
          </a:p>
          <a:p>
            <a:pPr marL="285750" indent="-285750">
              <a:buFontTx/>
              <a:buChar char="-"/>
            </a:pPr>
            <a:r>
              <a:rPr lang="fr-FR" sz="1700" dirty="0">
                <a:solidFill>
                  <a:srgbClr val="FF0000"/>
                </a:solidFill>
              </a:rPr>
              <a:t>Choisissez une photo qui vous interpelle 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fr-FR" noProof="0" smtClean="0"/>
              <a:t>8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433011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fr-FR" noProof="0" smtClean="0"/>
              <a:t>9</a:t>
            </a:fld>
            <a:endParaRPr lang="fr-FR" noProof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75" y="2230040"/>
            <a:ext cx="2938579" cy="2938579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91" t="5527" r="11500" b="20163"/>
          <a:stretch/>
        </p:blipFill>
        <p:spPr>
          <a:xfrm>
            <a:off x="9155152" y="481336"/>
            <a:ext cx="2062976" cy="2351073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4770" y="660742"/>
            <a:ext cx="2249991" cy="180379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572" y="342507"/>
            <a:ext cx="2440259" cy="2440259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2822" y="3946167"/>
            <a:ext cx="2019764" cy="230830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0788" y="4300868"/>
            <a:ext cx="2171700" cy="21717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398786" y="2849510"/>
            <a:ext cx="7394460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4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Astuces pratiques</a:t>
            </a:r>
          </a:p>
          <a:p>
            <a:pPr algn="ctr"/>
            <a:r>
              <a:rPr lang="fr-FR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pour limiter les envies de </a:t>
            </a:r>
          </a:p>
          <a:p>
            <a:pPr algn="ctr"/>
            <a:r>
              <a:rPr lang="fr-FR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manger/fumer</a:t>
            </a:r>
            <a:endParaRPr lang="fr-FR" sz="4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75" y="238467"/>
            <a:ext cx="2169087" cy="16245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4ECB0A3-8E07-4D84-A0A9-88BFCCECCE3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80967" y="4973168"/>
            <a:ext cx="1294741" cy="154232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C499974-0FBD-443C-A079-E16F1B3273A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9621" y="4666268"/>
            <a:ext cx="2366127" cy="18063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B15686DF-5787-4316-A792-4799FA48AC8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41981" y="4834340"/>
            <a:ext cx="2171700" cy="154232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E50EDB1-3D77-41E4-B23C-4A1FA12FB20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84762" y="660742"/>
            <a:ext cx="1725465" cy="1993068"/>
          </a:xfrm>
          <a:prstGeom prst="rect">
            <a:avLst/>
          </a:prstGeom>
        </p:spPr>
      </p:pic>
      <p:pic>
        <p:nvPicPr>
          <p:cNvPr id="1026" name="Picture 2" descr="Feuilles Haleine Fraiche Sans Sucres X24 Paper Mints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6" y="1685365"/>
            <a:ext cx="1529790" cy="1529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436557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PPT_DBNAME" val="PP Alimentation et sevrage du tabac V3 (003)[20231114152532836].mdb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ype de bois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8D68FF4-BAD0-4642-AF13-8C81E6DA6F2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E5F63BB-8299-4DC6-BEF4-D74C2867262F}">
  <ds:schemaRefs>
    <ds:schemaRef ds:uri="http://purl.org/dc/elements/1.1/"/>
    <ds:schemaRef ds:uri="http://schemas.openxmlformats.org/package/2006/metadata/core-properties"/>
    <ds:schemaRef ds:uri="16c05727-aa75-4e4a-9b5f-8a80a1165891"/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www.w3.org/XML/1998/namespace"/>
    <ds:schemaRef ds:uri="71af3243-3dd4-4a8d-8c0d-dd76da1f02a5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A20D8A54-1D72-4F92-B62A-7D5313FD65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Conception de produits</Template>
  <TotalTime>0</TotalTime>
  <Words>864</Words>
  <Application>Microsoft Office PowerPoint</Application>
  <PresentationFormat>Grand écran</PresentationFormat>
  <Paragraphs>153</Paragraphs>
  <Slides>20</Slides>
  <Notes>3</Notes>
  <HiddenSlides>0</HiddenSlides>
  <MMClips>1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7" baseType="lpstr">
      <vt:lpstr>Arial</vt:lpstr>
      <vt:lpstr>Calibri</vt:lpstr>
      <vt:lpstr>Rockwell</vt:lpstr>
      <vt:lpstr>Rockwell Condensed</vt:lpstr>
      <vt:lpstr>Rockwell Extra Bold</vt:lpstr>
      <vt:lpstr>Wingdings</vt:lpstr>
      <vt:lpstr>Type de bois</vt:lpstr>
      <vt:lpstr>Alimentation et sevrage du tabac</vt:lpstr>
      <vt:lpstr>Qui sommes-nous ?</vt:lpstr>
      <vt:lpstr>Choix du sujet ?</vt:lpstr>
      <vt:lpstr>Quelques données…</vt:lpstr>
      <vt:lpstr>Métabolisme du fumeur</vt:lpstr>
      <vt:lpstr>Que se passe t’il lors de l’arrêt du tabac ?</vt:lpstr>
      <vt:lpstr>Qui prend du poids lors de l’arrêt du tabac ?</vt:lpstr>
      <vt:lpstr>Voyons les spécificités</vt:lpstr>
      <vt:lpstr>Présentation PowerPoint</vt:lpstr>
      <vt:lpstr>Cohérence cardiaque </vt:lpstr>
      <vt:lpstr>Ou trouve-t-on la vitamine B ?</vt:lpstr>
      <vt:lpstr>OU TROUVE-T-ON LA VITAMINE c ?</vt:lpstr>
      <vt:lpstr>FUMER C’EST DANGEREUX POUR LE bebe.</vt:lpstr>
      <vt:lpstr>Tabac et diabète</vt:lpstr>
      <vt:lpstr>Le Diabète</vt:lpstr>
      <vt:lpstr>Tabac et sommeil</vt:lpstr>
      <vt:lpstr>Pensez a la qualité de votre sommeil</vt:lpstr>
      <vt:lpstr>Présentation PowerPoint</vt:lpstr>
      <vt:lpstr>Liens utiles, biblio</vt:lpstr>
      <vt:lpstr>Merci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2023-02-23T13:24:46Z</dcterms:created>
  <dcterms:modified xsi:type="dcterms:W3CDTF">2023-11-14T14:25:33Z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