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40.xml" ContentType="application/vnd.openxmlformats-officedocument.presentationml.notesSlide+xml"/>
  <Override PartName="/ppt/tags/tag68.xml" ContentType="application/vnd.openxmlformats-officedocument.presentationml.tags+xml"/>
  <Override PartName="/ppt/notesSlides/notesSlide4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42.xml" ContentType="application/vnd.openxmlformats-officedocument.presentationml.notesSlide+xml"/>
  <Override PartName="/ppt/tags/tag71.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0" r:id="rId3"/>
    <p:sldMasterId id="2147483711" r:id="rId4"/>
    <p:sldMasterId id="2147483722" r:id="rId5"/>
  </p:sldMasterIdLst>
  <p:notesMasterIdLst>
    <p:notesMasterId r:id="rId49"/>
  </p:notesMasterIdLst>
  <p:sldIdLst>
    <p:sldId id="401" r:id="rId6"/>
    <p:sldId id="436" r:id="rId7"/>
    <p:sldId id="396" r:id="rId8"/>
    <p:sldId id="397" r:id="rId9"/>
    <p:sldId id="391" r:id="rId10"/>
    <p:sldId id="371" r:id="rId11"/>
    <p:sldId id="398" r:id="rId12"/>
    <p:sldId id="373" r:id="rId13"/>
    <p:sldId id="374" r:id="rId14"/>
    <p:sldId id="392"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386" r:id="rId28"/>
    <p:sldId id="388" r:id="rId29"/>
    <p:sldId id="394" r:id="rId30"/>
    <p:sldId id="395" r:id="rId31"/>
    <p:sldId id="434" r:id="rId32"/>
    <p:sldId id="408" r:id="rId33"/>
    <p:sldId id="409" r:id="rId34"/>
    <p:sldId id="410" r:id="rId35"/>
    <p:sldId id="411" r:id="rId36"/>
    <p:sldId id="413" r:id="rId37"/>
    <p:sldId id="414" r:id="rId38"/>
    <p:sldId id="419" r:id="rId39"/>
    <p:sldId id="402" r:id="rId40"/>
    <p:sldId id="403" r:id="rId41"/>
    <p:sldId id="404" r:id="rId42"/>
    <p:sldId id="405" r:id="rId43"/>
    <p:sldId id="406" r:id="rId44"/>
    <p:sldId id="407" r:id="rId45"/>
    <p:sldId id="435" r:id="rId46"/>
    <p:sldId id="421" r:id="rId47"/>
    <p:sldId id="420" r:id="rId48"/>
  </p:sldIdLst>
  <p:sldSz cx="9144000" cy="6858000" type="screen4x3"/>
  <p:notesSz cx="6858000" cy="9144000"/>
  <p:custDataLst>
    <p:tags r:id="rId50"/>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993366"/>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3314" autoAdjust="0"/>
  </p:normalViewPr>
  <p:slideViewPr>
    <p:cSldViewPr>
      <p:cViewPr varScale="1">
        <p:scale>
          <a:sx n="70" d="100"/>
          <a:sy n="70" d="100"/>
        </p:scale>
        <p:origin x="1738"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75A229-A932-48EB-9E6E-73CDD5DDD7EB}" type="datetimeFigureOut">
              <a:rPr lang="fr-FR"/>
              <a:pPr>
                <a:defRPr/>
              </a:pPr>
              <a:t>07/09/2023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E34136-A63F-46A2-AF0F-82F3B5DD5D99}" type="slidenum">
              <a:rPr lang="fr-FR"/>
              <a:pPr>
                <a:defRPr/>
              </a:pPr>
              <a:t>‹N°›</a:t>
            </a:fld>
            <a:endParaRPr lang="fr-FR"/>
          </a:p>
        </p:txBody>
      </p:sp>
    </p:spTree>
    <p:extLst>
      <p:ext uri="{BB962C8B-B14F-4D97-AF65-F5344CB8AC3E}">
        <p14:creationId xmlns:p14="http://schemas.microsoft.com/office/powerpoint/2010/main" val="934637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fr-FR" sz="1400" dirty="0" smtClean="0">
              <a:latin typeface="Trebuchet MS" pitchFamily="34" charset="0"/>
            </a:endParaRPr>
          </a:p>
        </p:txBody>
      </p:sp>
    </p:spTree>
    <p:extLst>
      <p:ext uri="{BB962C8B-B14F-4D97-AF65-F5344CB8AC3E}">
        <p14:creationId xmlns:p14="http://schemas.microsoft.com/office/powerpoint/2010/main" val="175088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F2F08D-DD0D-4B84-B122-1E119684DAB2}" type="slidenum">
              <a:rPr lang="fr-FR" sz="1200"/>
              <a:pPr algn="r"/>
              <a:t>10</a:t>
            </a:fld>
            <a:endParaRPr lang="fr-FR" sz="120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Beaucoup plus détaillé, les objectifs opérationnels précisent comment les actions vont se réaliser </a:t>
            </a:r>
          </a:p>
          <a:p>
            <a:pPr eaLnBrk="1" hangingPunct="1">
              <a:spcBef>
                <a:spcPct val="0"/>
              </a:spcBef>
            </a:pPr>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01180BB-DD23-47A3-98F5-C7A593A17AC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14102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3DFB9C4-A64F-420D-8C03-90FECBEA6427}"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389563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01180BB-DD23-47A3-98F5-C7A593A17AC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79071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F4569-FB13-4686-921C-961E063C3E3C}"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417716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00947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05129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395699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A25654-7F68-46CB-AACA-AE068B6C883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 Sur quel aspect va porter notre évaluation ?</a:t>
            </a:r>
          </a:p>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 Quelle référence, repère va-t-on comparer avant / après l’action ? </a:t>
            </a:r>
          </a:p>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 Qu’est-ce que je vais observer comme amélioration concrète ?</a:t>
            </a:r>
            <a:endParaRPr lang="fr-FR" dirty="0" smtClean="0"/>
          </a:p>
        </p:txBody>
      </p:sp>
    </p:spTree>
    <p:extLst>
      <p:ext uri="{BB962C8B-B14F-4D97-AF65-F5344CB8AC3E}">
        <p14:creationId xmlns:p14="http://schemas.microsoft.com/office/powerpoint/2010/main" val="392565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A25654-7F68-46CB-AACA-AE068B6C883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Va-t-on pouvoir recueillir les données facilement (en termes </a:t>
            </a:r>
            <a:r>
              <a:rPr kumimoji="0" lang="fr-FR" altLang="fr-FR" sz="12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de compétences </a:t>
            </a: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pour faire ce recueil, </a:t>
            </a:r>
            <a:r>
              <a:rPr kumimoji="0" lang="fr-FR" altLang="fr-FR" sz="12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de temps disponible, de moyens financiers</a:t>
            </a: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 ?</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Est-ce que recueillir cette information pourrait gêner les personnes ? (acceptable, souhaitable)</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Pour un même critère, il est possible de retenir plusieurs indicateurs cela permet de réellement dire que le phénomène (critère) s’est réalisé, ce qui contribue à l’atteinte des objectifs.</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Nombre, part, %, évolution… un point de référence</a:t>
            </a:r>
          </a:p>
          <a:p>
            <a:pPr eaLnBrk="1" hangingPunct="1">
              <a:spcBef>
                <a:spcPct val="0"/>
              </a:spcBef>
            </a:pPr>
            <a:endParaRPr lang="fr-FR" dirty="0" smtClean="0"/>
          </a:p>
        </p:txBody>
      </p:sp>
    </p:spTree>
    <p:extLst>
      <p:ext uri="{BB962C8B-B14F-4D97-AF65-F5344CB8AC3E}">
        <p14:creationId xmlns:p14="http://schemas.microsoft.com/office/powerpoint/2010/main" val="42659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99E9BB-6EC6-4976-BC6B-ADF68CBDC8B1}" type="slidenum">
              <a:rPr lang="fr-FR" sz="1200"/>
              <a:pPr algn="r"/>
              <a:t>2</a:t>
            </a:fld>
            <a:endParaRPr lang="fr-FR" sz="1200"/>
          </a:p>
        </p:txBody>
      </p:sp>
      <p:sp>
        <p:nvSpPr>
          <p:cNvPr id="63490" name="Rectangle 2"/>
          <p:cNvSpPr>
            <a:spLocks noGrp="1" noRot="1" noChangeAspect="1" noChangeArrowheads="1" noTextEdit="1"/>
          </p:cNvSpPr>
          <p:nvPr>
            <p:ph type="sldImg"/>
          </p:nvPr>
        </p:nvSpPr>
        <p:spPr bwMode="auto">
          <a:xfrm>
            <a:off x="1143000" y="712788"/>
            <a:ext cx="4576763" cy="3432175"/>
          </a:xfrm>
          <a:noFill/>
          <a:ln>
            <a:solidFill>
              <a:srgbClr val="000000"/>
            </a:solidFill>
            <a:miter lim="800000"/>
            <a:headEnd/>
            <a:tailEnd/>
          </a:ln>
        </p:spPr>
      </p:sp>
      <p:sp>
        <p:nvSpPr>
          <p:cNvPr id="63491" name="Rectangle 3"/>
          <p:cNvSpPr>
            <a:spLocks noGrp="1" noChangeArrowheads="1"/>
          </p:cNvSpPr>
          <p:nvPr>
            <p:ph type="body" idx="1"/>
          </p:nvPr>
        </p:nvSpPr>
        <p:spPr bwMode="auto">
          <a:xfrm>
            <a:off x="914400" y="4357688"/>
            <a:ext cx="5032375" cy="4075112"/>
          </a:xfrm>
          <a:noFill/>
        </p:spPr>
        <p:txBody>
          <a:bodyPr wrap="square" numCol="1" anchor="t" anchorCtr="0" compatLnSpc="1">
            <a:prstTxWarp prst="textNoShape">
              <a:avLst/>
            </a:prstTxWarp>
          </a:bodyPr>
          <a:lstStyle/>
          <a:p>
            <a:pPr eaLnBrk="1" hangingPunct="1">
              <a:lnSpc>
                <a:spcPct val="80000"/>
              </a:lnSpc>
              <a:spcBef>
                <a:spcPct val="0"/>
              </a:spcBef>
            </a:pPr>
            <a:endParaRPr lang="fr-FR" sz="800" b="1" dirty="0" smtClean="0"/>
          </a:p>
        </p:txBody>
      </p:sp>
    </p:spTree>
    <p:extLst>
      <p:ext uri="{BB962C8B-B14F-4D97-AF65-F5344CB8AC3E}">
        <p14:creationId xmlns:p14="http://schemas.microsoft.com/office/powerpoint/2010/main" val="159730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49913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50428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235038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2DA1FC-025A-4CF2-9E35-2A1C876162BC}" type="slidenum">
              <a:rPr lang="fr-FR" sz="1200"/>
              <a:pPr algn="r"/>
              <a:t>23</a:t>
            </a:fld>
            <a:endParaRPr lang="fr-FR" sz="120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299A23-0278-4D80-85E9-B1A83B16CEFC}" type="slidenum">
              <a:rPr lang="fr-FR" sz="1200"/>
              <a:pPr algn="r"/>
              <a:t>24</a:t>
            </a:fld>
            <a:endParaRPr lang="fr-FR" sz="1200"/>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DBC70D-0F63-4ED8-AE1F-B4F515017EC7}" type="slidenum">
              <a:rPr lang="fr-FR" smtClean="0">
                <a:latin typeface="Arial" pitchFamily="34" charset="0"/>
              </a:rPr>
              <a:pPr fontAlgn="base">
                <a:spcBef>
                  <a:spcPct val="0"/>
                </a:spcBef>
                <a:spcAft>
                  <a:spcPct val="0"/>
                </a:spcAft>
              </a:pPr>
              <a:t>25</a:t>
            </a:fld>
            <a:endParaRPr lang="fr-FR" smtClean="0">
              <a:latin typeface="Arial" pitchFamily="34" charset="0"/>
            </a:endParaRPr>
          </a:p>
        </p:txBody>
      </p:sp>
      <p:sp>
        <p:nvSpPr>
          <p:cNvPr id="14131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142339" name="Rectangle 3"/>
          <p:cNvSpPr>
            <a:spLocks noGrp="1"/>
          </p:cNvSpPr>
          <p:nvPr>
            <p:ph type="body" idx="1"/>
          </p:nvPr>
        </p:nvSpPr>
        <p:spPr bwMode="auto">
          <a:xfrm>
            <a:off x="914508" y="4357768"/>
            <a:ext cx="5032190" cy="4075536"/>
          </a:xfrm>
          <a:noFill/>
        </p:spPr>
        <p:txBody>
          <a:bodyPr wrap="square" numCol="1" anchor="t" anchorCtr="0" compatLnSpc="1">
            <a:prstTxWarp prst="textNoShape">
              <a:avLst/>
            </a:prstTxWarp>
          </a:bodyPr>
          <a:lstStyle/>
          <a:p>
            <a:pPr marL="742950" lvl="1" indent="-285750"/>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363E5DE-6C39-430E-96F2-0151FF4D69CB}"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59055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00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dirty="0">
                <a:solidFill>
                  <a:srgbClr val="FF0000"/>
                </a:solidFill>
              </a:rPr>
              <a:t>11h45-12h30 : </a:t>
            </a:r>
          </a:p>
          <a:p>
            <a:endParaRPr lang="fr-FR" b="0" dirty="0">
              <a:solidFill>
                <a:srgbClr val="FF0000"/>
              </a:solidFill>
            </a:endParaRPr>
          </a:p>
          <a:p>
            <a:r>
              <a:rPr lang="fr-FR" b="0" dirty="0">
                <a:solidFill>
                  <a:srgbClr val="FF0000"/>
                </a:solidFill>
              </a:rPr>
              <a:t>Différences de cultures ne veut pas dire culture humaine. Veut dire </a:t>
            </a:r>
            <a:r>
              <a:rPr lang="fr-FR" b="1" dirty="0">
                <a:solidFill>
                  <a:srgbClr val="FF0000"/>
                </a:solidFill>
              </a:rPr>
              <a:t>culture sociale.</a:t>
            </a:r>
          </a:p>
          <a:p>
            <a:r>
              <a:rPr lang="fr-FR" b="0" dirty="0">
                <a:solidFill>
                  <a:srgbClr val="FF0000"/>
                </a:solidFill>
              </a:rPr>
              <a:t>Sortir du jeu de rôle, prendre de la distance et faire le lien avec des projets en éducation pour la santé.</a:t>
            </a:r>
          </a:p>
          <a:p>
            <a:pPr marL="171450" indent="-171450">
              <a:buFont typeface="Symbol" panose="05050102010706020507" pitchFamily="18" charset="2"/>
              <a:buChar char="Þ"/>
            </a:pPr>
            <a:r>
              <a:rPr lang="fr-FR" b="0" dirty="0">
                <a:solidFill>
                  <a:srgbClr val="FF0000"/>
                </a:solidFill>
              </a:rPr>
              <a:t>Les humanitaires ne savaient pas grand-chose de la vie des villageois, ni de leur</a:t>
            </a:r>
            <a:r>
              <a:rPr lang="fr-FR" b="0" baseline="0" dirty="0">
                <a:solidFill>
                  <a:srgbClr val="FF0000"/>
                </a:solidFill>
              </a:rPr>
              <a:t> façon de voir les choses, ni de leur demande et besoin: ils ont donc du s’adapter</a:t>
            </a:r>
          </a:p>
          <a:p>
            <a:pPr marL="171450" indent="-171450">
              <a:buFont typeface="Symbol" panose="05050102010706020507" pitchFamily="18" charset="2"/>
              <a:buChar char="Þ"/>
            </a:pPr>
            <a:r>
              <a:rPr lang="fr-FR" b="0" baseline="0" dirty="0">
                <a:solidFill>
                  <a:srgbClr val="FF0000"/>
                </a:solidFill>
              </a:rPr>
              <a:t>Qui est au service de qui? Les humanitaires pourraient choisir de renoncer à la mission, pensant que les villageois soit ne méritent pas leur investissement, soit n’y accordent pas d’importance…</a:t>
            </a:r>
          </a:p>
          <a:p>
            <a:pPr marL="171450" indent="-171450">
              <a:buFont typeface="Symbol" panose="05050102010706020507" pitchFamily="18" charset="2"/>
              <a:buChar char="Þ"/>
            </a:pPr>
            <a:r>
              <a:rPr lang="fr-FR" b="0" baseline="0" dirty="0">
                <a:solidFill>
                  <a:srgbClr val="FF0000"/>
                </a:solidFill>
              </a:rPr>
              <a:t>Enfin, nécessité de valider un projet collectivement</a:t>
            </a:r>
            <a:endParaRPr lang="fr-FR" b="0" dirty="0">
              <a:solidFill>
                <a:srgbClr val="FF0000"/>
              </a:solidFill>
            </a:endParaRPr>
          </a:p>
          <a:p>
            <a:endParaRPr lang="fr-FR" b="0" dirty="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1" dirty="0"/>
              <a:t>Exemple: </a:t>
            </a:r>
            <a:r>
              <a:rPr lang="fr-FR" dirty="0"/>
              <a:t>cas du</a:t>
            </a:r>
            <a:r>
              <a:rPr lang="fr-FR" baseline="0" dirty="0"/>
              <a:t> recours à des pairs en prison pour soutenir le rôle des éducateurs de prévention. Mauvaise communication a fait croire aux prisonniers qu’on voulait leur faire faire le travail des éducateurs.</a:t>
            </a:r>
            <a:endParaRPr lang="fr-FR" dirty="0"/>
          </a:p>
          <a:p>
            <a:endParaRPr lang="fr-FR" b="0" dirty="0">
              <a:solidFill>
                <a:srgbClr val="FF0000"/>
              </a:solidFill>
            </a:endParaRPr>
          </a:p>
          <a:p>
            <a:r>
              <a:rPr lang="fr-FR" b="0" dirty="0">
                <a:solidFill>
                  <a:srgbClr val="FF0000"/>
                </a:solidFill>
              </a:rPr>
              <a:t>Autres cas si on travaille avec des jeunes femmes sur la contraception</a:t>
            </a:r>
          </a:p>
          <a:p>
            <a:endParaRPr lang="fr-FR" b="0" dirty="0">
              <a:solidFill>
                <a:srgbClr val="FF0000"/>
              </a:solidFill>
            </a:endParaRPr>
          </a:p>
          <a:p>
            <a:r>
              <a:rPr lang="fr-FR" b="1" dirty="0">
                <a:solidFill>
                  <a:srgbClr val="FF0000"/>
                </a:solidFill>
              </a:rPr>
              <a:t>Autre</a:t>
            </a:r>
            <a:r>
              <a:rPr lang="fr-FR" b="1" baseline="0" dirty="0">
                <a:solidFill>
                  <a:srgbClr val="FF0000"/>
                </a:solidFill>
              </a:rPr>
              <a:t> exemple </a:t>
            </a:r>
            <a:r>
              <a:rPr lang="fr-FR" b="0" baseline="0" dirty="0">
                <a:solidFill>
                  <a:srgbClr val="FF0000"/>
                </a:solidFill>
              </a:rPr>
              <a:t>sur le dépistage des cancers du sein (Linda Cambon)</a:t>
            </a:r>
          </a:p>
          <a:p>
            <a:pPr marL="171450" indent="-171450">
              <a:buFontTx/>
              <a:buChar char="-"/>
            </a:pPr>
            <a:r>
              <a:rPr lang="fr-FR" b="1" baseline="0" dirty="0">
                <a:solidFill>
                  <a:srgbClr val="FF0000"/>
                </a:solidFill>
              </a:rPr>
              <a:t>Envoi de courrier: ne fonctionne pas</a:t>
            </a:r>
          </a:p>
          <a:p>
            <a:pPr marL="171450" indent="-171450">
              <a:buFontTx/>
              <a:buChar char="-"/>
            </a:pPr>
            <a:r>
              <a:rPr lang="fr-FR" b="1" baseline="0" dirty="0">
                <a:solidFill>
                  <a:srgbClr val="FF0000"/>
                </a:solidFill>
              </a:rPr>
              <a:t>Mise en place de femmes relais: ok</a:t>
            </a:r>
          </a:p>
          <a:p>
            <a:pPr marL="171450" indent="-171450">
              <a:buFontTx/>
              <a:buChar char="-"/>
            </a:pPr>
            <a:endParaRPr lang="fr-FR" b="0" baseline="0" dirty="0">
              <a:solidFill>
                <a:srgbClr val="FF0000"/>
              </a:solidFill>
            </a:endParaRPr>
          </a:p>
          <a:p>
            <a:pPr marL="0" indent="0">
              <a:buFontTx/>
              <a:buNone/>
            </a:pPr>
            <a:r>
              <a:rPr lang="fr-FR" b="0" baseline="0" dirty="0">
                <a:solidFill>
                  <a:srgbClr val="FF0000"/>
                </a:solidFill>
              </a:rPr>
              <a:t>3 protagonistes dans la communication: l’émetteur, le récepteur et le message</a:t>
            </a:r>
          </a:p>
        </p:txBody>
      </p:sp>
      <p:sp>
        <p:nvSpPr>
          <p:cNvPr id="4" name="Espace réservé du numéro de diapositive 3"/>
          <p:cNvSpPr>
            <a:spLocks noGrp="1"/>
          </p:cNvSpPr>
          <p:nvPr>
            <p:ph type="sldNum" sz="quarter" idx="5"/>
          </p:nvPr>
        </p:nvSpPr>
        <p:spPr/>
        <p:txBody>
          <a:bodyPr/>
          <a:lstStyle/>
          <a:p>
            <a:pPr>
              <a:defRPr/>
            </a:pPr>
            <a:fld id="{E47D24BD-78C1-42F7-BD81-0220D0B9D3D6}" type="slidenum">
              <a:rPr lang="fr-FR" smtClean="0"/>
              <a:pPr>
                <a:defRPr/>
              </a:pPr>
              <a:t>28</a:t>
            </a:fld>
            <a:endParaRPr lang="fr-FR"/>
          </a:p>
        </p:txBody>
      </p:sp>
    </p:spTree>
    <p:extLst>
      <p:ext uri="{BB962C8B-B14F-4D97-AF65-F5344CB8AC3E}">
        <p14:creationId xmlns:p14="http://schemas.microsoft.com/office/powerpoint/2010/main" val="3356349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29</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fr-FR" dirty="0"/>
              <a:t>Ca peut paraître un peu simple comme pré requis, mais c’est pourtant la base: lorsque vous souhaitez communiquer, à fortiori à distance, c’est-à-dire en envoyant un message écrit, vous devez </a:t>
            </a:r>
            <a:r>
              <a:rPr lang="fr-FR" b="1" dirty="0"/>
              <a:t>impérativement vous occuper de savoir </a:t>
            </a:r>
            <a:r>
              <a:rPr lang="fr-FR" dirty="0"/>
              <a:t>si les destinataires de votre message vont identifier</a:t>
            </a:r>
          </a:p>
          <a:p>
            <a:pPr>
              <a:lnSpc>
                <a:spcPct val="90000"/>
              </a:lnSpc>
              <a:spcBef>
                <a:spcPts val="600"/>
              </a:spcBef>
              <a:buClr>
                <a:schemeClr val="accent1"/>
              </a:buClr>
              <a:buSzPct val="70000"/>
              <a:buFont typeface="Wingdings" pitchFamily="2" charset="2"/>
              <a:buNone/>
            </a:pPr>
            <a:endParaRPr lang="fr-FR" sz="1200" dirty="0">
              <a:latin typeface="+mj-lt"/>
            </a:endParaRPr>
          </a:p>
          <a:p>
            <a:pPr marL="228600" indent="-228600">
              <a:lnSpc>
                <a:spcPct val="90000"/>
              </a:lnSpc>
              <a:spcBef>
                <a:spcPts val="600"/>
              </a:spcBef>
              <a:buClr>
                <a:schemeClr val="accent1"/>
              </a:buClr>
              <a:buSzPct val="70000"/>
              <a:buFont typeface="Wingdings" pitchFamily="2" charset="2"/>
              <a:buAutoNum type="arabicPeriod"/>
            </a:pPr>
            <a:r>
              <a:rPr lang="fr-FR" sz="1200" b="1" dirty="0">
                <a:latin typeface="+mj-lt"/>
              </a:rPr>
              <a:t>QUOI</a:t>
            </a:r>
            <a:r>
              <a:rPr lang="fr-FR" sz="1200" dirty="0">
                <a:latin typeface="+mj-lt"/>
              </a:rPr>
              <a:t>: Ce que vous transmettez comme information = </a:t>
            </a:r>
            <a:r>
              <a:rPr lang="fr-FR" sz="1200" dirty="0">
                <a:solidFill>
                  <a:schemeClr val="accent1"/>
                </a:solidFill>
                <a:latin typeface="+mj-lt"/>
              </a:rPr>
              <a:t>Suppose de déterminer </a:t>
            </a:r>
            <a:r>
              <a:rPr lang="fr-FR" sz="1200" b="1" dirty="0">
                <a:solidFill>
                  <a:schemeClr val="accent1"/>
                </a:solidFill>
                <a:latin typeface="+mj-lt"/>
              </a:rPr>
              <a:t>quelles informations sont les plus pertinentes </a:t>
            </a:r>
            <a:r>
              <a:rPr lang="fr-FR" sz="1200" dirty="0">
                <a:solidFill>
                  <a:schemeClr val="accent1"/>
                </a:solidFill>
                <a:latin typeface="+mj-lt"/>
              </a:rPr>
              <a:t>à transmettre,</a:t>
            </a:r>
            <a:r>
              <a:rPr lang="fr-FR" sz="1200" baseline="0" dirty="0">
                <a:solidFill>
                  <a:schemeClr val="accent1"/>
                </a:solidFill>
                <a:latin typeface="+mj-lt"/>
              </a:rPr>
              <a:t> </a:t>
            </a:r>
            <a:r>
              <a:rPr lang="fr-FR" sz="1200" dirty="0">
                <a:solidFill>
                  <a:schemeClr val="accent1"/>
                </a:solidFill>
                <a:latin typeface="+mj-lt"/>
              </a:rPr>
              <a:t>Puis de faire un travail précis de </a:t>
            </a:r>
            <a:r>
              <a:rPr lang="fr-FR" sz="1200" b="1" dirty="0">
                <a:solidFill>
                  <a:schemeClr val="accent1"/>
                </a:solidFill>
                <a:latin typeface="+mj-lt"/>
              </a:rPr>
              <a:t>formulation</a:t>
            </a:r>
          </a:p>
          <a:p>
            <a:pPr marL="228600" indent="-228600">
              <a:lnSpc>
                <a:spcPct val="90000"/>
              </a:lnSpc>
              <a:spcBef>
                <a:spcPts val="600"/>
              </a:spcBef>
              <a:buClr>
                <a:schemeClr val="accent1"/>
              </a:buClr>
              <a:buSzPct val="70000"/>
              <a:buFont typeface="Wingdings" pitchFamily="2" charset="2"/>
              <a:buAutoNum type="arabicPeriod"/>
            </a:pPr>
            <a:r>
              <a:rPr lang="fr-FR" sz="1200" b="1" dirty="0">
                <a:solidFill>
                  <a:schemeClr val="accent1"/>
                </a:solidFill>
                <a:latin typeface="+mj-lt"/>
              </a:rPr>
              <a:t>A QUI: </a:t>
            </a:r>
            <a:r>
              <a:rPr lang="fr-FR" dirty="0"/>
              <a:t>Si ce message leur est bien destiné personnellement et individuellement = </a:t>
            </a:r>
            <a:r>
              <a:rPr lang="fr-FR" sz="1200" dirty="0">
                <a:solidFill>
                  <a:schemeClr val="accent1"/>
                </a:solidFill>
                <a:latin typeface="Calibri" pitchFamily="34" charset="0"/>
              </a:rPr>
              <a:t>Choisir son destinataire (grand public, financeur, partenaire, public cible, institutionnel…),</a:t>
            </a:r>
            <a:r>
              <a:rPr lang="fr-FR" sz="1200" baseline="0" dirty="0">
                <a:solidFill>
                  <a:schemeClr val="accent1"/>
                </a:solidFill>
                <a:latin typeface="Calibri" pitchFamily="34" charset="0"/>
              </a:rPr>
              <a:t> </a:t>
            </a:r>
            <a:r>
              <a:rPr lang="fr-FR" sz="1200" dirty="0">
                <a:solidFill>
                  <a:schemeClr val="accent1"/>
                </a:solidFill>
                <a:latin typeface="Calibri" pitchFamily="34" charset="0"/>
              </a:rPr>
              <a:t>Adapter différemment le message : type d’information communiquée, éléments de langage…</a:t>
            </a:r>
          </a:p>
          <a:p>
            <a:pPr marL="228600" indent="-228600">
              <a:lnSpc>
                <a:spcPct val="90000"/>
              </a:lnSpc>
              <a:spcBef>
                <a:spcPts val="600"/>
              </a:spcBef>
              <a:buClr>
                <a:schemeClr val="accent1"/>
              </a:buClr>
              <a:buSzPct val="70000"/>
              <a:buFont typeface="Wingdings" pitchFamily="2" charset="2"/>
              <a:buAutoNum type="arabicPeriod"/>
            </a:pPr>
            <a:r>
              <a:rPr lang="fr-FR" b="1" dirty="0"/>
              <a:t>AVEC QUOI: </a:t>
            </a:r>
            <a:r>
              <a:rPr lang="fr-FR" dirty="0"/>
              <a:t>Ce que vous attendez d’eux en leur adressant ce message = </a:t>
            </a:r>
            <a:r>
              <a:rPr lang="fr-FR" sz="1200" b="1" dirty="0">
                <a:solidFill>
                  <a:schemeClr val="accent1"/>
                </a:solidFill>
                <a:latin typeface="Calibri" pitchFamily="34" charset="0"/>
              </a:rPr>
              <a:t>Choisir le moyen de diffusion </a:t>
            </a:r>
            <a:r>
              <a:rPr lang="fr-FR" sz="1200" dirty="0">
                <a:solidFill>
                  <a:schemeClr val="accent1"/>
                </a:solidFill>
                <a:latin typeface="Calibri" pitchFamily="34" charset="0"/>
              </a:rPr>
              <a:t>en fonction de la nature du message, du public ciblé et du budget disponible</a:t>
            </a:r>
            <a:r>
              <a:rPr lang="fr-FR" sz="1200" baseline="0" dirty="0">
                <a:solidFill>
                  <a:schemeClr val="accent1"/>
                </a:solidFill>
                <a:latin typeface="Calibri" pitchFamily="34" charset="0"/>
              </a:rPr>
              <a:t> </a:t>
            </a:r>
          </a:p>
          <a:p>
            <a:pPr>
              <a:lnSpc>
                <a:spcPct val="90000"/>
              </a:lnSpc>
              <a:spcBef>
                <a:spcPts val="600"/>
              </a:spcBef>
              <a:buClr>
                <a:schemeClr val="accent1"/>
              </a:buClr>
              <a:buSzPct val="70000"/>
              <a:buFont typeface="Wingdings" pitchFamily="2" charset="2"/>
              <a:buNone/>
            </a:pPr>
            <a:r>
              <a:rPr lang="fr-FR" sz="1200" dirty="0">
                <a:solidFill>
                  <a:schemeClr val="accent1"/>
                </a:solidFill>
                <a:latin typeface="Calibri" pitchFamily="34" charset="0"/>
              </a:rPr>
              <a:t>Exemples: affiches, tract, journal, communiqué de presse, radio, télévision, réunion, événement, réseaux sociaux, mailing, colloques…</a:t>
            </a:r>
          </a:p>
          <a:p>
            <a:pPr>
              <a:lnSpc>
                <a:spcPct val="90000"/>
              </a:lnSpc>
              <a:spcBef>
                <a:spcPts val="600"/>
              </a:spcBef>
              <a:buClr>
                <a:schemeClr val="accent1"/>
              </a:buClr>
              <a:buSzPct val="70000"/>
              <a:buFont typeface="Wingdings" pitchFamily="2" charset="2"/>
              <a:buNone/>
            </a:pPr>
            <a:r>
              <a:rPr lang="fr-FR" sz="1200" dirty="0">
                <a:solidFill>
                  <a:schemeClr val="accent1"/>
                </a:solidFill>
                <a:latin typeface="Calibri" pitchFamily="34" charset="0"/>
              </a:rPr>
              <a:t>4.</a:t>
            </a:r>
            <a:r>
              <a:rPr lang="fr-FR" sz="1200" baseline="0" dirty="0">
                <a:solidFill>
                  <a:schemeClr val="accent1"/>
                </a:solidFill>
                <a:latin typeface="Calibri" pitchFamily="34" charset="0"/>
              </a:rPr>
              <a:t> </a:t>
            </a:r>
            <a:r>
              <a:rPr lang="fr-FR" sz="1200" b="1" baseline="0" dirty="0">
                <a:solidFill>
                  <a:schemeClr val="accent1"/>
                </a:solidFill>
                <a:latin typeface="Calibri" pitchFamily="34" charset="0"/>
              </a:rPr>
              <a:t>POURQUOI: </a:t>
            </a:r>
            <a:r>
              <a:rPr lang="fr-FR" dirty="0"/>
              <a:t>Enfin, vous devez vous poser la question de l’outil que vous allez utiliser.</a:t>
            </a:r>
          </a:p>
          <a:p>
            <a:pPr marL="228600" indent="-228600" eaLnBrk="1" hangingPunct="1">
              <a:spcBef>
                <a:spcPct val="0"/>
              </a:spcBef>
            </a:pPr>
            <a:endParaRPr lang="fr-FR" dirty="0"/>
          </a:p>
          <a:p>
            <a:pPr marL="228600" indent="-228600" eaLnBrk="1" hangingPunct="1">
              <a:spcBef>
                <a:spcPct val="0"/>
              </a:spcBef>
            </a:pPr>
            <a:endParaRPr lang="fr-FR" dirty="0"/>
          </a:p>
        </p:txBody>
      </p:sp>
    </p:spTree>
    <p:extLst>
      <p:ext uri="{BB962C8B-B14F-4D97-AF65-F5344CB8AC3E}">
        <p14:creationId xmlns:p14="http://schemas.microsoft.com/office/powerpoint/2010/main" val="425866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99E9BB-6EC6-4976-BC6B-ADF68CBDC8B1}" type="slidenum">
              <a:rPr lang="fr-FR" sz="1200"/>
              <a:pPr algn="r"/>
              <a:t>3</a:t>
            </a:fld>
            <a:endParaRPr lang="fr-FR" sz="1200"/>
          </a:p>
        </p:txBody>
      </p:sp>
      <p:sp>
        <p:nvSpPr>
          <p:cNvPr id="63490" name="Rectangle 2"/>
          <p:cNvSpPr>
            <a:spLocks noGrp="1" noRot="1" noChangeAspect="1" noChangeArrowheads="1" noTextEdit="1"/>
          </p:cNvSpPr>
          <p:nvPr>
            <p:ph type="sldImg"/>
          </p:nvPr>
        </p:nvSpPr>
        <p:spPr bwMode="auto">
          <a:xfrm>
            <a:off x="1143000" y="712788"/>
            <a:ext cx="4576763" cy="3432175"/>
          </a:xfrm>
          <a:noFill/>
          <a:ln>
            <a:solidFill>
              <a:srgbClr val="000000"/>
            </a:solidFill>
            <a:miter lim="800000"/>
            <a:headEnd/>
            <a:tailEnd/>
          </a:ln>
        </p:spPr>
      </p:sp>
      <p:sp>
        <p:nvSpPr>
          <p:cNvPr id="63491" name="Rectangle 3"/>
          <p:cNvSpPr>
            <a:spLocks noGrp="1" noChangeArrowheads="1"/>
          </p:cNvSpPr>
          <p:nvPr>
            <p:ph type="body" idx="1"/>
          </p:nvPr>
        </p:nvSpPr>
        <p:spPr bwMode="auto">
          <a:xfrm>
            <a:off x="914400" y="4357688"/>
            <a:ext cx="5032375" cy="4075112"/>
          </a:xfrm>
          <a:noFill/>
        </p:spPr>
        <p:txBody>
          <a:bodyPr wrap="square" numCol="1" anchor="t" anchorCtr="0" compatLnSpc="1">
            <a:prstTxWarp prst="textNoShape">
              <a:avLst/>
            </a:prstTxWarp>
          </a:bodyPr>
          <a:lstStyle/>
          <a:p>
            <a:pPr eaLnBrk="1" hangingPunct="1">
              <a:lnSpc>
                <a:spcPct val="80000"/>
              </a:lnSpc>
              <a:spcBef>
                <a:spcPct val="0"/>
              </a:spcBef>
            </a:pPr>
            <a:endParaRPr lang="fr-FR" sz="800"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30</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fr-FR" dirty="0"/>
          </a:p>
        </p:txBody>
      </p:sp>
    </p:spTree>
    <p:extLst>
      <p:ext uri="{BB962C8B-B14F-4D97-AF65-F5344CB8AC3E}">
        <p14:creationId xmlns:p14="http://schemas.microsoft.com/office/powerpoint/2010/main" val="3119591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defRPr/>
            </a:pPr>
            <a:r>
              <a:rPr kumimoji="0" lang="fr-FR" sz="1800" b="1" i="0" u="none" strike="noStrike" kern="1200" cap="none" spc="0" normalizeH="0" baseline="0" noProof="0" dirty="0">
                <a:ln>
                  <a:noFill/>
                </a:ln>
                <a:solidFill>
                  <a:prstClr val="black"/>
                </a:solidFill>
                <a:effectLst/>
                <a:uLnTx/>
                <a:uFillTx/>
                <a:latin typeface="Calibri" pitchFamily="34" charset="0"/>
                <a:ea typeface="+mn-ea"/>
                <a:cs typeface="Arial" charset="0"/>
              </a:rPr>
              <a:t>Exemples de niveaux de langage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1</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l’estomac dérangé et des selles molles, allez voir un médecin le plus vite possible »</a:t>
            </a:r>
            <a:endPar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2</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nausées et des selles molles, allez voir un médecin le plus rapidement possible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3</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nausées et de la diarrhée, allez voir un médecin immédiatement »</a:t>
            </a:r>
            <a:endPar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4</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troubles gastro-intestinaux tels que la nausée ou la diarrhée, consultez un médecin immédiatement </a:t>
            </a:r>
            <a:endParaRPr lang="fr-FR" dirty="0"/>
          </a:p>
          <a:p>
            <a:pPr marL="228600" indent="-228600" eaLnBrk="1" hangingPunct="1">
              <a:spcBef>
                <a:spcPct val="0"/>
              </a:spcBef>
            </a:pPr>
            <a:endParaRPr lang="fr-FR" dirty="0"/>
          </a:p>
          <a:p>
            <a:pPr marL="228600" indent="-228600" eaLnBrk="1" hangingPunct="1">
              <a:spcBef>
                <a:spcPct val="0"/>
              </a:spcBef>
            </a:pPr>
            <a:r>
              <a:rPr lang="fr-FR" dirty="0"/>
              <a:t>Prendre des précautions sur la communication</a:t>
            </a:r>
            <a:r>
              <a:rPr lang="fr-FR" baseline="0" dirty="0"/>
              <a:t> avec le public cible (notion de</a:t>
            </a:r>
            <a:r>
              <a:rPr lang="fr-FR" b="1" baseline="0" dirty="0"/>
              <a:t> littératie </a:t>
            </a:r>
            <a:r>
              <a:rPr lang="fr-FR" baseline="0" dirty="0"/>
              <a:t>: capacité à repérer, comprendre, évaluer et utiliser l’information pour améliorer ou maintenir sa santé)</a:t>
            </a:r>
          </a:p>
          <a:p>
            <a:pPr marL="228600" indent="-228600" eaLnBrk="1" hangingPunct="1">
              <a:spcBef>
                <a:spcPct val="0"/>
              </a:spcBef>
            </a:pPr>
            <a:r>
              <a:rPr lang="fr-FR" dirty="0"/>
              <a:t>Différents</a:t>
            </a:r>
            <a:r>
              <a:rPr lang="fr-FR" baseline="0" dirty="0"/>
              <a:t> niveaux de compréhension, avec plusieurs causes possibles:</a:t>
            </a:r>
          </a:p>
          <a:p>
            <a:pPr marL="228600" indent="-228600" eaLnBrk="1" hangingPunct="1">
              <a:spcBef>
                <a:spcPct val="0"/>
              </a:spcBef>
              <a:buFont typeface="Arial" panose="020B0604020202020204" pitchFamily="34" charset="0"/>
              <a:buChar char="•"/>
            </a:pPr>
            <a:r>
              <a:rPr lang="fr-FR" baseline="0" dirty="0"/>
              <a:t>Différence culturelle</a:t>
            </a:r>
          </a:p>
          <a:p>
            <a:pPr marL="228600" indent="-228600" eaLnBrk="1" hangingPunct="1">
              <a:spcBef>
                <a:spcPct val="0"/>
              </a:spcBef>
              <a:buFont typeface="Arial" panose="020B0604020202020204" pitchFamily="34" charset="0"/>
              <a:buChar char="•"/>
            </a:pPr>
            <a:r>
              <a:rPr lang="fr-FR" baseline="0" dirty="0"/>
              <a:t>Barrière de langue</a:t>
            </a:r>
          </a:p>
          <a:p>
            <a:pPr marL="228600" indent="-228600" eaLnBrk="1" hangingPunct="1">
              <a:spcBef>
                <a:spcPct val="0"/>
              </a:spcBef>
              <a:buFont typeface="Arial" panose="020B0604020202020204" pitchFamily="34" charset="0"/>
              <a:buChar char="•"/>
            </a:pPr>
            <a:r>
              <a:rPr lang="fr-FR" dirty="0"/>
              <a:t>Capacités intellectuelles</a:t>
            </a:r>
            <a:r>
              <a:rPr lang="fr-FR" baseline="0" dirty="0"/>
              <a:t> limitées</a:t>
            </a:r>
          </a:p>
          <a:p>
            <a:pPr marL="228600" indent="-228600" eaLnBrk="1" hangingPunct="1">
              <a:spcBef>
                <a:spcPct val="0"/>
              </a:spcBef>
              <a:buFont typeface="Arial" panose="020B0604020202020204" pitchFamily="34" charset="0"/>
              <a:buChar char="•"/>
            </a:pPr>
            <a:r>
              <a:rPr lang="fr-FR" baseline="0" dirty="0"/>
              <a:t>Troubles de la vision ou de l’audition</a:t>
            </a:r>
          </a:p>
          <a:p>
            <a:pPr marL="228600" indent="-228600" eaLnBrk="1" hangingPunct="1">
              <a:spcBef>
                <a:spcPct val="0"/>
              </a:spcBef>
              <a:buFont typeface="Arial" panose="020B0604020202020204" pitchFamily="34" charset="0"/>
              <a:buChar char="•"/>
            </a:pPr>
            <a:r>
              <a:rPr lang="fr-FR" baseline="0" dirty="0"/>
              <a:t>Analphabétisme</a:t>
            </a:r>
          </a:p>
          <a:p>
            <a:pPr marL="228600" indent="-228600" eaLnBrk="1" hangingPunct="1">
              <a:spcBef>
                <a:spcPct val="0"/>
              </a:spcBef>
              <a:buFont typeface="Arial" panose="020B0604020202020204" pitchFamily="34" charset="0"/>
              <a:buChar char="•"/>
            </a:pPr>
            <a:r>
              <a:rPr lang="fr-FR" baseline="0" dirty="0"/>
              <a:t>Non-connaissance du sujet traité</a:t>
            </a:r>
          </a:p>
          <a:p>
            <a:pPr marL="171450" indent="-171450" eaLnBrk="1" hangingPunct="1">
              <a:spcBef>
                <a:spcPct val="0"/>
              </a:spcBef>
              <a:buFont typeface="Symbol" panose="05050102010706020507" pitchFamily="18" charset="2"/>
              <a:buChar char="Þ"/>
            </a:pPr>
            <a:r>
              <a:rPr lang="fr-FR" baseline="0" dirty="0"/>
              <a:t>La manière dont nous communiquons l’information sur la santé et la prévention peut devenir un obstacle, si nous développons nos messages pour des personnes qui n’ont aucune difficulté de compréhension.</a:t>
            </a:r>
          </a:p>
          <a:p>
            <a:endParaRPr lang="fr-FR" dirty="0"/>
          </a:p>
        </p:txBody>
      </p:sp>
      <p:sp>
        <p:nvSpPr>
          <p:cNvPr id="4" name="Espace réservé du numéro de diapositive 3"/>
          <p:cNvSpPr>
            <a:spLocks noGrp="1"/>
          </p:cNvSpPr>
          <p:nvPr>
            <p:ph type="sldNum" sz="quarter" idx="10"/>
          </p:nvPr>
        </p:nvSpPr>
        <p:spPr/>
        <p:txBody>
          <a:bodyPr/>
          <a:lstStyle/>
          <a:p>
            <a:pPr>
              <a:defRPr/>
            </a:pPr>
            <a:fld id="{611501C1-0EDA-44A8-8992-571737253324}" type="slidenum">
              <a:rPr lang="fr-FR" smtClean="0"/>
              <a:pPr>
                <a:defRPr/>
              </a:pPr>
              <a:t>31</a:t>
            </a:fld>
            <a:endParaRPr lang="fr-FR"/>
          </a:p>
        </p:txBody>
      </p:sp>
    </p:spTree>
    <p:extLst>
      <p:ext uri="{BB962C8B-B14F-4D97-AF65-F5344CB8AC3E}">
        <p14:creationId xmlns:p14="http://schemas.microsoft.com/office/powerpoint/2010/main" val="3488024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32</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fr-FR" dirty="0"/>
              <a:t>Objectif: éliminer les risques de ne pas bien comprendre les messages de santé publique</a:t>
            </a:r>
          </a:p>
          <a:p>
            <a:pPr marL="228600" indent="-228600" eaLnBrk="1" hangingPunct="1">
              <a:spcBef>
                <a:spcPct val="0"/>
              </a:spcBef>
            </a:pPr>
            <a:endParaRPr lang="fr-FR" dirty="0"/>
          </a:p>
          <a:p>
            <a:pPr marL="228600" indent="-228600" eaLnBrk="1" hangingPunct="1">
              <a:spcBef>
                <a:spcPct val="0"/>
              </a:spcBef>
              <a:buAutoNum type="arabicPeriod"/>
            </a:pPr>
            <a:r>
              <a:rPr lang="fr-FR" baseline="0" dirty="0"/>
              <a:t>Limitez le </a:t>
            </a:r>
            <a:r>
              <a:rPr lang="fr-FR" b="1" baseline="0" dirty="0"/>
              <a:t>nb</a:t>
            </a:r>
            <a:r>
              <a:rPr lang="fr-FR" baseline="0" dirty="0"/>
              <a:t> de messages, </a:t>
            </a:r>
            <a:r>
              <a:rPr lang="fr-FR" b="1" baseline="0" dirty="0"/>
              <a:t>regroupez l’information </a:t>
            </a:r>
            <a:r>
              <a:rPr lang="fr-FR" baseline="0" dirty="0"/>
              <a:t>qui va ensemble, placez l’information </a:t>
            </a:r>
            <a:r>
              <a:rPr lang="fr-FR" b="1" baseline="0" dirty="0"/>
              <a:t>essentielle en premier</a:t>
            </a:r>
            <a:r>
              <a:rPr lang="fr-FR" baseline="0" dirty="0"/>
              <a:t>, </a:t>
            </a:r>
            <a:r>
              <a:rPr lang="fr-FR" b="1" baseline="0" dirty="0"/>
              <a:t>utilisez des mots clés</a:t>
            </a:r>
          </a:p>
          <a:p>
            <a:pPr marL="228600" indent="-228600" eaLnBrk="1" hangingPunct="1">
              <a:spcBef>
                <a:spcPct val="0"/>
              </a:spcBef>
              <a:buAutoNum type="arabicPeriod"/>
            </a:pPr>
            <a:r>
              <a:rPr lang="fr-FR" b="1" dirty="0"/>
              <a:t>Adressez-vous directement à lui</a:t>
            </a:r>
            <a:r>
              <a:rPr lang="fr-FR" b="1" baseline="0" dirty="0"/>
              <a:t> </a:t>
            </a:r>
            <a:r>
              <a:rPr lang="fr-FR" baseline="0" dirty="0"/>
              <a:t>(utilisez le </a:t>
            </a:r>
            <a:r>
              <a:rPr lang="fr-FR" b="1" baseline="0" dirty="0"/>
              <a:t>vous</a:t>
            </a:r>
            <a:r>
              <a:rPr lang="fr-FR" baseline="0" dirty="0"/>
              <a:t>, pas de</a:t>
            </a:r>
            <a:r>
              <a:rPr lang="fr-FR" b="1" baseline="0" dirty="0"/>
              <a:t> négation</a:t>
            </a:r>
            <a:r>
              <a:rPr lang="fr-FR" baseline="0" dirty="0"/>
              <a:t>, </a:t>
            </a:r>
            <a:r>
              <a:rPr lang="fr-FR" b="1" baseline="0" dirty="0"/>
              <a:t>ton</a:t>
            </a:r>
            <a:r>
              <a:rPr lang="fr-FR" baseline="0" dirty="0"/>
              <a:t> </a:t>
            </a:r>
            <a:r>
              <a:rPr lang="fr-FR" b="1" baseline="0" dirty="0"/>
              <a:t>neutre, objectif clair</a:t>
            </a:r>
            <a:r>
              <a:rPr lang="fr-FR" baseline="0" dirty="0"/>
              <a:t>), identifiez-vous pour que le récepteur sache de qui provient le message, fournissez un </a:t>
            </a:r>
            <a:r>
              <a:rPr lang="fr-FR" b="1" baseline="0" dirty="0"/>
              <a:t>numéro de téléphone et/ou une adresse mail</a:t>
            </a:r>
          </a:p>
          <a:p>
            <a:pPr marL="228600" indent="-228600" eaLnBrk="1" hangingPunct="1">
              <a:spcBef>
                <a:spcPct val="0"/>
              </a:spcBef>
              <a:buAutoNum type="arabicPeriod"/>
            </a:pPr>
            <a:r>
              <a:rPr lang="fr-FR" baseline="0" dirty="0"/>
              <a:t>Fournissez de l’info concrète (mangez du </a:t>
            </a:r>
            <a:r>
              <a:rPr lang="fr-FR" b="1" baseline="0" dirty="0"/>
              <a:t>pain complet </a:t>
            </a:r>
            <a:r>
              <a:rPr lang="fr-FR" baseline="0" dirty="0"/>
              <a:t>plutôt que mangez plus de </a:t>
            </a:r>
            <a:r>
              <a:rPr lang="fr-FR" b="1" baseline="0" dirty="0"/>
              <a:t>fibre</a:t>
            </a:r>
            <a:r>
              <a:rPr lang="fr-FR" baseline="0" dirty="0"/>
              <a:t>s), illustrez avec des analogies familières (cherchez une bosse de la taille d’un pois plutôt que cherchez une </a:t>
            </a:r>
            <a:r>
              <a:rPr lang="fr-FR" b="1" baseline="0" dirty="0"/>
              <a:t>bosse </a:t>
            </a:r>
            <a:r>
              <a:rPr lang="fr-FR" baseline="0" dirty="0"/>
              <a:t>d’environ </a:t>
            </a:r>
            <a:r>
              <a:rPr lang="fr-FR" b="1" baseline="0" dirty="0"/>
              <a:t>5 à 6 cm</a:t>
            </a:r>
            <a:r>
              <a:rPr lang="fr-FR" baseline="0" dirty="0"/>
              <a:t>), Utilisez des phrases courtes et des mots courts, évitez les synonymes, évitez les mots qui ont plusieurs significations (mauvais résultat plutôt que résultat négatif), limitez les stat et les chiffres (utilisez la plupart, </a:t>
            </a:r>
            <a:r>
              <a:rPr lang="fr-FR" b="1" baseline="0" dirty="0"/>
              <a:t>une majorité</a:t>
            </a:r>
            <a:r>
              <a:rPr lang="fr-FR" baseline="0" dirty="0"/>
              <a:t>, </a:t>
            </a:r>
            <a:r>
              <a:rPr lang="fr-FR" b="1" baseline="0" dirty="0"/>
              <a:t>très peu..), </a:t>
            </a:r>
            <a:r>
              <a:rPr lang="fr-FR" baseline="0" dirty="0"/>
              <a:t>utilisez </a:t>
            </a:r>
            <a:r>
              <a:rPr lang="fr-FR" b="1" baseline="0" dirty="0"/>
              <a:t>des images pour illustre et non pour remplir l’espace</a:t>
            </a:r>
            <a:r>
              <a:rPr lang="fr-FR" baseline="0" dirty="0"/>
              <a:t>, gardez en tête les modifications possibles de la vision (liées à l’âge, le daltonisme…)</a:t>
            </a:r>
          </a:p>
          <a:p>
            <a:pPr marL="228600" indent="-228600" eaLnBrk="1" hangingPunct="1">
              <a:spcBef>
                <a:spcPct val="0"/>
              </a:spcBef>
              <a:buAutoNum type="arabicPeriod"/>
            </a:pPr>
            <a:r>
              <a:rPr lang="fr-FR" b="1" dirty="0"/>
              <a:t>Expressions faciales, langage non verbal, codes de couleur ne sont pas universels. </a:t>
            </a:r>
            <a:r>
              <a:rPr lang="fr-FR" dirty="0"/>
              <a:t>Personnes d’un autre bagage </a:t>
            </a:r>
            <a:r>
              <a:rPr lang="fr-FR" dirty="0" err="1"/>
              <a:t>ethno-culturel</a:t>
            </a:r>
            <a:r>
              <a:rPr lang="fr-FR" dirty="0"/>
              <a:t> peuvent avoir  des médecines</a:t>
            </a:r>
            <a:r>
              <a:rPr lang="fr-FR" baseline="0" dirty="0"/>
              <a:t> traditionnelles, des valeurs différentes (fierté, obéissance, manifestation de la douleur, des émotions), peuvent utiliser d’autres termes pour parler de santé, accordent une plus grande importance à la famille. Vérifier que les messages n’aient pas de stéréotypes, que les personnages soient neutres (couleur de peau, de cheveux, style vestimentaire), faîtes traduire par des traducteurs professionnels</a:t>
            </a:r>
          </a:p>
          <a:p>
            <a:pPr marL="228600" indent="-228600" eaLnBrk="1" hangingPunct="1">
              <a:spcBef>
                <a:spcPct val="0"/>
              </a:spcBef>
              <a:buAutoNum type="arabicPeriod"/>
            </a:pPr>
            <a:r>
              <a:rPr lang="fr-FR" baseline="0" dirty="0"/>
              <a:t>Indiquez </a:t>
            </a:r>
            <a:r>
              <a:rPr lang="fr-FR" b="1" baseline="0" dirty="0"/>
              <a:t>clairement la source</a:t>
            </a:r>
            <a:r>
              <a:rPr lang="fr-FR" baseline="0" dirty="0"/>
              <a:t>, prévoyez une mise à jour de vos outils, assurez-vous de la </a:t>
            </a:r>
            <a:r>
              <a:rPr lang="fr-FR" b="1" baseline="0" dirty="0"/>
              <a:t>fiabilité de vos informations</a:t>
            </a:r>
            <a:r>
              <a:rPr lang="fr-FR" baseline="0" dirty="0"/>
              <a:t>, respectez les droits de la propriété intellectuelle et les droits d’auteur</a:t>
            </a:r>
            <a:endParaRPr lang="fr-FR" dirty="0"/>
          </a:p>
          <a:p>
            <a:pPr marL="228600" indent="-228600" eaLnBrk="1" hangingPunct="1">
              <a:spcBef>
                <a:spcPct val="0"/>
              </a:spcBef>
            </a:pPr>
            <a:endParaRPr lang="fr-FR" dirty="0"/>
          </a:p>
        </p:txBody>
      </p:sp>
    </p:spTree>
    <p:extLst>
      <p:ext uri="{BB962C8B-B14F-4D97-AF65-F5344CB8AC3E}">
        <p14:creationId xmlns:p14="http://schemas.microsoft.com/office/powerpoint/2010/main" val="2041878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49FEB7-E1D8-4E02-BADF-2BB88ED338D2}" type="slidenum">
              <a:rPr lang="fr-FR" smtClean="0">
                <a:latin typeface="Arial" charset="0"/>
                <a:cs typeface="Arial" charset="0"/>
              </a:rPr>
              <a:pPr fontAlgn="base">
                <a:spcBef>
                  <a:spcPct val="0"/>
                </a:spcBef>
                <a:spcAft>
                  <a:spcPct val="0"/>
                </a:spcAft>
              </a:pPr>
              <a:t>33</a:t>
            </a:fld>
            <a:endParaRPr lang="fr-FR">
              <a:latin typeface="Arial" charset="0"/>
              <a:cs typeface="Arial" charset="0"/>
            </a:endParaRPr>
          </a:p>
        </p:txBody>
      </p:sp>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a:t>Pourquoi et comment valoriser son action?</a:t>
            </a:r>
          </a:p>
          <a:p>
            <a:pPr eaLnBrk="1" hangingPunct="1">
              <a:spcBef>
                <a:spcPct val="0"/>
              </a:spcBef>
            </a:pPr>
            <a:r>
              <a:rPr lang="fr-FR" dirty="0"/>
              <a:t>Faire connaitre les initiatives entreprises sur un territoire en santé publique présente de nombreux avantages. Pour Hincelin (2004), « une structure adaptée à l’action, un partenariat significatif, des acteurs qui s’investissent, une équipe dynamique, une méthodologie de qualité, un bilan positif, méritent d’être mis en avant: c’est le rôle de la valorisation ».</a:t>
            </a:r>
          </a:p>
          <a:p>
            <a:pPr eaLnBrk="1" hangingPunct="1">
              <a:spcBef>
                <a:spcPct val="0"/>
              </a:spcBef>
            </a:pPr>
            <a:endParaRPr lang="fr-FR" dirty="0"/>
          </a:p>
          <a:p>
            <a:pPr eaLnBrk="1" hangingPunct="1">
              <a:spcBef>
                <a:spcPct val="0"/>
              </a:spcBef>
            </a:pPr>
            <a:r>
              <a:rPr lang="fr-FR" b="1" dirty="0"/>
              <a:t>Que doit-on mettre en valeur?</a:t>
            </a:r>
          </a:p>
          <a:p>
            <a:pPr eaLnBrk="1" hangingPunct="1">
              <a:spcBef>
                <a:spcPct val="0"/>
              </a:spcBef>
            </a:pPr>
            <a:r>
              <a:rPr lang="fr-FR" dirty="0"/>
              <a:t>La valorisation d’une action passe par la mise en avant </a:t>
            </a:r>
          </a:p>
          <a:p>
            <a:pPr eaLnBrk="1" hangingPunct="1">
              <a:spcBef>
                <a:spcPct val="0"/>
              </a:spcBef>
              <a:buFontTx/>
              <a:buChar char="-"/>
            </a:pPr>
            <a:r>
              <a:rPr lang="fr-FR" dirty="0"/>
              <a:t>de ses acteurs, </a:t>
            </a:r>
          </a:p>
          <a:p>
            <a:pPr eaLnBrk="1" hangingPunct="1">
              <a:spcBef>
                <a:spcPct val="0"/>
              </a:spcBef>
              <a:buFontTx/>
              <a:buChar char="-"/>
            </a:pPr>
            <a:r>
              <a:rPr lang="fr-FR" dirty="0"/>
              <a:t>de ses bénéficiaires </a:t>
            </a:r>
          </a:p>
          <a:p>
            <a:pPr eaLnBrk="1" hangingPunct="1">
              <a:spcBef>
                <a:spcPct val="0"/>
              </a:spcBef>
              <a:buFontTx/>
              <a:buChar char="-"/>
            </a:pPr>
            <a:r>
              <a:rPr lang="fr-FR" dirty="0"/>
              <a:t>des résultats acquis :  processus, partenariat, changement de comportement, développement de connaissances, etc…</a:t>
            </a:r>
          </a:p>
          <a:p>
            <a:pPr marL="742950" lvl="1" indent="-285750" eaLnBrk="1" hangingPunct="1">
              <a:spcBef>
                <a:spcPct val="0"/>
              </a:spcBef>
            </a:pPr>
            <a:r>
              <a:rPr lang="fr-FR" dirty="0"/>
              <a:t>=&gt; privilégier d’abord une valorisation interne avant de créer des supports pour d’aitres cibles en extérieur.</a:t>
            </a:r>
          </a:p>
          <a:p>
            <a:pPr eaLnBrk="1" hangingPunct="1">
              <a:spcBef>
                <a:spcPct val="0"/>
              </a:spcBef>
            </a:pPr>
            <a:endParaRPr lang="fr-FR" dirty="0"/>
          </a:p>
          <a:p>
            <a:pPr eaLnBrk="1" hangingPunct="1">
              <a:spcBef>
                <a:spcPct val="0"/>
              </a:spcBef>
            </a:pPr>
            <a:r>
              <a:rPr lang="fr-FR" b="1" dirty="0"/>
              <a:t>Valoriser c’est ajouter de la lisibilité à l’action terminée.</a:t>
            </a:r>
          </a:p>
          <a:p>
            <a:pPr eaLnBrk="1" hangingPunct="1">
              <a:spcBef>
                <a:spcPct val="0"/>
              </a:spcBef>
            </a:pPr>
            <a:r>
              <a:rPr lang="fr-FR" dirty="0"/>
              <a:t>Mais =&gt; pas uniquement en fin de parcours</a:t>
            </a:r>
          </a:p>
          <a:p>
            <a:pPr eaLnBrk="1" hangingPunct="1">
              <a:spcBef>
                <a:spcPct val="0"/>
              </a:spcBef>
            </a:pPr>
            <a:r>
              <a:rPr lang="fr-FR" dirty="0"/>
              <a:t>Peut aussi se faire lors du lancement du projet pour valoriser un partenariat par exemple, ou tout simplement le démarrage du projet.</a:t>
            </a:r>
          </a:p>
          <a:p>
            <a:pPr eaLnBrk="1" hangingPunct="1">
              <a:spcBef>
                <a:spcPct val="0"/>
              </a:spcBef>
            </a:pPr>
            <a:endParaRPr lang="fr-FR" dirty="0"/>
          </a:p>
          <a:p>
            <a:pPr eaLnBrk="1" hangingPunct="1">
              <a:spcBef>
                <a:spcPct val="0"/>
              </a:spcBef>
            </a:pPr>
            <a:r>
              <a:rPr lang="fr-FR" dirty="0"/>
              <a:t>Valoriser ne demande pas précisément un budget complémentaire. En fait, celui-ci rejoindra les dépenses prévues pour la communication. C’est plutôt en terme de temps qu’il faudra compter, tant pour les moments de rencontres que pour la réalisation des supports.</a:t>
            </a:r>
          </a:p>
          <a:p>
            <a:pPr eaLnBrk="1" hangingPunct="1">
              <a:spcBef>
                <a:spcPct val="0"/>
              </a:spcBef>
            </a:pPr>
            <a:endParaRPr lang="fr-FR" b="1" dirty="0"/>
          </a:p>
          <a:p>
            <a:pPr eaLnBrk="1" hangingPunct="1">
              <a:spcBef>
                <a:spcPct val="0"/>
              </a:spcBef>
            </a:pPr>
            <a:r>
              <a:rPr lang="fr-FR" b="1" dirty="0"/>
              <a:t>Nous allons voir trois exemples de valorisation de son action : OSCAR, communiqué de presse et publication</a:t>
            </a:r>
          </a:p>
        </p:txBody>
      </p:sp>
    </p:spTree>
    <p:extLst>
      <p:ext uri="{BB962C8B-B14F-4D97-AF65-F5344CB8AC3E}">
        <p14:creationId xmlns:p14="http://schemas.microsoft.com/office/powerpoint/2010/main" val="4105694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5E8A09-82F5-4EE5-871C-C2682B0C23CC}" type="slidenum">
              <a:rPr lang="fr-FR" smtClean="0">
                <a:latin typeface="Arial" charset="0"/>
                <a:cs typeface="Arial" charset="0"/>
              </a:rPr>
              <a:pPr fontAlgn="base">
                <a:spcBef>
                  <a:spcPct val="0"/>
                </a:spcBef>
                <a:spcAft>
                  <a:spcPct val="0"/>
                </a:spcAft>
              </a:pPr>
              <a:t>34</a:t>
            </a:fld>
            <a:endParaRPr lang="fr-FR">
              <a:latin typeface="Arial" charset="0"/>
              <a:cs typeface="Arial" charset="0"/>
            </a:endParaRPr>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t>La communication événementielle est </a:t>
            </a:r>
          </a:p>
          <a:p>
            <a:pPr eaLnBrk="1" hangingPunct="1">
              <a:spcBef>
                <a:spcPct val="0"/>
              </a:spcBef>
              <a:buFontTx/>
              <a:buChar char="-"/>
            </a:pPr>
            <a:r>
              <a:rPr lang="fr-FR" dirty="0"/>
              <a:t>une communication qui se prépare longtemps à l’avance (planning de Gantt, </a:t>
            </a:r>
            <a:r>
              <a:rPr lang="fr-FR" dirty="0" err="1"/>
              <a:t>rétroplanning</a:t>
            </a:r>
            <a:r>
              <a:rPr lang="fr-FR" dirty="0"/>
              <a:t>), </a:t>
            </a:r>
          </a:p>
          <a:p>
            <a:pPr eaLnBrk="1" hangingPunct="1">
              <a:spcBef>
                <a:spcPct val="0"/>
              </a:spcBef>
              <a:buFontTx/>
              <a:buChar char="-"/>
            </a:pPr>
            <a:r>
              <a:rPr lang="fr-FR" dirty="0"/>
              <a:t>le fruit d’un travail collectif, </a:t>
            </a:r>
          </a:p>
          <a:p>
            <a:pPr eaLnBrk="1" hangingPunct="1">
              <a:spcBef>
                <a:spcPct val="0"/>
              </a:spcBef>
              <a:buFontTx/>
              <a:buChar char="-"/>
            </a:pPr>
            <a:r>
              <a:rPr lang="fr-FR" dirty="0"/>
              <a:t>destinée à faire venir les personne quelque part, </a:t>
            </a:r>
          </a:p>
          <a:p>
            <a:pPr eaLnBrk="1" hangingPunct="1">
              <a:spcBef>
                <a:spcPct val="0"/>
              </a:spcBef>
              <a:buFontTx/>
              <a:buChar char="-"/>
            </a:pPr>
            <a:r>
              <a:rPr lang="fr-FR" dirty="0"/>
              <a:t>passe par plusieurs étapes, </a:t>
            </a:r>
          </a:p>
          <a:p>
            <a:pPr eaLnBrk="1" hangingPunct="1">
              <a:spcBef>
                <a:spcPct val="0"/>
              </a:spcBef>
              <a:buFontTx/>
              <a:buChar char="-"/>
            </a:pPr>
            <a:r>
              <a:rPr lang="fr-FR" dirty="0"/>
              <a:t>associe des partenaires, </a:t>
            </a:r>
          </a:p>
          <a:p>
            <a:pPr eaLnBrk="1" hangingPunct="1">
              <a:spcBef>
                <a:spcPct val="0"/>
              </a:spcBef>
              <a:buFontTx/>
              <a:buChar char="-"/>
            </a:pPr>
            <a:r>
              <a:rPr lang="fr-FR" dirty="0"/>
              <a:t>est un one </a:t>
            </a:r>
            <a:r>
              <a:rPr lang="fr-FR" dirty="0" err="1"/>
              <a:t>shot</a:t>
            </a:r>
            <a:r>
              <a:rPr lang="fr-FR" dirty="0"/>
              <a:t>…</a:t>
            </a:r>
          </a:p>
          <a:p>
            <a:pPr eaLnBrk="1" hangingPunct="1">
              <a:spcBef>
                <a:spcPct val="0"/>
              </a:spcBef>
            </a:pPr>
            <a:endParaRPr lang="fr-FR" dirty="0"/>
          </a:p>
          <a:p>
            <a:pPr eaLnBrk="1" hangingPunct="1">
              <a:spcBef>
                <a:spcPct val="0"/>
              </a:spcBef>
            </a:pPr>
            <a:r>
              <a:rPr lang="fr-FR" dirty="0"/>
              <a:t>L’utilisation des réseaux sociaux </a:t>
            </a:r>
          </a:p>
          <a:p>
            <a:pPr eaLnBrk="1" hangingPunct="1">
              <a:spcBef>
                <a:spcPct val="0"/>
              </a:spcBef>
              <a:buFontTx/>
              <a:buChar char="-"/>
            </a:pPr>
            <a:r>
              <a:rPr lang="fr-FR" dirty="0"/>
              <a:t>peut être gérée par un individu (en général c’est même mieux), </a:t>
            </a:r>
          </a:p>
          <a:p>
            <a:pPr eaLnBrk="1" hangingPunct="1">
              <a:spcBef>
                <a:spcPct val="0"/>
              </a:spcBef>
              <a:buFontTx/>
              <a:buChar char="-"/>
            </a:pPr>
            <a:r>
              <a:rPr lang="fr-FR" dirty="0"/>
              <a:t>souvent en utilisation spontanée et rapide, </a:t>
            </a:r>
          </a:p>
          <a:p>
            <a:pPr eaLnBrk="1" hangingPunct="1">
              <a:spcBef>
                <a:spcPct val="0"/>
              </a:spcBef>
              <a:buFontTx/>
              <a:buChar char="-"/>
            </a:pPr>
            <a:r>
              <a:rPr lang="fr-FR" dirty="0"/>
              <a:t>demandant peu d’anticipation, </a:t>
            </a:r>
          </a:p>
          <a:p>
            <a:pPr eaLnBrk="1" hangingPunct="1">
              <a:spcBef>
                <a:spcPct val="0"/>
              </a:spcBef>
              <a:buFontTx/>
              <a:buChar char="-"/>
            </a:pPr>
            <a:r>
              <a:rPr lang="fr-FR" dirty="0"/>
              <a:t>doit être régulière, </a:t>
            </a:r>
          </a:p>
          <a:p>
            <a:pPr eaLnBrk="1" hangingPunct="1">
              <a:spcBef>
                <a:spcPct val="0"/>
              </a:spcBef>
              <a:buFontTx/>
              <a:buChar char="-"/>
            </a:pPr>
            <a:r>
              <a:rPr lang="fr-FR" dirty="0"/>
              <a:t>de mode viral et donc non maîtrisable une fois diffusé, </a:t>
            </a:r>
          </a:p>
          <a:p>
            <a:pPr eaLnBrk="1" hangingPunct="1">
              <a:spcBef>
                <a:spcPct val="0"/>
              </a:spcBef>
              <a:buFontTx/>
              <a:buChar char="-"/>
            </a:pPr>
            <a:r>
              <a:rPr lang="fr-FR" dirty="0"/>
              <a:t>peut donner des suites plusieurs semaines après…</a:t>
            </a:r>
          </a:p>
          <a:p>
            <a:pPr eaLnBrk="1" hangingPunct="1">
              <a:spcBef>
                <a:spcPct val="0"/>
              </a:spcBef>
              <a:buFontTx/>
              <a:buChar char="-"/>
            </a:pPr>
            <a:endParaRPr lang="fr-FR" dirty="0"/>
          </a:p>
          <a:p>
            <a:pPr eaLnBrk="1" hangingPunct="1">
              <a:spcBef>
                <a:spcPct val="0"/>
              </a:spcBef>
            </a:pPr>
            <a:r>
              <a:rPr lang="fr-FR" dirty="0"/>
              <a:t>Les rapports d’activités sont aussi un mode de </a:t>
            </a:r>
            <a:r>
              <a:rPr lang="fr-FR" dirty="0" smtClean="0"/>
              <a:t>communication </a:t>
            </a:r>
            <a:r>
              <a:rPr lang="fr-FR" dirty="0"/>
              <a:t>important, aussi bien sur l’action que sur la structure. Il n’est pas rare qu’un structure publie ses rapports d’activité sur internet, c’est même un gage de qualité et de transparence. On verra demain les grandes lignes de rédaction d’un RA</a:t>
            </a:r>
          </a:p>
        </p:txBody>
      </p:sp>
    </p:spTree>
    <p:extLst>
      <p:ext uri="{BB962C8B-B14F-4D97-AF65-F5344CB8AC3E}">
        <p14:creationId xmlns:p14="http://schemas.microsoft.com/office/powerpoint/2010/main" val="935101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35</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066572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36</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80623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37</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90896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38</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697961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39</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17056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D17613-E7C5-47A9-81E6-1D2C3D26477C}" type="slidenum">
              <a:rPr lang="fr-FR" smtClean="0">
                <a:latin typeface="Arial" charset="0"/>
              </a:rPr>
              <a:pPr fontAlgn="base">
                <a:spcBef>
                  <a:spcPct val="0"/>
                </a:spcBef>
                <a:spcAft>
                  <a:spcPct val="0"/>
                </a:spcAft>
              </a:pPr>
              <a:t>4</a:t>
            </a:fld>
            <a:endParaRPr lang="fr-FR" smtClean="0">
              <a:latin typeface="Arial" charset="0"/>
            </a:endParaRPr>
          </a:p>
        </p:txBody>
      </p:sp>
      <p:sp>
        <p:nvSpPr>
          <p:cNvPr id="65538" name="Rectangle 2"/>
          <p:cNvSpPr>
            <a:spLocks noGrp="1" noRot="1" noChangeAspect="1" noChangeArrowheads="1" noTextEdit="1"/>
          </p:cNvSpPr>
          <p:nvPr>
            <p:ph type="sldImg"/>
          </p:nvPr>
        </p:nvSpPr>
        <p:spPr bwMode="auto">
          <a:xfrm>
            <a:off x="1143000" y="712788"/>
            <a:ext cx="4576763" cy="3432175"/>
          </a:xfrm>
          <a:noFill/>
          <a:ln>
            <a:solidFill>
              <a:srgbClr val="000000"/>
            </a:solidFill>
            <a:miter lim="800000"/>
            <a:headEnd/>
            <a:tailEnd/>
          </a:ln>
        </p:spPr>
      </p:sp>
      <p:sp>
        <p:nvSpPr>
          <p:cNvPr id="65539" name="Rectangle 3"/>
          <p:cNvSpPr>
            <a:spLocks noGrp="1" noChangeArrowheads="1"/>
          </p:cNvSpPr>
          <p:nvPr>
            <p:ph type="body" idx="1"/>
          </p:nvPr>
        </p:nvSpPr>
        <p:spPr bwMode="auto">
          <a:xfrm>
            <a:off x="914400" y="4357688"/>
            <a:ext cx="5032375" cy="4075112"/>
          </a:xfrm>
          <a:noFill/>
        </p:spPr>
        <p:txBody>
          <a:bodyPr wrap="square" numCol="1" anchor="t" anchorCtr="0" compatLnSpc="1">
            <a:prstTxWarp prst="textNoShape">
              <a:avLst/>
            </a:prstTxWarp>
          </a:bodyPr>
          <a:lstStyle/>
          <a:p>
            <a:pPr eaLnBrk="1" hangingPunct="1">
              <a:lnSpc>
                <a:spcPct val="80000"/>
              </a:lnSpc>
              <a:spcBef>
                <a:spcPct val="0"/>
              </a:spcBef>
            </a:pPr>
            <a:r>
              <a:rPr lang="fr-FR" sz="800" b="1" dirty="0" smtClean="0"/>
              <a:t>VOIR FICHE SUR LES DETERMINANTS</a:t>
            </a:r>
          </a:p>
          <a:p>
            <a:pPr eaLnBrk="1" hangingPunct="1">
              <a:lnSpc>
                <a:spcPct val="80000"/>
              </a:lnSpc>
              <a:spcBef>
                <a:spcPct val="0"/>
              </a:spcBef>
            </a:pPr>
            <a:r>
              <a:rPr lang="fr-FR" dirty="0" smtClean="0"/>
              <a:t>Les facteurs sanitaires : ils concernent à la fois ce qui se rapporte au système de santé lui-même, l'organisation du système de soins, l'état de ses connaissances médicales, les possibilités d'application (personnels et équipements), l'accès aux soins et ce qui concerne l'individu lui-même, en terme de facteurs biologiques, tels que les facteurs génétiques, physiologiques, physiques et psychiques.</a:t>
            </a:r>
            <a:br>
              <a:rPr lang="fr-FR" dirty="0" smtClean="0"/>
            </a:br>
            <a:r>
              <a:rPr lang="fr-FR" dirty="0" smtClean="0"/>
              <a:t/>
            </a:r>
            <a:br>
              <a:rPr lang="fr-FR" dirty="0" smtClean="0"/>
            </a:br>
            <a:r>
              <a:rPr lang="fr-FR" dirty="0" smtClean="0"/>
              <a:t>Les facteurs politiques : il s'agit de la planification économique et sociale, de la législation sanitaire, des aides internationales par exemple.</a:t>
            </a:r>
            <a:br>
              <a:rPr lang="fr-FR" dirty="0" smtClean="0"/>
            </a:br>
            <a:r>
              <a:rPr lang="fr-FR" dirty="0" smtClean="0"/>
              <a:t/>
            </a:r>
            <a:br>
              <a:rPr lang="fr-FR" dirty="0" smtClean="0"/>
            </a:br>
            <a:endParaRPr lang="fr-FR" dirty="0" smtClean="0"/>
          </a:p>
          <a:p>
            <a:pPr eaLnBrk="1" hangingPunct="1">
              <a:lnSpc>
                <a:spcPct val="80000"/>
              </a:lnSpc>
              <a:spcBef>
                <a:spcPct val="0"/>
              </a:spcBef>
            </a:pPr>
            <a:r>
              <a:rPr lang="fr-FR" dirty="0" smtClean="0"/>
              <a:t>Les facteurs socio-économiques : ils concernent l'habitat, l'urbanisation et l'aménagement rural, les modes de vie, la situation de l'emploi, les modes de consommation, les loisirs etc.</a:t>
            </a:r>
          </a:p>
          <a:p>
            <a:pPr eaLnBrk="1" hangingPunct="1">
              <a:lnSpc>
                <a:spcPct val="80000"/>
              </a:lnSpc>
              <a:spcBef>
                <a:spcPct val="0"/>
              </a:spcBef>
            </a:pPr>
            <a:r>
              <a:rPr lang="fr-FR" dirty="0" smtClean="0"/>
              <a:t>Les facteurs </a:t>
            </a:r>
            <a:r>
              <a:rPr lang="fr-FR" dirty="0" err="1" smtClean="0"/>
              <a:t>psycho-culturels</a:t>
            </a:r>
            <a:r>
              <a:rPr lang="fr-FR" dirty="0" smtClean="0"/>
              <a:t> : au nombre desquels on peut citer la scolarisation, la mentalité des populations devant les problèmes sanitaires, les coutumes, croyances et traditions en matière de santé.</a:t>
            </a:r>
          </a:p>
          <a:p>
            <a:pPr eaLnBrk="1" hangingPunct="1">
              <a:lnSpc>
                <a:spcPct val="80000"/>
              </a:lnSpc>
              <a:spcBef>
                <a:spcPct val="0"/>
              </a:spcBef>
            </a:pPr>
            <a:r>
              <a:rPr lang="fr-FR" dirty="0" smtClean="0"/>
              <a:t>Les facteurs démographiques : dont la répartition des populations par âge, la politique gouvernementale de planification familiale, la concentration urbaine et la dissémination rurale, les migrations etc.</a:t>
            </a:r>
            <a:br>
              <a:rPr lang="fr-FR" dirty="0" smtClean="0"/>
            </a:br>
            <a:r>
              <a:rPr lang="fr-FR" dirty="0" smtClean="0"/>
              <a:t>Les facteurs géographiques : tels que les richesses naturelles, le climat, les communications par exemple.</a:t>
            </a:r>
          </a:p>
          <a:p>
            <a:pPr eaLnBrk="1" hangingPunct="1">
              <a:lnSpc>
                <a:spcPct val="80000"/>
              </a:lnSpc>
              <a:spcBef>
                <a:spcPct val="0"/>
              </a:spcBef>
            </a:pPr>
            <a:endParaRPr lang="fr-FR" dirty="0" smtClean="0"/>
          </a:p>
          <a:p>
            <a:pPr eaLnBrk="1" hangingPunct="1">
              <a:lnSpc>
                <a:spcPct val="80000"/>
              </a:lnSpc>
              <a:spcBef>
                <a:spcPct val="0"/>
              </a:spcBef>
            </a:pPr>
            <a:endParaRPr lang="fr-FR" sz="800"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40</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211281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43010" name="Rectangle 3"/>
          <p:cNvSpPr>
            <a:spLocks noGrp="1"/>
          </p:cNvSpPr>
          <p:nvPr>
            <p:ph type="body" idx="1"/>
          </p:nvPr>
        </p:nvSpPr>
        <p:spPr bwMode="auto">
          <a:xfrm>
            <a:off x="914400" y="4357688"/>
            <a:ext cx="5032375" cy="4075112"/>
          </a:xfrm>
          <a:noFill/>
        </p:spPr>
        <p:txBody>
          <a:bodyPr wrap="square" numCol="1" anchor="t" anchorCtr="0" compatLnSpc="1">
            <a:prstTxWarp prst="textNoShape">
              <a:avLst/>
            </a:prstTxWarp>
          </a:bodyPr>
          <a:lstStyle/>
          <a:p>
            <a:endParaRPr lang="fr-FR" smtClean="0"/>
          </a:p>
        </p:txBody>
      </p:sp>
    </p:spTree>
    <p:extLst>
      <p:ext uri="{BB962C8B-B14F-4D97-AF65-F5344CB8AC3E}">
        <p14:creationId xmlns:p14="http://schemas.microsoft.com/office/powerpoint/2010/main" val="69318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49689" y="9428164"/>
            <a:ext cx="2946400" cy="496886"/>
          </a:xfrm>
          <a:prstGeom prst="rect">
            <a:avLst/>
          </a:prstGeom>
          <a:noFill/>
          <a:ln w="9525">
            <a:noFill/>
            <a:miter lim="800000"/>
            <a:headEnd/>
            <a:tailEnd/>
          </a:ln>
        </p:spPr>
        <p:txBody>
          <a:bodyPr lIns="91385" tIns="45693" rIns="91385" bIns="45693"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CD5F667-5E4A-4B43-9C15-3003F56DDF76}"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9986"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69987" name="Espace réservé des commentaires 2"/>
          <p:cNvSpPr>
            <a:spLocks noGrp="1"/>
          </p:cNvSpPr>
          <p:nvPr>
            <p:ph type="body" idx="1"/>
          </p:nvPr>
        </p:nvSpPr>
        <p:spPr bwMode="auto">
          <a:xfrm>
            <a:off x="906463" y="4714876"/>
            <a:ext cx="4984750" cy="4467224"/>
          </a:xfrm>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69988" name="Espace réservé du numéro de diapositive 3"/>
          <p:cNvSpPr txBox="1">
            <a:spLocks noGrp="1"/>
          </p:cNvSpPr>
          <p:nvPr/>
        </p:nvSpPr>
        <p:spPr bwMode="auto">
          <a:xfrm>
            <a:off x="3851276" y="9429750"/>
            <a:ext cx="2946400" cy="496888"/>
          </a:xfrm>
          <a:prstGeom prst="rect">
            <a:avLst/>
          </a:prstGeom>
          <a:noFill/>
          <a:ln w="9525">
            <a:noFill/>
            <a:miter lim="800000"/>
            <a:headEnd/>
            <a:tailEnd/>
          </a:ln>
        </p:spPr>
        <p:txBody>
          <a:bodyPr lIns="91385" tIns="45693" rIns="91385" bIns="45693"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78F59A7-0819-4711-AADB-7233C965A4E4}" type="slidenum">
              <a:rPr kumimoji="0" 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51615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49689" y="9428164"/>
            <a:ext cx="2946400" cy="496886"/>
          </a:xfrm>
          <a:prstGeom prst="rect">
            <a:avLst/>
          </a:prstGeom>
          <a:noFill/>
          <a:ln w="9525">
            <a:noFill/>
            <a:miter lim="800000"/>
            <a:headEnd/>
            <a:tailEnd/>
          </a:ln>
        </p:spPr>
        <p:txBody>
          <a:bodyPr lIns="91385" tIns="45693" rIns="91385" bIns="45693"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CD5F667-5E4A-4B43-9C15-3003F56DDF76}"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9986"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69987" name="Espace réservé des commentaires 2"/>
          <p:cNvSpPr>
            <a:spLocks noGrp="1"/>
          </p:cNvSpPr>
          <p:nvPr>
            <p:ph type="body" idx="1"/>
          </p:nvPr>
        </p:nvSpPr>
        <p:spPr bwMode="auto">
          <a:xfrm>
            <a:off x="906463" y="4714876"/>
            <a:ext cx="4984750" cy="4467224"/>
          </a:xfrm>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69988" name="Espace réservé du numéro de diapositive 3"/>
          <p:cNvSpPr txBox="1">
            <a:spLocks noGrp="1"/>
          </p:cNvSpPr>
          <p:nvPr/>
        </p:nvSpPr>
        <p:spPr bwMode="auto">
          <a:xfrm>
            <a:off x="3851276" y="9429750"/>
            <a:ext cx="2946400" cy="496888"/>
          </a:xfrm>
          <a:prstGeom prst="rect">
            <a:avLst/>
          </a:prstGeom>
          <a:noFill/>
          <a:ln w="9525">
            <a:noFill/>
            <a:miter lim="800000"/>
            <a:headEnd/>
            <a:tailEnd/>
          </a:ln>
        </p:spPr>
        <p:txBody>
          <a:bodyPr lIns="91385" tIns="45693" rIns="91385" bIns="45693"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78F59A7-0819-4711-AADB-7233C965A4E4}" type="slidenum">
              <a:rPr kumimoji="0" 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648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20482" name="Rectangle 3"/>
          <p:cNvSpPr>
            <a:spLocks noGrp="1"/>
          </p:cNvSpPr>
          <p:nvPr>
            <p:ph type="body" idx="1"/>
          </p:nvPr>
        </p:nvSpPr>
        <p:spPr bwMode="auto">
          <a:xfrm>
            <a:off x="914400" y="4357688"/>
            <a:ext cx="5032375" cy="4075112"/>
          </a:xfrm>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AD20EC-1240-44DF-A091-9DCCB3F31D28}" type="slidenum">
              <a:rPr lang="fr-FR" sz="1200"/>
              <a:pPr algn="r"/>
              <a:t>6</a:t>
            </a:fld>
            <a:endParaRPr lang="fr-FR"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DD1CF3-69E5-46ED-AAF4-24326634B222}" type="slidenum">
              <a:rPr lang="fr-FR" sz="1200"/>
              <a:pPr algn="r"/>
              <a:t>7</a:t>
            </a:fld>
            <a:endParaRPr lang="fr-FR" sz="1200"/>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BD7A847-7CAF-4EEC-A5D3-58BFAF3B64CD}" type="slidenum">
              <a:rPr lang="fr-FR" sz="1200"/>
              <a:pPr algn="r"/>
              <a:t>8</a:t>
            </a:fld>
            <a:endParaRPr lang="fr-FR" sz="120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1E7D62-8367-4DC7-8946-E330E15DEA18}" type="slidenum">
              <a:rPr lang="fr-FR" sz="1200"/>
              <a:pPr algn="r"/>
              <a:t>9</a:t>
            </a:fld>
            <a:endParaRPr lang="fr-FR"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Concrètement l’objectif général va être atteint grâce à un ensemble d’initiatives et de dispositions qui vont permettre un changement dans la situation actuelle </a:t>
            </a:r>
          </a:p>
          <a:p>
            <a:r>
              <a:rPr lang="fr-FR" smtClean="0"/>
              <a:t>Pour atteindre le but fixé il y a plusieurs objectifs intermédiaires</a:t>
            </a:r>
          </a:p>
          <a:p>
            <a:pPr eaLnBrk="1" hangingPunct="1">
              <a:spcBef>
                <a:spcPct val="0"/>
              </a:spcBef>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106F31DC-2CC5-4EF7-B685-3C1F51444073}" type="datetimeFigureOut">
              <a:rPr lang="fr-FR"/>
              <a:pPr>
                <a:defRPr/>
              </a:pPr>
              <a:t>07/09/2023</a:t>
            </a:fld>
            <a:endParaRPr lang="fr-F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endParaRPr lang="fr-F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1A7BF804-1121-4002-88C4-B6CC8E16B748}"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29AD7D0E-27EC-4337-A864-E867D26F675A}" type="datetimeFigureOut">
              <a:rPr lang="fr-FR"/>
              <a:pPr>
                <a:defRPr/>
              </a:pPr>
              <a:t>07/09/2023</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BFCF9BF9-7ACB-4124-8A25-F1EDF34FF16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148616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94066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826960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0183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22351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72792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314638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59271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78336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31EDF677-FEB6-41F8-AC9D-B9713F89021D}" type="datetimeFigureOut">
              <a:rPr lang="fr-FR"/>
              <a:pPr>
                <a:defRPr/>
              </a:pPr>
              <a:t>07/09/2023</a:t>
            </a:fld>
            <a:endParaRPr lang="fr-FR"/>
          </a:p>
        </p:txBody>
      </p:sp>
      <p:sp>
        <p:nvSpPr>
          <p:cNvPr id="5" name="Espace réservé du numéro de diapositive 8"/>
          <p:cNvSpPr>
            <a:spLocks noGrp="1"/>
          </p:cNvSpPr>
          <p:nvPr>
            <p:ph type="sldNum" sz="quarter" idx="11"/>
          </p:nvPr>
        </p:nvSpPr>
        <p:spPr/>
        <p:txBody>
          <a:bodyPr rtlCol="0"/>
          <a:lstStyle>
            <a:lvl1pPr>
              <a:defRPr/>
            </a:lvl1pPr>
          </a:lstStyle>
          <a:p>
            <a:pPr>
              <a:defRPr/>
            </a:pPr>
            <a:fld id="{B29640F0-E29E-4A3E-B265-BA7376924DC9}" type="slidenum">
              <a:rPr lang="fr-FR"/>
              <a:pPr>
                <a:defRPr/>
              </a:pPr>
              <a:t>‹N°›</a:t>
            </a:fld>
            <a:endParaRPr lang="fr-FR"/>
          </a:p>
        </p:txBody>
      </p:sp>
      <p:sp>
        <p:nvSpPr>
          <p:cNvPr id="6" name="Espace réservé du pied de page 9"/>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8509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FD3A1E-1EB7-4F1F-9FFB-498705D8B88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3404060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CF7A29-EDD4-40FC-9463-FF1CA337411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69102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3E061E-831A-4332-93B4-96D898AF94F4}"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2384839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0276D2-5DD1-4330-878A-D1497A5A1B7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9973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DE04E2-4BDE-41F8-BF48-CDA97AF76F61}"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67837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420FC8-6AEA-43BA-9BBB-0D03DA6F4D1F}"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575137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53417A-F85F-412F-9223-C49B2E1BBA2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14934370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DA3C84-C6CF-4AD1-80F4-C6592AC01224}"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77860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6CCF8-E126-46CF-8B63-0AEB28EC3D9C}"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24369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3C739C47-5E1A-4A46-A171-E03A9103D20B}" type="datetimeFigureOut">
              <a:rPr lang="fr-FR"/>
              <a:pPr>
                <a:defRPr/>
              </a:pPr>
              <a:t>07/09/2023</a:t>
            </a:fld>
            <a:endParaRPr lang="fr-F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endParaRPr lang="fr-F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891DFFEE-8F02-401A-B738-7DCB3FA119D0}"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ECF2E2-4947-4E21-B31E-EBEF16C83D4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44230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6F31DC-2CC5-4EF7-B685-3C1F51444073}"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A7BF804-1121-4002-88C4-B6CC8E16B74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08419467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EDF677-FEB6-41F8-AC9D-B9713F89021D}"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29640F0-E29E-4A3E-B265-BA7376924DC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486273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739C47-5E1A-4A46-A171-E03A9103D20B}" type="datetimeFigureOut">
              <a:rPr kumimoji="0" lang="fr-FR" sz="1200" b="0" i="0" u="none" strike="noStrike" kern="1200" cap="none" spc="0" normalizeH="0" baseline="0" noProof="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1DFFEE-8F02-401A-B738-7DCB3FA119D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56115652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4F0D57-0770-46F3-B099-FD6B17E157B9}"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79C6242-225A-450D-B398-1E7A6839ECC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78483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57A19-20B9-4BD2-B473-5760481A6555}"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B25313E-7440-4D66-84C8-6FA312DEB27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602639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3AF711-7A5D-4052-B8FB-ED2C8345FA20}"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FD98C4C-79AD-454E-8E82-8ADED1B04D9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8145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06C020-3BCE-4E3E-BB47-954D6B31CA79}"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DFD3C70-C2CA-4899-AF09-0725113A6D35}"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029246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6319F3-C0AE-4FFA-8E83-A489978FD8DF}"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D19CB63-02D2-4470-84D5-328A5FBD23B1}"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965212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EF7EBD-5D18-46AB-ADD7-CF8019E300F2}"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3E8C8C-7491-4487-A249-FDB478D705D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343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EB4F0D57-0770-46F3-B099-FD6B17E157B9}" type="datetimeFigureOut">
              <a:rPr lang="fr-FR"/>
              <a:pPr>
                <a:defRPr/>
              </a:pPr>
              <a:t>07/09/2023</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E79C6242-225A-450D-B398-1E7A6839ECC0}"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AD7D0E-27EC-4337-A864-E867D26F675A}"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FCF9BF9-7ACB-4124-8A25-F1EDF34FF16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727834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35803380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4095523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56943403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50585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093141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793916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41048899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567593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637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F3E57A19-20B9-4BD2-B473-5760481A6555}" type="datetimeFigureOut">
              <a:rPr lang="fr-FR"/>
              <a:pPr>
                <a:defRPr/>
              </a:pPr>
              <a:t>07/09/2023</a:t>
            </a:fld>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FB25313E-7440-4D66-84C8-6FA312DEB274}"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2266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553AF711-7A5D-4052-B8FB-ED2C8345FA20}" type="datetimeFigureOut">
              <a:rPr lang="fr-FR"/>
              <a:pPr>
                <a:defRPr/>
              </a:pPr>
              <a:t>07/09/2023</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DFD98C4C-79AD-454E-8E82-8ADED1B04D9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5606C020-3BCE-4E3E-BB47-954D6B31CA79}" type="datetimeFigureOut">
              <a:rPr lang="fr-FR"/>
              <a:pPr>
                <a:defRPr/>
              </a:pPr>
              <a:t>07/09/2023</a:t>
            </a:fld>
            <a:endParaRPr lang="fr-FR"/>
          </a:p>
        </p:txBody>
      </p:sp>
      <p:sp>
        <p:nvSpPr>
          <p:cNvPr id="13" name="Espace réservé du numéro de diapositive 21"/>
          <p:cNvSpPr>
            <a:spLocks noGrp="1"/>
          </p:cNvSpPr>
          <p:nvPr>
            <p:ph type="sldNum" sz="quarter" idx="11"/>
          </p:nvPr>
        </p:nvSpPr>
        <p:spPr/>
        <p:txBody>
          <a:bodyPr rtlCol="0"/>
          <a:lstStyle>
            <a:lvl1pPr>
              <a:defRPr/>
            </a:lvl1pPr>
          </a:lstStyle>
          <a:p>
            <a:pPr>
              <a:defRPr/>
            </a:pPr>
            <a:fld id="{FDFD3C70-C2CA-4899-AF09-0725113A6D35}" type="slidenum">
              <a:rPr lang="fr-FR"/>
              <a:pPr>
                <a:defRPr/>
              </a:pPr>
              <a:t>‹N°›</a:t>
            </a:fld>
            <a:endParaRPr lang="fr-FR"/>
          </a:p>
        </p:txBody>
      </p:sp>
      <p:sp>
        <p:nvSpPr>
          <p:cNvPr id="14" name="Espace réservé du pied de page 22"/>
          <p:cNvSpPr>
            <a:spLocks noGrp="1"/>
          </p:cNvSpPr>
          <p:nvPr>
            <p:ph type="ftr" sz="quarter" idx="12"/>
          </p:nvPr>
        </p:nvSpPr>
        <p:spPr/>
        <p:txBody>
          <a:bodyPr rtlCol="0"/>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D06319F3-C0AE-4FFA-8E83-A489978FD8DF}" type="datetimeFigureOut">
              <a:rPr lang="fr-FR"/>
              <a:pPr>
                <a:defRPr/>
              </a:pPr>
              <a:t>07/09/2023</a:t>
            </a:fld>
            <a:endParaRPr lang="fr-FR"/>
          </a:p>
        </p:txBody>
      </p:sp>
      <p:sp>
        <p:nvSpPr>
          <p:cNvPr id="13" name="Espace réservé du numéro de diapositive 17"/>
          <p:cNvSpPr>
            <a:spLocks noGrp="1"/>
          </p:cNvSpPr>
          <p:nvPr>
            <p:ph type="sldNum" sz="quarter" idx="11"/>
          </p:nvPr>
        </p:nvSpPr>
        <p:spPr/>
        <p:txBody>
          <a:bodyPr rtlCol="0"/>
          <a:lstStyle>
            <a:lvl1pPr>
              <a:defRPr/>
            </a:lvl1pPr>
          </a:lstStyle>
          <a:p>
            <a:pPr>
              <a:defRPr/>
            </a:pPr>
            <a:fld id="{4D19CB63-02D2-4470-84D5-328A5FBD23B1}" type="slidenum">
              <a:rPr lang="fr-FR"/>
              <a:pPr>
                <a:defRPr/>
              </a:pPr>
              <a:t>‹N°›</a:t>
            </a:fld>
            <a:endParaRPr lang="fr-FR"/>
          </a:p>
        </p:txBody>
      </p:sp>
      <p:sp>
        <p:nvSpPr>
          <p:cNvPr id="14" name="Espace réservé du pied de page 20"/>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F9EF7EBD-5D18-46AB-ADD7-CF8019E300F2}" type="datetimeFigureOut">
              <a:rPr lang="fr-FR"/>
              <a:pPr>
                <a:defRPr/>
              </a:pPr>
              <a:t>07/09/2023</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CD3E8C8C-7491-4487-A249-FDB478D705D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7DB77C03-450F-4771-8E80-6223204C7CE4}" type="datetimeFigureOut">
              <a:rPr lang="fr-FR"/>
              <a:pPr>
                <a:defRPr/>
              </a:pPr>
              <a:t>07/09/2023</a:t>
            </a:fld>
            <a:endParaRPr lang="fr-F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3E2B1288-16E1-4080-85B5-64B07F35C47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6" r:id="rId4"/>
    <p:sldLayoutId id="2147483667" r:id="rId5"/>
    <p:sldLayoutId id="2147483668" r:id="rId6"/>
    <p:sldLayoutId id="2147483674" r:id="rId7"/>
    <p:sldLayoutId id="2147483675" r:id="rId8"/>
    <p:sldLayoutId id="2147483669" r:id="rId9"/>
    <p:sldLayoutId id="2147483670"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746325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4DFFB3-4176-4E02-9822-E7ABB61698E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307222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B77C03-450F-4771-8E80-6223204C7CE4}"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E2B1288-16E1-4080-85B5-64B07F35C47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883338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70599390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9.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0.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1.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s://www.fondationdefrance.org/fr" TargetMode="External"/><Relationship Id="rId5" Type="http://schemas.openxmlformats.org/officeDocument/2006/relationships/image" Target="../media/image2.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30.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https://fr.surveymonkey.com/r/evalformmethodo202305" TargetMode="External"/><Relationship Id="rId5" Type="http://schemas.openxmlformats.org/officeDocument/2006/relationships/image" Target="../media/image2.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tags" Target="../tags/tag7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custDataLst>
              <p:tags r:id="rId2"/>
            </p:custDataLst>
          </p:nvPr>
        </p:nvSpPr>
        <p:spPr>
          <a:xfrm>
            <a:off x="179388" y="260350"/>
            <a:ext cx="8873245" cy="5564188"/>
          </a:xfrm>
        </p:spPr>
        <p:txBody>
          <a:bodyPr wrap="square" lIns="91440" tIns="45720" rIns="91440" bIns="45720" numCol="1" anchor="ctr" anchorCtr="0" compatLnSpc="1">
            <a:prstTxWarp prst="textNoShape">
              <a:avLst/>
            </a:prstTxWarp>
            <a:normAutofit/>
          </a:bodyPr>
          <a:lstStyle/>
          <a:p>
            <a:pPr algn="ctr" eaLnBrk="1" hangingPunct="1">
              <a:lnSpc>
                <a:spcPct val="125000"/>
              </a:lnSpc>
              <a:defRPr/>
            </a:pPr>
            <a:r>
              <a:rPr lang="fr-FR" sz="3200" b="1" cap="none" dirty="0" smtClean="0">
                <a:solidFill>
                  <a:schemeClr val="accent1"/>
                </a:solidFill>
                <a:latin typeface="Calibri" pitchFamily="34" charset="0"/>
              </a:rPr>
              <a:t/>
            </a:r>
            <a:br>
              <a:rPr lang="fr-FR" sz="3200" b="1" cap="none" dirty="0" smtClean="0">
                <a:solidFill>
                  <a:schemeClr val="accent1"/>
                </a:solidFill>
                <a:latin typeface="Calibri" pitchFamily="34" charset="0"/>
              </a:rPr>
            </a:br>
            <a:r>
              <a:rPr lang="fr-FR" sz="3200" b="1" cap="none" dirty="0">
                <a:solidFill>
                  <a:schemeClr val="accent1"/>
                </a:solidFill>
                <a:latin typeface="Calibri" pitchFamily="34" charset="0"/>
              </a:rPr>
              <a:t/>
            </a:r>
            <a:br>
              <a:rPr lang="fr-FR" sz="3200" b="1" cap="none" dirty="0">
                <a:solidFill>
                  <a:schemeClr val="accent1"/>
                </a:solidFill>
                <a:latin typeface="Calibri" pitchFamily="34" charset="0"/>
              </a:rPr>
            </a:br>
            <a:r>
              <a:rPr lang="fr-FR" sz="3200" b="1" cap="none" dirty="0" smtClean="0">
                <a:solidFill>
                  <a:schemeClr val="accent1"/>
                </a:solidFill>
                <a:latin typeface="Calibri" pitchFamily="34" charset="0"/>
              </a:rPr>
              <a:t>Méthodologie et évaluation de projets</a:t>
            </a:r>
            <a:br>
              <a:rPr lang="fr-FR" sz="3200" b="1" cap="none" dirty="0" smtClean="0">
                <a:solidFill>
                  <a:schemeClr val="accent1"/>
                </a:solidFill>
                <a:latin typeface="Calibri" pitchFamily="34" charset="0"/>
              </a:rPr>
            </a:br>
            <a:r>
              <a:rPr lang="fr-FR" sz="3200" b="1" cap="none" dirty="0" smtClean="0">
                <a:solidFill>
                  <a:schemeClr val="accent1"/>
                </a:solidFill>
                <a:latin typeface="Calibri" pitchFamily="34" charset="0"/>
              </a:rPr>
              <a:t>- Session II -</a:t>
            </a:r>
            <a:br>
              <a:rPr lang="fr-FR" sz="3200" b="1" cap="none" dirty="0" smtClean="0">
                <a:solidFill>
                  <a:schemeClr val="accent1"/>
                </a:solidFill>
                <a:latin typeface="Calibri" pitchFamily="34" charset="0"/>
              </a:rPr>
            </a:br>
            <a:r>
              <a:rPr lang="fr-FR" sz="2400" b="1" i="1" cap="none" dirty="0" smtClean="0">
                <a:solidFill>
                  <a:schemeClr val="tx1"/>
                </a:solidFill>
                <a:effectLst>
                  <a:outerShdw blurRad="38100" dist="38100" dir="2700000" algn="tl">
                    <a:srgbClr val="C0C0C0"/>
                  </a:outerShdw>
                </a:effectLst>
                <a:latin typeface="Calibri" pitchFamily="34" charset="0"/>
              </a:rPr>
              <a:t/>
            </a:r>
            <a:br>
              <a:rPr lang="fr-FR" sz="2400" b="1" i="1" cap="none" dirty="0" smtClean="0">
                <a:solidFill>
                  <a:schemeClr val="tx1"/>
                </a:solidFill>
                <a:effectLst>
                  <a:outerShdw blurRad="38100" dist="38100" dir="2700000" algn="tl">
                    <a:srgbClr val="C0C0C0"/>
                  </a:outerShdw>
                </a:effectLst>
                <a:latin typeface="Calibri" pitchFamily="34" charset="0"/>
              </a:rPr>
            </a:br>
            <a:r>
              <a:rPr lang="fr-FR" sz="2400" b="1" i="1" cap="none" dirty="0" smtClean="0">
                <a:solidFill>
                  <a:schemeClr val="tx1"/>
                </a:solidFill>
                <a:effectLst>
                  <a:outerShdw blurRad="38100" dist="38100" dir="2700000" algn="tl">
                    <a:srgbClr val="C0C0C0"/>
                  </a:outerShdw>
                </a:effectLst>
                <a:latin typeface="Calibri" pitchFamily="34" charset="0"/>
              </a:rPr>
              <a:t> LUNDI 25 et MARDI 26 SEPTEMBRE 2023</a:t>
            </a:r>
            <a:br>
              <a:rPr lang="fr-FR" sz="2400" b="1" i="1" cap="none" dirty="0" smtClean="0">
                <a:solidFill>
                  <a:schemeClr val="tx1"/>
                </a:solidFill>
                <a:effectLst>
                  <a:outerShdw blurRad="38100" dist="38100" dir="2700000" algn="tl">
                    <a:srgbClr val="C0C0C0"/>
                  </a:outerShdw>
                </a:effectLst>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a:r>
            <a:br>
              <a:rPr lang="fr-FR" sz="2400" b="1" i="1" cap="none" dirty="0">
                <a:solidFill>
                  <a:schemeClr val="tx1"/>
                </a:solidFill>
                <a:effectLst>
                  <a:outerShdw blurRad="38100" dist="38100" dir="2700000" algn="tl">
                    <a:srgbClr val="C0C0C0"/>
                  </a:outerShdw>
                </a:effectLst>
                <a:latin typeface="Calibri" pitchFamily="34" charset="0"/>
              </a:rPr>
            </a:br>
            <a:r>
              <a:rPr lang="fr-FR" sz="2400" b="1" i="1" cap="none" dirty="0" smtClean="0">
                <a:solidFill>
                  <a:schemeClr val="tx1"/>
                </a:solidFill>
                <a:effectLst>
                  <a:outerShdw blurRad="38100" dist="38100" dir="2700000" algn="tl">
                    <a:srgbClr val="C0C0C0"/>
                  </a:outerShdw>
                </a:effectLst>
                <a:latin typeface="Calibri" pitchFamily="34" charset="0"/>
              </a:rPr>
              <a:t/>
            </a:r>
            <a:br>
              <a:rPr lang="fr-FR" sz="2400" b="1" i="1" cap="none" dirty="0" smtClean="0">
                <a:solidFill>
                  <a:schemeClr val="tx1"/>
                </a:solidFill>
                <a:effectLst>
                  <a:outerShdw blurRad="38100" dist="38100" dir="2700000" algn="tl">
                    <a:srgbClr val="C0C0C0"/>
                  </a:outerShdw>
                </a:effectLst>
                <a:latin typeface="Calibri" pitchFamily="34" charset="0"/>
              </a:rPr>
            </a:br>
            <a:r>
              <a:rPr lang="fr-FR" sz="2400" i="1" cap="none" dirty="0" smtClean="0">
                <a:solidFill>
                  <a:schemeClr val="tx1"/>
                </a:solidFill>
                <a:effectLst>
                  <a:outerShdw blurRad="38100" dist="38100" dir="2700000" algn="tl">
                    <a:srgbClr val="C0C0C0"/>
                  </a:outerShdw>
                </a:effectLst>
                <a:latin typeface="Calibri" pitchFamily="34" charset="0"/>
              </a:rPr>
              <a:t/>
            </a:r>
            <a:br>
              <a:rPr lang="fr-FR" sz="2400" i="1" cap="none" dirty="0" smtClean="0">
                <a:solidFill>
                  <a:schemeClr val="tx1"/>
                </a:solidFill>
                <a:effectLst>
                  <a:outerShdw blurRad="38100" dist="38100" dir="2700000" algn="tl">
                    <a:srgbClr val="C0C0C0"/>
                  </a:outerShdw>
                </a:effectLst>
                <a:latin typeface="Calibri" pitchFamily="34" charset="0"/>
              </a:rPr>
            </a:br>
            <a:r>
              <a:rPr lang="fr-FR" sz="1200" cap="none" dirty="0" smtClean="0">
                <a:solidFill>
                  <a:srgbClr val="003300"/>
                </a:solidFill>
                <a:effectLst>
                  <a:outerShdw blurRad="38100" dist="38100" dir="2700000" algn="tl">
                    <a:srgbClr val="C0C0C0"/>
                  </a:outerShdw>
                </a:effectLst>
                <a:latin typeface="Calibri" pitchFamily="34" charset="0"/>
              </a:rPr>
              <a:t/>
            </a:r>
            <a:br>
              <a:rPr lang="fr-FR" sz="1200" cap="none" dirty="0" smtClean="0">
                <a:solidFill>
                  <a:srgbClr val="003300"/>
                </a:solidFill>
                <a:effectLst>
                  <a:outerShdw blurRad="38100" dist="38100" dir="2700000" algn="tl">
                    <a:srgbClr val="C0C0C0"/>
                  </a:outerShdw>
                </a:effectLst>
                <a:latin typeface="Calibri" pitchFamily="34" charset="0"/>
              </a:rPr>
            </a:br>
            <a:endParaRPr lang="fr-FR" sz="1200" cap="none" dirty="0" smtClean="0">
              <a:solidFill>
                <a:srgbClr val="003300"/>
              </a:solidFill>
              <a:effectLst>
                <a:outerShdw blurRad="38100" dist="38100" dir="2700000" algn="tl">
                  <a:srgbClr val="C0C0C0"/>
                </a:outerShdw>
              </a:effectLst>
              <a:latin typeface="Calibri" pitchFamily="34" charset="0"/>
            </a:endParaRPr>
          </a:p>
        </p:txBody>
      </p:sp>
      <p:pic>
        <p:nvPicPr>
          <p:cNvPr id="25603"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026" name="Picture 2" descr="Résultat de recherche d'images pour &quot;ars paca&quo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8344" y="26541"/>
            <a:ext cx="1384289" cy="109820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p:nvCxnSpPr>
        <p:spPr>
          <a:xfrm flipV="1">
            <a:off x="1811313" y="14273213"/>
            <a:ext cx="747712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8"/>
          <p:cNvSpPr>
            <a:spLocks noChangeArrowheads="1"/>
          </p:cNvSpPr>
          <p:nvPr/>
        </p:nvSpPr>
        <p:spPr bwMode="auto">
          <a:xfrm>
            <a:off x="1763688" y="4910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Rectangle 9"/>
          <p:cNvSpPr>
            <a:spLocks noChangeArrowheads="1"/>
          </p:cNvSpPr>
          <p:nvPr/>
        </p:nvSpPr>
        <p:spPr bwMode="auto">
          <a:xfrm>
            <a:off x="1763688" y="5561945"/>
            <a:ext cx="71287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CoDES 05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Comité Départemental d'Education pour la Santé des Hautes-Alpes</a:t>
            </a:r>
            <a:endParaRPr kumimoji="0" lang="fr-FR" altLang="fr-FR" sz="1400" b="1"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6 Impasse De Bonne - 05000 GAP - Tél : 04 92 53 58 72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codes05@codes05.org - www.codes05.org - https://www.facebook.com/codes05/</a:t>
            </a:r>
            <a:endParaRPr kumimoji="0" lang="fr-FR" alt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600" b="0"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536817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054100" y="333375"/>
            <a:ext cx="7793038" cy="839788"/>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OBJECTIFS OPÉRATIONNELS</a:t>
            </a:r>
          </a:p>
        </p:txBody>
      </p:sp>
      <p:sp>
        <p:nvSpPr>
          <p:cNvPr id="67587" name="Rectangle 3"/>
          <p:cNvSpPr>
            <a:spLocks noGrp="1" noChangeArrowheads="1"/>
          </p:cNvSpPr>
          <p:nvPr>
            <p:ph type="body" idx="4294967295"/>
          </p:nvPr>
        </p:nvSpPr>
        <p:spPr/>
        <p:txBody>
          <a:bodyPr/>
          <a:lstStyle/>
          <a:p>
            <a:pPr eaLnBrk="1" hangingPunct="1"/>
            <a:r>
              <a:rPr lang="fr-FR" smtClean="0">
                <a:latin typeface="Calibri" pitchFamily="34" charset="0"/>
              </a:rPr>
              <a:t>Ce sont des activités et des tâches concrètes à mettre en œuvre pour réaliser les objectifs spécifiques.</a:t>
            </a:r>
          </a:p>
          <a:p>
            <a:pPr eaLnBrk="1" hangingPunct="1">
              <a:buFont typeface="Wingdings" pitchFamily="2" charset="2"/>
              <a:buNone/>
            </a:pPr>
            <a:r>
              <a:rPr lang="fr-FR" smtClean="0">
                <a:latin typeface="Calibri" pitchFamily="34" charset="0"/>
              </a:rPr>
              <a:t>    </a:t>
            </a:r>
            <a:r>
              <a:rPr lang="fr-FR" i="1" smtClean="0">
                <a:latin typeface="Calibri" pitchFamily="34" charset="0"/>
              </a:rPr>
              <a:t>Exemples : Rédiger une brochure pour les jeunes, prévoir des groupes de paroles…</a:t>
            </a:r>
          </a:p>
          <a:p>
            <a:pPr eaLnBrk="1" hangingPunct="1">
              <a:buFont typeface="Wingdings" pitchFamily="2" charset="2"/>
              <a:buNone/>
            </a:pPr>
            <a:endParaRPr lang="fr-FR" smtClean="0">
              <a:latin typeface="Calibri" pitchFamily="34" charset="0"/>
            </a:endParaRPr>
          </a:p>
          <a:p>
            <a:pPr eaLnBrk="1" hangingPunct="1"/>
            <a:r>
              <a:rPr lang="fr-FR" smtClean="0">
                <a:latin typeface="Calibri" pitchFamily="34" charset="0"/>
              </a:rPr>
              <a:t>Ils précisent comment les actions vont se réaliser.</a:t>
            </a:r>
          </a:p>
          <a:p>
            <a:pPr eaLnBrk="1" hangingPunct="1"/>
            <a:endParaRPr lang="fr-FR" smtClean="0"/>
          </a:p>
        </p:txBody>
      </p:sp>
      <p:pic>
        <p:nvPicPr>
          <p:cNvPr id="67588"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036638" y="1196975"/>
            <a:ext cx="7143750" cy="5038725"/>
          </a:xfrm>
          <a:prstGeom prst="rect">
            <a:avLst/>
          </a:prstGeom>
          <a:noFill/>
          <a:ln w="9525">
            <a:noFill/>
            <a:miter lim="800000"/>
            <a:headEnd/>
            <a:tailEnd/>
          </a:ln>
        </p:spPr>
      </p:pic>
      <p:pic>
        <p:nvPicPr>
          <p:cNvPr id="2" name="Picture 2"/>
          <p:cNvPicPr>
            <a:picLocks noChangeAspect="1" noChangeArrowheads="1"/>
          </p:cNvPicPr>
          <p:nvPr/>
        </p:nvPicPr>
        <p:blipFill>
          <a:blip r:embed="rId6" cstate="print"/>
          <a:srcRect/>
          <a:stretch>
            <a:fillRect/>
          </a:stretch>
        </p:blipFill>
        <p:spPr bwMode="auto">
          <a:xfrm>
            <a:off x="1765300" y="1025525"/>
            <a:ext cx="5648325" cy="5381625"/>
          </a:xfrm>
          <a:prstGeom prst="rect">
            <a:avLst/>
          </a:prstGeom>
          <a:noFill/>
          <a:ln w="9525">
            <a:noFill/>
            <a:miter lim="800000"/>
            <a:headEnd/>
            <a:tailEnd/>
          </a:ln>
        </p:spPr>
      </p:pic>
      <p:pic>
        <p:nvPicPr>
          <p:cNvPr id="67591" name="Picture 7"/>
          <p:cNvPicPr>
            <a:picLocks noChangeAspect="1" noChangeArrowheads="1"/>
          </p:cNvPicPr>
          <p:nvPr/>
        </p:nvPicPr>
        <p:blipFill>
          <a:blip r:embed="rId7" cstate="print"/>
          <a:srcRect/>
          <a:stretch>
            <a:fillRect/>
          </a:stretch>
        </p:blipFill>
        <p:spPr bwMode="auto">
          <a:xfrm>
            <a:off x="3059113" y="1025525"/>
            <a:ext cx="3475037" cy="5788025"/>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par>
                                <p:cTn id="12" presetID="55"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5" presetClass="entr" presetSubtype="0" fill="hold" nodeType="withEffect">
                                  <p:stCondLst>
                                    <p:cond delay="0"/>
                                  </p:stCondLst>
                                  <p:childTnLst>
                                    <p:set>
                                      <p:cBhvr>
                                        <p:cTn id="23" dur="1" fill="hold">
                                          <p:stCondLst>
                                            <p:cond delay="0"/>
                                          </p:stCondLst>
                                        </p:cTn>
                                        <p:tgtEl>
                                          <p:spTgt spid="67591"/>
                                        </p:tgtEl>
                                        <p:attrNameLst>
                                          <p:attrName>style.visibility</p:attrName>
                                        </p:attrNameLst>
                                      </p:cBhvr>
                                      <p:to>
                                        <p:strVal val="visible"/>
                                      </p:to>
                                    </p:set>
                                    <p:anim calcmode="lin" valueType="num">
                                      <p:cBhvr>
                                        <p:cTn id="24" dur="1000" fill="hold"/>
                                        <p:tgtEl>
                                          <p:spTgt spid="67591"/>
                                        </p:tgtEl>
                                        <p:attrNameLst>
                                          <p:attrName>ppt_w</p:attrName>
                                        </p:attrNameLst>
                                      </p:cBhvr>
                                      <p:tavLst>
                                        <p:tav tm="0">
                                          <p:val>
                                            <p:strVal val="#ppt_w*0.70"/>
                                          </p:val>
                                        </p:tav>
                                        <p:tav tm="100000">
                                          <p:val>
                                            <p:strVal val="#ppt_w"/>
                                          </p:val>
                                        </p:tav>
                                      </p:tavLst>
                                    </p:anim>
                                    <p:anim calcmode="lin" valueType="num">
                                      <p:cBhvr>
                                        <p:cTn id="25" dur="1000" fill="hold"/>
                                        <p:tgtEl>
                                          <p:spTgt spid="67591"/>
                                        </p:tgtEl>
                                        <p:attrNameLst>
                                          <p:attrName>ppt_h</p:attrName>
                                        </p:attrNameLst>
                                      </p:cBhvr>
                                      <p:tavLst>
                                        <p:tav tm="0">
                                          <p:val>
                                            <p:strVal val="#ppt_h"/>
                                          </p:val>
                                        </p:tav>
                                        <p:tav tm="100000">
                                          <p:val>
                                            <p:strVal val="#ppt_h"/>
                                          </p:val>
                                        </p:tav>
                                      </p:tavLst>
                                    </p:anim>
                                    <p:animEffect transition="in" filter="fade">
                                      <p:cBhvr>
                                        <p:cTn id="26" dur="10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2"/>
            </p:custDataLst>
          </p:nvPr>
        </p:nvSpPr>
        <p:spPr>
          <a:xfrm>
            <a:off x="827088" y="333375"/>
            <a:ext cx="7793037"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rPr>
              <a:t>L’EVALUATION</a:t>
            </a:r>
            <a:r>
              <a:rPr lang="fr-FR" sz="3200" b="1" u="sng" dirty="0" smtClean="0">
                <a:solidFill>
                  <a:schemeClr val="tx2">
                    <a:lumMod val="75000"/>
                    <a:lumOff val="25000"/>
                  </a:schemeClr>
                </a:solidFill>
                <a:latin typeface="Calibri" pitchFamily="34" charset="0"/>
              </a:rPr>
              <a:t> </a:t>
            </a:r>
          </a:p>
        </p:txBody>
      </p:sp>
      <p:sp>
        <p:nvSpPr>
          <p:cNvPr id="33794" name="Rectangle 3"/>
          <p:cNvSpPr>
            <a:spLocks noGrp="1" noChangeArrowheads="1"/>
          </p:cNvSpPr>
          <p:nvPr>
            <p:ph type="body" idx="4294967295"/>
          </p:nvPr>
        </p:nvSpPr>
        <p:spPr>
          <a:xfrm>
            <a:off x="179388" y="1844675"/>
            <a:ext cx="8415337" cy="4752975"/>
          </a:xfrm>
        </p:spPr>
        <p:txBody>
          <a:bodyPr/>
          <a:lstStyle/>
          <a:p>
            <a:pPr algn="just" eaLnBrk="1" hangingPunct="1"/>
            <a:r>
              <a:rPr lang="fr-FR" dirty="0" smtClean="0">
                <a:latin typeface="Calibri" pitchFamily="34" charset="0"/>
              </a:rPr>
              <a:t>Opération reposant sur le recueil et l’analyse d’informations afin de formuler un jugement sur une intervention dans le but d’améliorer cette intervention et/ou d’éclairer la prise de décision.</a:t>
            </a:r>
          </a:p>
          <a:p>
            <a:pPr algn="just" eaLnBrk="1" hangingPunct="1">
              <a:buFont typeface="Wingdings" pitchFamily="2" charset="2"/>
              <a:buNone/>
            </a:pPr>
            <a:endParaRPr lang="fr-FR" dirty="0" smtClean="0">
              <a:latin typeface="Calibri" pitchFamily="34" charset="0"/>
            </a:endParaRPr>
          </a:p>
          <a:p>
            <a:pPr algn="just" eaLnBrk="1" hangingPunct="1"/>
            <a:r>
              <a:rPr lang="fr-FR" dirty="0" smtClean="0">
                <a:latin typeface="Calibri" pitchFamily="34" charset="0"/>
              </a:rPr>
              <a:t>C’est une </a:t>
            </a:r>
            <a:r>
              <a:rPr lang="fr-FR" b="1" dirty="0" smtClean="0">
                <a:latin typeface="Calibri" pitchFamily="34" charset="0"/>
              </a:rPr>
              <a:t>démarche</a:t>
            </a:r>
            <a:r>
              <a:rPr lang="fr-FR" dirty="0" smtClean="0">
                <a:latin typeface="Calibri" pitchFamily="34" charset="0"/>
              </a:rPr>
              <a:t> organisée en </a:t>
            </a:r>
            <a:r>
              <a:rPr lang="fr-FR" b="1" dirty="0" smtClean="0">
                <a:latin typeface="Calibri" pitchFamily="34" charset="0"/>
              </a:rPr>
              <a:t>plusieurs étapes</a:t>
            </a:r>
            <a:r>
              <a:rPr lang="fr-FR" dirty="0" smtClean="0">
                <a:latin typeface="Calibri" pitchFamily="34" charset="0"/>
              </a:rPr>
              <a:t> impliquant un ensemble d’acteurs.</a:t>
            </a:r>
          </a:p>
          <a:p>
            <a:pPr algn="just" eaLnBrk="1" hangingPunct="1"/>
            <a:endParaRPr lang="fr-FR" dirty="0" smtClean="0">
              <a:latin typeface="Calibri" pitchFamily="34" charset="0"/>
            </a:endParaRPr>
          </a:p>
          <a:p>
            <a:pPr algn="just" eaLnBrk="1" hangingPunct="1"/>
            <a:r>
              <a:rPr lang="fr-FR" i="1" dirty="0" smtClean="0">
                <a:latin typeface="Calibri" pitchFamily="34" charset="0"/>
              </a:rPr>
              <a:t>« L’évaluation est une source d’évolution, d’amélioration des pratiques… Elle doit être perçue comme un véritable instrument de conduite d’un projet d’éducation pour la santé ». </a:t>
            </a:r>
          </a:p>
        </p:txBody>
      </p:sp>
      <p:pic>
        <p:nvPicPr>
          <p:cNvPr id="3379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75762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custDataLst>
              <p:tags r:id="rId2"/>
            </p:custDataLst>
          </p:nvPr>
        </p:nvSpPr>
        <p:spPr>
          <a:xfrm>
            <a:off x="2339975" y="260350"/>
            <a:ext cx="4608513"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rPr>
              <a:t>L’EVALUATION</a:t>
            </a:r>
          </a:p>
        </p:txBody>
      </p:sp>
      <p:sp>
        <p:nvSpPr>
          <p:cNvPr id="242691" name="Rectangle 3"/>
          <p:cNvSpPr>
            <a:spLocks noGrp="1" noChangeArrowheads="1"/>
          </p:cNvSpPr>
          <p:nvPr>
            <p:ph type="body" idx="4294967295"/>
          </p:nvPr>
        </p:nvSpPr>
        <p:spPr>
          <a:xfrm>
            <a:off x="323850" y="1582738"/>
            <a:ext cx="8569325" cy="5256212"/>
          </a:xfrm>
        </p:spPr>
        <p:txBody>
          <a:bodyPr/>
          <a:lstStyle/>
          <a:p>
            <a:pPr algn="just" eaLnBrk="1" hangingPunct="1">
              <a:lnSpc>
                <a:spcPct val="80000"/>
              </a:lnSpc>
              <a:buFont typeface="Wingdings" pitchFamily="2" charset="2"/>
              <a:buNone/>
            </a:pPr>
            <a:r>
              <a:rPr lang="fr-FR" dirty="0" smtClean="0"/>
              <a:t> </a:t>
            </a:r>
            <a:r>
              <a:rPr lang="fr-FR" dirty="0" smtClean="0">
                <a:latin typeface="Calibri" pitchFamily="34" charset="0"/>
              </a:rPr>
              <a:t>	Il est admis que l’évaluation remplit plusieurs fonctions  :</a:t>
            </a:r>
          </a:p>
          <a:p>
            <a:pPr algn="just" eaLnBrk="1" hangingPunct="1">
              <a:lnSpc>
                <a:spcPct val="80000"/>
              </a:lnSpc>
            </a:pPr>
            <a:r>
              <a:rPr lang="fr-FR" dirty="0" smtClean="0">
                <a:latin typeface="Calibri" pitchFamily="34" charset="0"/>
              </a:rPr>
              <a:t>produire de la connaissance ;</a:t>
            </a:r>
          </a:p>
          <a:p>
            <a:pPr algn="just" eaLnBrk="1" hangingPunct="1">
              <a:lnSpc>
                <a:spcPct val="80000"/>
              </a:lnSpc>
            </a:pPr>
            <a:r>
              <a:rPr lang="fr-FR" dirty="0" smtClean="0">
                <a:latin typeface="Calibri" pitchFamily="34" charset="0"/>
              </a:rPr>
              <a:t>rendre des comptes sur l’action ;</a:t>
            </a:r>
          </a:p>
          <a:p>
            <a:pPr algn="just" eaLnBrk="1" hangingPunct="1">
              <a:lnSpc>
                <a:spcPct val="80000"/>
              </a:lnSpc>
            </a:pPr>
            <a:r>
              <a:rPr lang="fr-FR" dirty="0" smtClean="0">
                <a:latin typeface="Calibri" pitchFamily="34" charset="0"/>
              </a:rPr>
              <a:t>éclairer le décideur sur les choix à faire ;</a:t>
            </a:r>
          </a:p>
          <a:p>
            <a:pPr algn="just" eaLnBrk="1" hangingPunct="1">
              <a:lnSpc>
                <a:spcPct val="80000"/>
              </a:lnSpc>
            </a:pPr>
            <a:r>
              <a:rPr lang="fr-FR" dirty="0" smtClean="0">
                <a:latin typeface="Calibri" pitchFamily="34" charset="0"/>
              </a:rPr>
              <a:t>aider au pilotage de l’action publique ;</a:t>
            </a:r>
          </a:p>
          <a:p>
            <a:pPr algn="just" eaLnBrk="1" hangingPunct="1">
              <a:lnSpc>
                <a:spcPct val="80000"/>
              </a:lnSpc>
            </a:pPr>
            <a:r>
              <a:rPr lang="fr-FR" dirty="0" smtClean="0">
                <a:latin typeface="Calibri" pitchFamily="34" charset="0"/>
              </a:rPr>
              <a:t>produire du changement en vue d’améliorer les actions ;</a:t>
            </a:r>
          </a:p>
          <a:p>
            <a:pPr algn="just" eaLnBrk="1" hangingPunct="1">
              <a:lnSpc>
                <a:spcPct val="80000"/>
              </a:lnSpc>
            </a:pPr>
            <a:r>
              <a:rPr lang="fr-FR" dirty="0" smtClean="0">
                <a:latin typeface="Calibri" pitchFamily="34" charset="0"/>
              </a:rPr>
              <a:t>permettre un débat avec tous les acteurs ;</a:t>
            </a:r>
          </a:p>
          <a:p>
            <a:pPr algn="just" eaLnBrk="1" hangingPunct="1">
              <a:lnSpc>
                <a:spcPct val="80000"/>
              </a:lnSpc>
            </a:pPr>
            <a:r>
              <a:rPr lang="fr-FR" dirty="0" smtClean="0">
                <a:latin typeface="Calibri" pitchFamily="34" charset="0"/>
              </a:rPr>
              <a:t>contribuer à faire progresser collectivement les acteurs.</a:t>
            </a:r>
          </a:p>
          <a:p>
            <a:pPr eaLnBrk="1" hangingPunct="1">
              <a:lnSpc>
                <a:spcPct val="80000"/>
              </a:lnSpc>
              <a:buFont typeface="Wingdings" pitchFamily="2" charset="2"/>
              <a:buNone/>
            </a:pPr>
            <a:endParaRPr lang="fr-FR" b="1" dirty="0" smtClean="0">
              <a:latin typeface="Calibri" pitchFamily="34" charset="0"/>
            </a:endParaRPr>
          </a:p>
          <a:p>
            <a:pPr algn="ctr" eaLnBrk="1" hangingPunct="1">
              <a:lnSpc>
                <a:spcPct val="80000"/>
              </a:lnSpc>
              <a:buFont typeface="Wingdings" pitchFamily="2" charset="2"/>
              <a:buNone/>
            </a:pPr>
            <a:r>
              <a:rPr lang="fr-FR" b="1" dirty="0" smtClean="0">
                <a:solidFill>
                  <a:schemeClr val="hlink"/>
                </a:solidFill>
                <a:latin typeface="Calibri" pitchFamily="34" charset="0"/>
              </a:rPr>
              <a:t>L’évaluation est potentiellement au service de tous les acteurs, qu’il s’agisse des décideurs, des opérateurs, des gestionnaires de programmes ou des bénéficiaires des actions</a:t>
            </a:r>
          </a:p>
        </p:txBody>
      </p:sp>
      <p:pic>
        <p:nvPicPr>
          <p:cNvPr id="35843"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619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2"/>
            </p:custDataLst>
          </p:nvPr>
        </p:nvSpPr>
        <p:spPr>
          <a:xfrm>
            <a:off x="827088" y="333375"/>
            <a:ext cx="7793037"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rPr>
              <a:t>L’EVALUATION </a:t>
            </a:r>
          </a:p>
        </p:txBody>
      </p:sp>
      <p:pic>
        <p:nvPicPr>
          <p:cNvPr id="3379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 name="Image 4">
            <a:extLst>
              <a:ext uri="{FF2B5EF4-FFF2-40B4-BE49-F238E27FC236}">
                <a16:creationId xmlns:a16="http://schemas.microsoft.com/office/drawing/2014/main" id="{FB4651E2-9926-4111-970E-2619BD66C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613" y="1277938"/>
            <a:ext cx="7056784" cy="4993947"/>
          </a:xfrm>
          <a:prstGeom prst="rect">
            <a:avLst/>
          </a:prstGeom>
        </p:spPr>
      </p:pic>
    </p:spTree>
    <p:custDataLst>
      <p:tags r:id="rId1"/>
    </p:custDataLst>
    <p:extLst>
      <p:ext uri="{BB962C8B-B14F-4D97-AF65-F5344CB8AC3E}">
        <p14:creationId xmlns:p14="http://schemas.microsoft.com/office/powerpoint/2010/main" val="3248858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custDataLst>
              <p:tags r:id="rId2"/>
            </p:custDataLst>
          </p:nvPr>
        </p:nvSpPr>
        <p:spPr>
          <a:xfrm>
            <a:off x="755650" y="0"/>
            <a:ext cx="7793038" cy="1101725"/>
          </a:xfrm>
        </p:spPr>
        <p:txBody>
          <a:bodyPr>
            <a:normAutofit/>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QUAND ?</a:t>
            </a:r>
          </a:p>
        </p:txBody>
      </p:sp>
      <p:sp>
        <p:nvSpPr>
          <p:cNvPr id="244739" name="Rectangle 3"/>
          <p:cNvSpPr>
            <a:spLocks noGrp="1" noChangeArrowheads="1"/>
          </p:cNvSpPr>
          <p:nvPr>
            <p:ph type="body" idx="1"/>
          </p:nvPr>
        </p:nvSpPr>
        <p:spPr>
          <a:xfrm>
            <a:off x="684212" y="1484313"/>
            <a:ext cx="7992243" cy="4995862"/>
          </a:xfrm>
        </p:spPr>
        <p:txBody>
          <a:bodyPr>
            <a:normAutofit/>
          </a:bodyPr>
          <a:lstStyle/>
          <a:p>
            <a:pPr marL="0" indent="0" algn="ctr" eaLnBrk="1" fontAlgn="auto" hangingPunct="1">
              <a:spcAft>
                <a:spcPts val="600"/>
              </a:spcAft>
              <a:buFont typeface="Wingdings" pitchFamily="2" charset="2"/>
              <a:buNone/>
              <a:defRPr/>
            </a:pPr>
            <a:r>
              <a:rPr lang="fr-FR" sz="2800" b="1" dirty="0" smtClean="0">
                <a:latin typeface="Calibri" pitchFamily="34" charset="0"/>
                <a:cs typeface="Calibri" pitchFamily="34" charset="0"/>
              </a:rPr>
              <a:t>On évalue </a:t>
            </a:r>
          </a:p>
          <a:p>
            <a:pPr algn="ctr" eaLnBrk="1" fontAlgn="auto" hangingPunct="1">
              <a:spcAft>
                <a:spcPts val="0"/>
              </a:spcAft>
              <a:defRPr/>
            </a:pPr>
            <a:r>
              <a:rPr lang="fr-FR" dirty="0" smtClean="0">
                <a:latin typeface="Calibri" pitchFamily="34" charset="0"/>
                <a:cs typeface="Calibri" pitchFamily="34" charset="0"/>
              </a:rPr>
              <a:t>Le contexte – Analyse de la situation</a:t>
            </a:r>
          </a:p>
          <a:p>
            <a:pPr algn="ctr" eaLnBrk="1" fontAlgn="auto" hangingPunct="1">
              <a:spcAft>
                <a:spcPts val="0"/>
              </a:spcAft>
              <a:defRPr/>
            </a:pPr>
            <a:r>
              <a:rPr lang="fr-FR" dirty="0" smtClean="0">
                <a:latin typeface="Calibri" pitchFamily="34" charset="0"/>
                <a:cs typeface="Calibri" pitchFamily="34" charset="0"/>
              </a:rPr>
              <a:t>Les ressources et méthodes à utiliser</a:t>
            </a:r>
          </a:p>
          <a:p>
            <a:pPr algn="ctr" eaLnBrk="1" fontAlgn="auto" hangingPunct="1">
              <a:spcAft>
                <a:spcPts val="0"/>
              </a:spcAft>
              <a:defRPr/>
            </a:pPr>
            <a:r>
              <a:rPr lang="fr-FR" dirty="0" smtClean="0">
                <a:latin typeface="Calibri" pitchFamily="34" charset="0"/>
                <a:cs typeface="Calibri" pitchFamily="34" charset="0"/>
              </a:rPr>
              <a:t>Le processus – Déroulement des activités</a:t>
            </a:r>
          </a:p>
          <a:p>
            <a:pPr algn="ctr" eaLnBrk="1" fontAlgn="auto" hangingPunct="1">
              <a:spcAft>
                <a:spcPts val="0"/>
              </a:spcAft>
              <a:defRPr/>
            </a:pPr>
            <a:r>
              <a:rPr lang="fr-FR" dirty="0" smtClean="0">
                <a:latin typeface="Calibri" pitchFamily="34" charset="0"/>
                <a:cs typeface="Calibri" pitchFamily="34" charset="0"/>
              </a:rPr>
              <a:t>Les résultats de l’action – Effets et résultats</a:t>
            </a:r>
          </a:p>
          <a:p>
            <a:pPr marL="0" indent="0" eaLnBrk="1" fontAlgn="auto" hangingPunct="1">
              <a:spcAft>
                <a:spcPts val="0"/>
              </a:spcAft>
              <a:buFont typeface="Wingdings" pitchFamily="2" charset="2"/>
              <a:buNone/>
              <a:defRPr/>
            </a:pPr>
            <a:endParaRPr lang="fr-FR" dirty="0" smtClean="0">
              <a:latin typeface="Calibri" pitchFamily="34" charset="0"/>
              <a:cs typeface="Calibri" pitchFamily="34" charset="0"/>
            </a:endParaRPr>
          </a:p>
          <a:p>
            <a:pPr marL="0" indent="0" algn="just" eaLnBrk="1" fontAlgn="auto" hangingPunct="1">
              <a:spcAft>
                <a:spcPts val="0"/>
              </a:spcAft>
              <a:buFont typeface="Wingdings" pitchFamily="2" charset="2"/>
              <a:buNone/>
              <a:defRPr/>
            </a:pPr>
            <a:r>
              <a:rPr lang="fr-FR" dirty="0" smtClean="0">
                <a:latin typeface="Calibri" pitchFamily="34" charset="0"/>
                <a:cs typeface="Calibri" pitchFamily="34" charset="0"/>
              </a:rPr>
              <a:t>L’évaluation se situe à </a:t>
            </a:r>
            <a:r>
              <a:rPr lang="fr-FR" b="1" u="sng" dirty="0" smtClean="0">
                <a:latin typeface="Calibri" pitchFamily="34" charset="0"/>
                <a:cs typeface="Calibri" pitchFamily="34" charset="0"/>
              </a:rPr>
              <a:t>toutes les phases </a:t>
            </a:r>
            <a:r>
              <a:rPr lang="fr-FR" dirty="0" smtClean="0">
                <a:latin typeface="Calibri" pitchFamily="34" charset="0"/>
                <a:cs typeface="Calibri" pitchFamily="34" charset="0"/>
              </a:rPr>
              <a:t>de l’action et concerne tous ces contenus (activités, interventions, réalisation…)</a:t>
            </a:r>
          </a:p>
          <a:p>
            <a:pPr marL="274320" indent="-274320" algn="just" eaLnBrk="1" fontAlgn="auto" hangingPunct="1">
              <a:spcAft>
                <a:spcPts val="0"/>
              </a:spcAft>
              <a:buFont typeface="Wingdings" pitchFamily="2" charset="2"/>
              <a:buNone/>
              <a:defRPr/>
            </a:pPr>
            <a:endParaRPr lang="fr-FR" dirty="0" smtClean="0">
              <a:latin typeface="Calibri" pitchFamily="34" charset="0"/>
              <a:cs typeface="Calibri" pitchFamily="34" charset="0"/>
            </a:endParaRPr>
          </a:p>
          <a:p>
            <a:pPr marL="0" indent="0" algn="just" eaLnBrk="1" fontAlgn="auto" hangingPunct="1">
              <a:spcAft>
                <a:spcPts val="0"/>
              </a:spcAft>
              <a:buFont typeface="Wingdings" pitchFamily="2" charset="2"/>
              <a:buNone/>
              <a:defRPr/>
            </a:pPr>
            <a:r>
              <a:rPr lang="fr-FR" dirty="0" smtClean="0">
                <a:latin typeface="Calibri" pitchFamily="34" charset="0"/>
                <a:cs typeface="Calibri" pitchFamily="34" charset="0"/>
              </a:rPr>
              <a:t>Elle est favorisée par un suivi régulier du déroulement </a:t>
            </a:r>
          </a:p>
          <a:p>
            <a:pPr lvl="2" indent="-182880" eaLnBrk="1" fontAlgn="auto" hangingPunct="1">
              <a:spcAft>
                <a:spcPts val="0"/>
              </a:spcAft>
              <a:buClr>
                <a:schemeClr val="accent1">
                  <a:shade val="75000"/>
                </a:schemeClr>
              </a:buClr>
              <a:buFont typeface="Wingdings"/>
              <a:buChar char=""/>
              <a:defRPr/>
            </a:pPr>
            <a:endParaRPr lang="fr-FR" dirty="0" smtClean="0"/>
          </a:p>
          <a:p>
            <a:pPr lvl="2" indent="-182880" eaLnBrk="1" fontAlgn="auto" hangingPunct="1">
              <a:spcAft>
                <a:spcPts val="0"/>
              </a:spcAft>
              <a:buClr>
                <a:schemeClr val="accent1">
                  <a:shade val="75000"/>
                </a:schemeClr>
              </a:buClr>
              <a:buFont typeface="Wingdings"/>
              <a:buChar char=""/>
              <a:defRPr/>
            </a:pPr>
            <a:endParaRPr lang="fr-FR" dirty="0" smtClean="0"/>
          </a:p>
          <a:p>
            <a:pPr lvl="2" indent="-182880" eaLnBrk="1" fontAlgn="auto" hangingPunct="1">
              <a:spcAft>
                <a:spcPts val="0"/>
              </a:spcAft>
              <a:buClr>
                <a:schemeClr val="accent1">
                  <a:shade val="75000"/>
                </a:schemeClr>
              </a:buClr>
              <a:buFont typeface="Wingdings"/>
              <a:buChar char=""/>
              <a:defRPr/>
            </a:pPr>
            <a:endParaRPr lang="fr-FR" dirty="0" smtClean="0"/>
          </a:p>
          <a:p>
            <a:pPr lvl="2" indent="-182880" eaLnBrk="1" fontAlgn="auto" hangingPunct="1">
              <a:spcAft>
                <a:spcPts val="0"/>
              </a:spcAft>
              <a:buClr>
                <a:schemeClr val="accent1">
                  <a:shade val="75000"/>
                </a:schemeClr>
              </a:buClr>
              <a:buFont typeface="Wingdings" pitchFamily="2" charset="2"/>
              <a:buNone/>
              <a:defRPr/>
            </a:pPr>
            <a:endParaRPr lang="fr-FR" dirty="0" smtClean="0"/>
          </a:p>
        </p:txBody>
      </p:sp>
      <p:pic>
        <p:nvPicPr>
          <p:cNvPr id="3993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587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L’EVALUATION DU PROCESSUS</a:t>
            </a:r>
          </a:p>
        </p:txBody>
      </p:sp>
      <p:sp>
        <p:nvSpPr>
          <p:cNvPr id="48130" name="Rectangle 3"/>
          <p:cNvSpPr>
            <a:spLocks noGrp="1" noChangeArrowheads="1"/>
          </p:cNvSpPr>
          <p:nvPr>
            <p:ph type="body" idx="4294967295"/>
          </p:nvPr>
        </p:nvSpPr>
        <p:spPr>
          <a:xfrm>
            <a:off x="107950" y="1700213"/>
            <a:ext cx="8640514" cy="4673600"/>
          </a:xfrm>
        </p:spPr>
        <p:txBody>
          <a:bodyPr/>
          <a:lstStyle/>
          <a:p>
            <a:pPr marL="0" indent="0" algn="ctr" eaLnBrk="1" hangingPunct="1">
              <a:lnSpc>
                <a:spcPct val="80000"/>
              </a:lnSpc>
              <a:spcAft>
                <a:spcPts val="600"/>
              </a:spcAft>
              <a:buNone/>
            </a:pPr>
            <a:r>
              <a:rPr lang="fr-FR" sz="2200" b="1" dirty="0">
                <a:solidFill>
                  <a:srgbClr val="00B050"/>
                </a:solidFill>
                <a:latin typeface="Calibri" pitchFamily="34" charset="0"/>
              </a:rPr>
              <a:t>Tout au long de l’action </a:t>
            </a:r>
            <a:endParaRPr lang="fr-FR" sz="2200" b="1" dirty="0" smtClean="0">
              <a:solidFill>
                <a:srgbClr val="00B050"/>
              </a:solidFill>
              <a:latin typeface="Calibri" pitchFamily="34" charset="0"/>
            </a:endParaRPr>
          </a:p>
          <a:p>
            <a:pPr marL="0" indent="0" algn="ctr" eaLnBrk="1" hangingPunct="1">
              <a:lnSpc>
                <a:spcPct val="80000"/>
              </a:lnSpc>
              <a:spcAft>
                <a:spcPts val="600"/>
              </a:spcAft>
              <a:buNone/>
            </a:pPr>
            <a:endParaRPr lang="fr-FR" sz="2200" b="1" dirty="0">
              <a:solidFill>
                <a:srgbClr val="00B050"/>
              </a:solidFill>
              <a:latin typeface="Calibri" pitchFamily="34" charset="0"/>
            </a:endParaRPr>
          </a:p>
          <a:p>
            <a:pPr algn="just" eaLnBrk="1" hangingPunct="1">
              <a:lnSpc>
                <a:spcPct val="80000"/>
              </a:lnSpc>
              <a:spcAft>
                <a:spcPts val="600"/>
              </a:spcAft>
            </a:pPr>
            <a:r>
              <a:rPr lang="fr-FR" sz="2200" dirty="0">
                <a:latin typeface="Calibri" pitchFamily="34" charset="0"/>
              </a:rPr>
              <a:t>Elle s’intéresse à l’organisation de l’équipe, la forme des interventions, le </a:t>
            </a:r>
            <a:r>
              <a:rPr lang="fr-FR" sz="2200" dirty="0" smtClean="0">
                <a:latin typeface="Calibri" pitchFamily="34" charset="0"/>
              </a:rPr>
              <a:t>calendrier...</a:t>
            </a:r>
          </a:p>
          <a:p>
            <a:pPr marL="0" indent="0" algn="just" eaLnBrk="1" hangingPunct="1">
              <a:lnSpc>
                <a:spcPct val="80000"/>
              </a:lnSpc>
              <a:spcAft>
                <a:spcPts val="600"/>
              </a:spcAft>
              <a:buNone/>
            </a:pPr>
            <a:endParaRPr lang="fr-FR" sz="2200" dirty="0">
              <a:latin typeface="Calibri" pitchFamily="34" charset="0"/>
            </a:endParaRPr>
          </a:p>
          <a:p>
            <a:pPr algn="just" eaLnBrk="1" hangingPunct="1">
              <a:lnSpc>
                <a:spcPct val="80000"/>
              </a:lnSpc>
              <a:spcAft>
                <a:spcPts val="600"/>
              </a:spcAft>
            </a:pPr>
            <a:r>
              <a:rPr lang="fr-FR" sz="2200" dirty="0">
                <a:latin typeface="Calibri" pitchFamily="34" charset="0"/>
              </a:rPr>
              <a:t>Elle s’intéresse à la mise en œuvre de l’action et porte sur « ressources mobilisées », « activités réalisées » et « groupes atteints » et mesure les écarts entre  « ressources prévues », « activités prévues », « groupes ciblés » , etc</a:t>
            </a:r>
            <a:r>
              <a:rPr lang="fr-FR" sz="2200" dirty="0" smtClean="0">
                <a:latin typeface="Calibri" pitchFamily="34" charset="0"/>
              </a:rPr>
              <a:t>.</a:t>
            </a:r>
          </a:p>
          <a:p>
            <a:pPr marL="0" indent="0" algn="just" eaLnBrk="1" hangingPunct="1">
              <a:lnSpc>
                <a:spcPct val="80000"/>
              </a:lnSpc>
              <a:spcAft>
                <a:spcPts val="600"/>
              </a:spcAft>
              <a:buNone/>
            </a:pPr>
            <a:endParaRPr lang="fr-FR" sz="2200" dirty="0">
              <a:latin typeface="Calibri" pitchFamily="34" charset="0"/>
            </a:endParaRPr>
          </a:p>
          <a:p>
            <a:pPr algn="just" eaLnBrk="1" hangingPunct="1">
              <a:lnSpc>
                <a:spcPct val="80000"/>
              </a:lnSpc>
              <a:spcAft>
                <a:spcPts val="600"/>
              </a:spcAft>
            </a:pPr>
            <a:r>
              <a:rPr lang="fr-FR" sz="2200" dirty="0">
                <a:latin typeface="Calibri" pitchFamily="34" charset="0"/>
              </a:rPr>
              <a:t>Elle identifie les freins et d’éventuels blocages et permet d’ajuster une situation en cas de difficulté ou de changer les modalités de travail. </a:t>
            </a:r>
          </a:p>
          <a:p>
            <a:pPr algn="just" eaLnBrk="1" hangingPunct="1">
              <a:lnSpc>
                <a:spcPct val="80000"/>
              </a:lnSpc>
              <a:spcAft>
                <a:spcPts val="600"/>
              </a:spcAft>
            </a:pPr>
            <a:endParaRPr lang="fr-FR" sz="2200" dirty="0" smtClean="0">
              <a:latin typeface="Calibri" pitchFamily="34" charset="0"/>
            </a:endParaRP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63558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L’EVALUATION DU PROCESSUS</a:t>
            </a:r>
          </a:p>
        </p:txBody>
      </p:sp>
      <p:sp>
        <p:nvSpPr>
          <p:cNvPr id="48130" name="Rectangle 3"/>
          <p:cNvSpPr>
            <a:spLocks noGrp="1" noChangeArrowheads="1"/>
          </p:cNvSpPr>
          <p:nvPr>
            <p:ph type="body" idx="4294967295"/>
          </p:nvPr>
        </p:nvSpPr>
        <p:spPr>
          <a:xfrm>
            <a:off x="107950" y="1700213"/>
            <a:ext cx="8640514" cy="4673600"/>
          </a:xfrm>
        </p:spPr>
        <p:txBody>
          <a:bodyPr/>
          <a:lstStyle/>
          <a:p>
            <a:pPr algn="just" eaLnBrk="1" hangingPunct="1">
              <a:lnSpc>
                <a:spcPct val="80000"/>
              </a:lnSpc>
              <a:spcAft>
                <a:spcPts val="600"/>
              </a:spcAft>
            </a:pPr>
            <a:r>
              <a:rPr lang="fr-FR" sz="2200" b="1" dirty="0" smtClean="0">
                <a:latin typeface="Calibri" pitchFamily="34" charset="0"/>
              </a:rPr>
              <a:t>Les ressources </a:t>
            </a:r>
            <a:r>
              <a:rPr lang="fr-FR" sz="2200" dirty="0" smtClean="0">
                <a:latin typeface="Calibri" pitchFamily="34" charset="0"/>
              </a:rPr>
              <a:t>sont-elles mobilisées comme prévu? Sinon pourquoi ?</a:t>
            </a:r>
          </a:p>
          <a:p>
            <a:pPr algn="just" eaLnBrk="1" hangingPunct="1">
              <a:lnSpc>
                <a:spcPct val="80000"/>
              </a:lnSpc>
              <a:spcAft>
                <a:spcPts val="600"/>
              </a:spcAft>
            </a:pPr>
            <a:r>
              <a:rPr lang="fr-FR" sz="2200" b="1" dirty="0" smtClean="0">
                <a:latin typeface="Calibri" pitchFamily="34" charset="0"/>
              </a:rPr>
              <a:t>Les activités </a:t>
            </a:r>
            <a:r>
              <a:rPr lang="fr-FR" sz="2200" dirty="0" smtClean="0">
                <a:latin typeface="Calibri" pitchFamily="34" charset="0"/>
              </a:rPr>
              <a:t>sont-elles réalisées comme prévu ? Sinon pourquoi ?</a:t>
            </a:r>
          </a:p>
          <a:p>
            <a:pPr algn="just" eaLnBrk="1" hangingPunct="1">
              <a:lnSpc>
                <a:spcPct val="80000"/>
              </a:lnSpc>
              <a:spcAft>
                <a:spcPts val="600"/>
              </a:spcAft>
            </a:pPr>
            <a:r>
              <a:rPr lang="fr-FR" sz="2200" b="1" dirty="0" smtClean="0">
                <a:latin typeface="Calibri" pitchFamily="34" charset="0"/>
              </a:rPr>
              <a:t>Les groupes cibles </a:t>
            </a:r>
            <a:r>
              <a:rPr lang="fr-FR" sz="2200" dirty="0" smtClean="0">
                <a:latin typeface="Calibri" pitchFamily="34" charset="0"/>
              </a:rPr>
              <a:t>sont-ils atteints comme prévu ? Sinon pourquoi ? </a:t>
            </a:r>
          </a:p>
          <a:p>
            <a:pPr algn="just" eaLnBrk="1" hangingPunct="1">
              <a:lnSpc>
                <a:spcPct val="80000"/>
              </a:lnSpc>
              <a:spcAft>
                <a:spcPts val="600"/>
              </a:spcAft>
            </a:pPr>
            <a:r>
              <a:rPr lang="fr-FR" sz="2200" b="1" dirty="0" smtClean="0">
                <a:solidFill>
                  <a:srgbClr val="009900"/>
                </a:solidFill>
                <a:latin typeface="Calibri" pitchFamily="34" charset="0"/>
              </a:rPr>
              <a:t>L’analyse des points forts : </a:t>
            </a:r>
            <a:r>
              <a:rPr lang="fr-FR" sz="2200" dirty="0" smtClean="0">
                <a:latin typeface="Calibri" pitchFamily="34" charset="0"/>
              </a:rPr>
              <a:t>A quel moment cela a bien marché et pourquoi ?</a:t>
            </a:r>
          </a:p>
          <a:p>
            <a:pPr algn="just" eaLnBrk="1" hangingPunct="1">
              <a:lnSpc>
                <a:spcPct val="80000"/>
              </a:lnSpc>
              <a:spcAft>
                <a:spcPts val="600"/>
              </a:spcAft>
            </a:pPr>
            <a:r>
              <a:rPr lang="fr-FR" sz="2200" b="1" dirty="0" smtClean="0">
                <a:solidFill>
                  <a:srgbClr val="FF0000"/>
                </a:solidFill>
                <a:latin typeface="Calibri" pitchFamily="34" charset="0"/>
              </a:rPr>
              <a:t>L’analyse des points faibles : </a:t>
            </a:r>
            <a:r>
              <a:rPr lang="fr-FR" sz="2200" dirty="0" smtClean="0">
                <a:latin typeface="Calibri" pitchFamily="34" charset="0"/>
              </a:rPr>
              <a:t>Quelles ont été les difficultés et pourquoi ?</a:t>
            </a:r>
          </a:p>
          <a:p>
            <a:pPr algn="just" eaLnBrk="1" hangingPunct="1">
              <a:lnSpc>
                <a:spcPct val="80000"/>
              </a:lnSpc>
              <a:spcAft>
                <a:spcPts val="600"/>
              </a:spcAft>
            </a:pPr>
            <a:r>
              <a:rPr lang="fr-FR" sz="2200" b="1" dirty="0" smtClean="0">
                <a:latin typeface="Calibri" pitchFamily="34" charset="0"/>
              </a:rPr>
              <a:t>L’intérêt : </a:t>
            </a:r>
            <a:r>
              <a:rPr lang="fr-FR" sz="2200" dirty="0" smtClean="0">
                <a:latin typeface="Calibri" pitchFamily="34" charset="0"/>
              </a:rPr>
              <a:t>Quel est le % de personnes qui se sont déclarées très intéressées par l’activité ?</a:t>
            </a:r>
          </a:p>
          <a:p>
            <a:pPr algn="just" eaLnBrk="1" hangingPunct="1">
              <a:lnSpc>
                <a:spcPct val="80000"/>
              </a:lnSpc>
              <a:spcAft>
                <a:spcPts val="600"/>
              </a:spcAft>
            </a:pPr>
            <a:r>
              <a:rPr lang="fr-FR" sz="2200" b="1" dirty="0" smtClean="0">
                <a:latin typeface="Calibri" pitchFamily="34" charset="0"/>
              </a:rPr>
              <a:t>L’implication : </a:t>
            </a:r>
            <a:r>
              <a:rPr lang="fr-FR" sz="2200" dirty="0" smtClean="0">
                <a:latin typeface="Calibri" pitchFamily="34" charset="0"/>
              </a:rPr>
              <a:t>Comment le public a-t-il pris part au développement de l’action ? </a:t>
            </a:r>
          </a:p>
          <a:p>
            <a:pPr algn="just" eaLnBrk="1" hangingPunct="1">
              <a:lnSpc>
                <a:spcPct val="80000"/>
              </a:lnSpc>
            </a:pPr>
            <a:r>
              <a:rPr lang="fr-FR" sz="2200" b="1" dirty="0" smtClean="0">
                <a:latin typeface="Calibri" pitchFamily="34" charset="0"/>
              </a:rPr>
              <a:t>La satisfaction : </a:t>
            </a:r>
            <a:r>
              <a:rPr lang="fr-FR" sz="2200" dirty="0" smtClean="0">
                <a:latin typeface="Calibri" pitchFamily="34" charset="0"/>
              </a:rPr>
              <a:t>Le travail entre les partenaires a-t-il été satisfaisant    (de votre point de vue et de celui des partenaires) ?</a:t>
            </a: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46222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L’EVALUATION DE RESULTAT</a:t>
            </a:r>
          </a:p>
        </p:txBody>
      </p:sp>
      <p:sp>
        <p:nvSpPr>
          <p:cNvPr id="48130" name="Rectangle 3"/>
          <p:cNvSpPr>
            <a:spLocks noGrp="1" noChangeArrowheads="1"/>
          </p:cNvSpPr>
          <p:nvPr>
            <p:ph type="body" idx="4294967295"/>
          </p:nvPr>
        </p:nvSpPr>
        <p:spPr>
          <a:xfrm>
            <a:off x="107950" y="1700213"/>
            <a:ext cx="8640514" cy="4673600"/>
          </a:xfrm>
        </p:spPr>
        <p:txBody>
          <a:bodyPr/>
          <a:lstStyle/>
          <a:p>
            <a:pPr marL="0" indent="0" algn="ctr" eaLnBrk="1" hangingPunct="1">
              <a:lnSpc>
                <a:spcPct val="80000"/>
              </a:lnSpc>
              <a:spcAft>
                <a:spcPts val="600"/>
              </a:spcAft>
              <a:buNone/>
            </a:pPr>
            <a:r>
              <a:rPr lang="fr-FR" sz="2200" b="1" dirty="0">
                <a:solidFill>
                  <a:srgbClr val="FF0000"/>
                </a:solidFill>
                <a:latin typeface="Calibri" pitchFamily="34" charset="0"/>
              </a:rPr>
              <a:t>A la fin de l’action </a:t>
            </a:r>
            <a:endParaRPr lang="fr-FR" sz="2200" b="1" dirty="0" smtClean="0">
              <a:solidFill>
                <a:srgbClr val="FF0000"/>
              </a:solidFill>
              <a:latin typeface="Calibri" pitchFamily="34" charset="0"/>
            </a:endParaRPr>
          </a:p>
          <a:p>
            <a:pPr marL="0" indent="0" algn="ctr" eaLnBrk="1" hangingPunct="1">
              <a:lnSpc>
                <a:spcPct val="80000"/>
              </a:lnSpc>
              <a:spcAft>
                <a:spcPts val="600"/>
              </a:spcAft>
              <a:buNone/>
            </a:pPr>
            <a:r>
              <a:rPr lang="fr-FR" sz="2200" b="1" dirty="0" smtClean="0">
                <a:solidFill>
                  <a:srgbClr val="FF0000"/>
                </a:solidFill>
                <a:latin typeface="Calibri" pitchFamily="34" charset="0"/>
              </a:rPr>
              <a:t>(</a:t>
            </a:r>
            <a:r>
              <a:rPr lang="fr-FR" sz="2200" b="1" dirty="0">
                <a:solidFill>
                  <a:srgbClr val="FF0000"/>
                </a:solidFill>
                <a:latin typeface="Calibri" pitchFamily="34" charset="0"/>
              </a:rPr>
              <a:t>à penser/construire lors de la rédaction des objectifs)</a:t>
            </a:r>
          </a:p>
          <a:p>
            <a:pPr marL="0" indent="0" algn="ctr" eaLnBrk="1" hangingPunct="1">
              <a:lnSpc>
                <a:spcPct val="80000"/>
              </a:lnSpc>
              <a:spcAft>
                <a:spcPts val="600"/>
              </a:spcAft>
              <a:buNone/>
            </a:pPr>
            <a:endParaRPr lang="fr-FR" sz="2200" b="1" dirty="0" smtClean="0">
              <a:solidFill>
                <a:srgbClr val="00B050"/>
              </a:solidFill>
              <a:latin typeface="Calibri" pitchFamily="34" charset="0"/>
            </a:endParaRP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rend compte de l’atteinte des objectifs fixés au départ.</a:t>
            </a: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s’intéresse aux effets de l’action sur les groupes concernés.</a:t>
            </a: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porte sur l’atteinte des objectifs spécifiques et éventuellement sur les effets non attendus.</a:t>
            </a:r>
          </a:p>
          <a:p>
            <a:pPr algn="just" eaLnBrk="1" hangingPunct="1">
              <a:lnSpc>
                <a:spcPct val="80000"/>
              </a:lnSpc>
              <a:spcAft>
                <a:spcPts val="600"/>
              </a:spcAft>
              <a:buFont typeface="Courier New" panose="02070309020205020404" pitchFamily="49" charset="0"/>
              <a:buChar char="o"/>
            </a:pPr>
            <a:endParaRPr lang="fr-FR" sz="2200" dirty="0">
              <a:latin typeface="Calibri" pitchFamily="34" charset="0"/>
            </a:endParaRP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apporte des éléments nécessaires à la poursuite du projet, à son orientation et à sa reproductibilité ; cette évaluation permet d’identifier les lacunes du projet et contribue à modifier les objectifs, à changer les activités proposées ou à impliquer différemment les partenaires.</a:t>
            </a:r>
          </a:p>
          <a:p>
            <a:pPr marL="0" indent="0" algn="ctr" eaLnBrk="1" hangingPunct="1">
              <a:lnSpc>
                <a:spcPct val="80000"/>
              </a:lnSpc>
              <a:spcAft>
                <a:spcPts val="600"/>
              </a:spcAft>
              <a:buNone/>
            </a:pPr>
            <a:endParaRPr lang="fr-FR" sz="2200" b="1" dirty="0" smtClean="0">
              <a:solidFill>
                <a:srgbClr val="00B050"/>
              </a:solidFill>
              <a:latin typeface="Calibri" pitchFamily="34" charset="0"/>
            </a:endParaRPr>
          </a:p>
          <a:p>
            <a:pPr algn="just" eaLnBrk="1" hangingPunct="1">
              <a:lnSpc>
                <a:spcPct val="80000"/>
              </a:lnSpc>
              <a:spcAft>
                <a:spcPts val="600"/>
              </a:spcAft>
            </a:pPr>
            <a:endParaRPr lang="fr-FR" sz="2200" dirty="0" smtClean="0">
              <a:latin typeface="Calibri" pitchFamily="34" charset="0"/>
            </a:endParaRP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3661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2"/>
            </p:custDataLst>
          </p:nvPr>
        </p:nvSpPr>
        <p:spPr>
          <a:xfrm>
            <a:off x="1042988" y="333375"/>
            <a:ext cx="7793037" cy="985838"/>
          </a:xfrm>
        </p:spPr>
        <p:txBody>
          <a:bodyPr>
            <a:normAutofit/>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COMMENT ?</a:t>
            </a:r>
          </a:p>
        </p:txBody>
      </p:sp>
      <p:sp>
        <p:nvSpPr>
          <p:cNvPr id="245763" name="Rectangle 3"/>
          <p:cNvSpPr>
            <a:spLocks noGrp="1" noChangeArrowheads="1"/>
          </p:cNvSpPr>
          <p:nvPr>
            <p:ph type="body" idx="1"/>
          </p:nvPr>
        </p:nvSpPr>
        <p:spPr>
          <a:xfrm>
            <a:off x="395536" y="1620877"/>
            <a:ext cx="8062912" cy="4995862"/>
          </a:xfrm>
        </p:spPr>
        <p:txBody>
          <a:bodyPr>
            <a:normAutofit fontScale="92500" lnSpcReduction="20000"/>
          </a:bodyPr>
          <a:lstStyle/>
          <a:p>
            <a:pPr marL="274320" indent="-274320" algn="just" eaLnBrk="1" fontAlgn="auto" hangingPunct="1">
              <a:spcAft>
                <a:spcPts val="0"/>
              </a:spcAft>
              <a:buClrTx/>
              <a:buFont typeface="Arial" pitchFamily="34" charset="0"/>
              <a:buChar char="•"/>
              <a:defRPr/>
            </a:pPr>
            <a:r>
              <a:rPr lang="fr-FR" sz="2800" b="1" u="sng" dirty="0" smtClean="0">
                <a:solidFill>
                  <a:srgbClr val="FF0000"/>
                </a:solidFill>
                <a:effectLst>
                  <a:outerShdw blurRad="38100" dist="38100" dir="2700000" algn="tl">
                    <a:srgbClr val="C0C0C0"/>
                  </a:outerShdw>
                </a:effectLst>
                <a:latin typeface="Calibri" pitchFamily="34" charset="0"/>
                <a:cs typeface="Calibri" pitchFamily="34" charset="0"/>
              </a:rPr>
              <a:t>Les critères</a:t>
            </a:r>
            <a:r>
              <a:rPr lang="fr-FR" sz="2800" b="1" dirty="0" smtClean="0">
                <a:solidFill>
                  <a:srgbClr val="FF0000"/>
                </a:solidFill>
                <a:effectLst>
                  <a:outerShdw blurRad="38100" dist="38100" dir="2700000" algn="tl">
                    <a:srgbClr val="C0C0C0"/>
                  </a:outerShdw>
                </a:effectLst>
                <a:latin typeface="Calibri" pitchFamily="34" charset="0"/>
                <a:cs typeface="Calibri" pitchFamily="34" charset="0"/>
              </a:rPr>
              <a:t> :</a:t>
            </a:r>
            <a:r>
              <a:rPr lang="fr-FR" sz="2800" b="1" dirty="0" smtClean="0">
                <a:solidFill>
                  <a:srgbClr val="FF0000"/>
                </a:solidFill>
                <a:latin typeface="Calibri" pitchFamily="34" charset="0"/>
                <a:cs typeface="Calibri" pitchFamily="34" charset="0"/>
              </a:rPr>
              <a:t> </a:t>
            </a:r>
            <a:r>
              <a:rPr lang="fr-FR" dirty="0" smtClean="0">
                <a:latin typeface="Calibri" pitchFamily="34" charset="0"/>
                <a:cs typeface="Calibri" pitchFamily="34" charset="0"/>
              </a:rPr>
              <a:t>ce sont des repères que l’on choisit pour servir de base à notre jugement, ils précisent ce qu’on attend comme amélioration.</a:t>
            </a:r>
          </a:p>
          <a:p>
            <a:pPr marL="274320" indent="-274320" algn="just" eaLnBrk="1" fontAlgn="auto" hangingPunct="1">
              <a:spcAft>
                <a:spcPts val="0"/>
              </a:spcAft>
              <a:buClrTx/>
              <a:buFont typeface="Arial" pitchFamily="34" charset="0"/>
              <a:buChar char="•"/>
              <a:defRPr/>
            </a:pPr>
            <a:endParaRPr lang="fr-FR" dirty="0">
              <a:latin typeface="Calibri" pitchFamily="34" charset="0"/>
              <a:cs typeface="Calibri" pitchFamily="34" charset="0"/>
            </a:endParaRPr>
          </a:p>
          <a:p>
            <a:pPr marL="274320" indent="-274320" algn="just" eaLnBrk="1" fontAlgn="auto" hangingPunct="1">
              <a:spcAft>
                <a:spcPts val="600"/>
              </a:spcAft>
              <a:buClrTx/>
              <a:buFont typeface="Arial" pitchFamily="34" charset="0"/>
              <a:buChar char="•"/>
              <a:defRPr/>
            </a:pPr>
            <a:r>
              <a:rPr lang="fr-FR" dirty="0">
                <a:latin typeface="Calibri" pitchFamily="34" charset="0"/>
                <a:cs typeface="Calibri" pitchFamily="34" charset="0"/>
              </a:rPr>
              <a:t>Ils permettent d’apprécier le degré d’atteinte des résultats, des </a:t>
            </a:r>
            <a:r>
              <a:rPr lang="fr-FR" dirty="0" smtClean="0">
                <a:latin typeface="Calibri" pitchFamily="34" charset="0"/>
                <a:cs typeface="Calibri" pitchFamily="34" charset="0"/>
              </a:rPr>
              <a:t>objectifs, ils </a:t>
            </a:r>
            <a:r>
              <a:rPr lang="fr-FR" dirty="0">
                <a:latin typeface="Calibri" pitchFamily="34" charset="0"/>
                <a:cs typeface="Calibri" pitchFamily="34" charset="0"/>
              </a:rPr>
              <a:t>sont observables</a:t>
            </a:r>
            <a:r>
              <a:rPr lang="fr-FR" dirty="0" smtClean="0">
                <a:latin typeface="Calibri" pitchFamily="34" charset="0"/>
                <a:cs typeface="Calibri" pitchFamily="34" charset="0"/>
              </a:rPr>
              <a:t>.</a:t>
            </a:r>
          </a:p>
          <a:p>
            <a:pPr marL="274320" indent="-274320" algn="just" eaLnBrk="1" fontAlgn="auto" hangingPunct="1">
              <a:spcAft>
                <a:spcPts val="600"/>
              </a:spcAft>
              <a:buClrTx/>
              <a:buFont typeface="Arial" pitchFamily="34" charset="0"/>
              <a:buChar char="•"/>
              <a:defRPr/>
            </a:pPr>
            <a:r>
              <a:rPr lang="fr-FR" dirty="0" smtClean="0">
                <a:latin typeface="Calibri" pitchFamily="34" charset="0"/>
                <a:cs typeface="Calibri" pitchFamily="34" charset="0"/>
              </a:rPr>
              <a:t>Ils </a:t>
            </a:r>
            <a:r>
              <a:rPr lang="fr-FR" dirty="0">
                <a:latin typeface="Calibri" pitchFamily="34" charset="0"/>
                <a:cs typeface="Calibri" pitchFamily="34" charset="0"/>
              </a:rPr>
              <a:t>précisent ce que l’on attend.</a:t>
            </a:r>
          </a:p>
          <a:p>
            <a:pPr marL="274320" indent="-274320" algn="just" eaLnBrk="1" fontAlgn="auto" hangingPunct="1">
              <a:spcAft>
                <a:spcPts val="0"/>
              </a:spcAft>
              <a:buClrTx/>
              <a:buFont typeface="Arial" pitchFamily="34" charset="0"/>
              <a:buChar char="•"/>
              <a:defRPr/>
            </a:pPr>
            <a:r>
              <a:rPr lang="fr-FR" dirty="0">
                <a:latin typeface="Calibri" pitchFamily="34" charset="0"/>
                <a:cs typeface="Calibri" pitchFamily="34" charset="0"/>
              </a:rPr>
              <a:t>Il faut choisir ce qui est important, ce que l’on attend plus précisément comme :</a:t>
            </a:r>
          </a:p>
          <a:p>
            <a:pPr marL="0" indent="0" algn="just" eaLnBrk="1" fontAlgn="auto" hangingPunct="1">
              <a:spcAft>
                <a:spcPts val="0"/>
              </a:spcAft>
              <a:buClrTx/>
              <a:buNone/>
              <a:defRPr/>
            </a:pPr>
            <a:r>
              <a:rPr lang="fr-FR" dirty="0" smtClean="0">
                <a:latin typeface="Calibri" pitchFamily="34" charset="0"/>
                <a:cs typeface="Calibri" pitchFamily="34" charset="0"/>
              </a:rPr>
              <a:t>- </a:t>
            </a:r>
            <a:r>
              <a:rPr lang="fr-FR" b="1" dirty="0" smtClean="0">
                <a:latin typeface="Calibri" pitchFamily="34" charset="0"/>
                <a:cs typeface="Calibri" pitchFamily="34" charset="0"/>
              </a:rPr>
              <a:t>Prise </a:t>
            </a:r>
            <a:r>
              <a:rPr lang="fr-FR" b="1" dirty="0">
                <a:latin typeface="Calibri" pitchFamily="34" charset="0"/>
                <a:cs typeface="Calibri" pitchFamily="34" charset="0"/>
              </a:rPr>
              <a:t>de conscience </a:t>
            </a:r>
            <a:r>
              <a:rPr lang="fr-FR" dirty="0">
                <a:latin typeface="Calibri" pitchFamily="34" charset="0"/>
                <a:cs typeface="Calibri" pitchFamily="34" charset="0"/>
              </a:rPr>
              <a:t>(quoi mesurer pour dire qu’il y a prise de conscience ? )</a:t>
            </a:r>
          </a:p>
          <a:p>
            <a:pPr marL="0" indent="0" algn="just" eaLnBrk="1" fontAlgn="auto" hangingPunct="1">
              <a:spcAft>
                <a:spcPts val="0"/>
              </a:spcAft>
              <a:buClrTx/>
              <a:buNone/>
              <a:defRPr/>
            </a:pPr>
            <a:r>
              <a:rPr lang="fr-FR" dirty="0" smtClean="0">
                <a:latin typeface="Calibri" pitchFamily="34" charset="0"/>
                <a:cs typeface="Calibri" pitchFamily="34" charset="0"/>
              </a:rPr>
              <a:t>- </a:t>
            </a:r>
            <a:r>
              <a:rPr lang="fr-FR" b="1" dirty="0" smtClean="0">
                <a:latin typeface="Calibri" pitchFamily="34" charset="0"/>
                <a:cs typeface="Calibri" pitchFamily="34" charset="0"/>
              </a:rPr>
              <a:t>Comme </a:t>
            </a:r>
            <a:r>
              <a:rPr lang="fr-FR" b="1" dirty="0">
                <a:latin typeface="Calibri" pitchFamily="34" charset="0"/>
                <a:cs typeface="Calibri" pitchFamily="34" charset="0"/>
              </a:rPr>
              <a:t>amélioration des connaissances </a:t>
            </a:r>
            <a:r>
              <a:rPr lang="fr-FR" dirty="0">
                <a:latin typeface="Calibri" pitchFamily="34" charset="0"/>
                <a:cs typeface="Calibri" pitchFamily="34" charset="0"/>
              </a:rPr>
              <a:t>(quels type et niveau de connaissances sont attendus ? )</a:t>
            </a:r>
          </a:p>
          <a:p>
            <a:pPr marL="0" indent="0" algn="just" eaLnBrk="1" fontAlgn="auto" hangingPunct="1">
              <a:spcAft>
                <a:spcPts val="0"/>
              </a:spcAft>
              <a:buClrTx/>
              <a:buNone/>
              <a:defRPr/>
            </a:pPr>
            <a:r>
              <a:rPr lang="fr-FR" dirty="0" smtClean="0">
                <a:latin typeface="Calibri" pitchFamily="34" charset="0"/>
                <a:cs typeface="Calibri" pitchFamily="34" charset="0"/>
              </a:rPr>
              <a:t>- </a:t>
            </a:r>
            <a:r>
              <a:rPr lang="fr-FR" b="1" dirty="0" smtClean="0">
                <a:latin typeface="Calibri" pitchFamily="34" charset="0"/>
                <a:cs typeface="Calibri" pitchFamily="34" charset="0"/>
              </a:rPr>
              <a:t>Comme </a:t>
            </a:r>
            <a:r>
              <a:rPr lang="fr-FR" b="1" dirty="0">
                <a:latin typeface="Calibri" pitchFamily="34" charset="0"/>
                <a:cs typeface="Calibri" pitchFamily="34" charset="0"/>
              </a:rPr>
              <a:t>amélioration du travail de réseau </a:t>
            </a:r>
            <a:r>
              <a:rPr lang="fr-FR" dirty="0">
                <a:latin typeface="Calibri" pitchFamily="34" charset="0"/>
                <a:cs typeface="Calibri" pitchFamily="34" charset="0"/>
              </a:rPr>
              <a:t>(qu’est-ce qui nous indique qu’il y a ce travail de réseau ? )</a:t>
            </a:r>
          </a:p>
          <a:p>
            <a:pPr marL="274320" indent="-274320" eaLnBrk="1" fontAlgn="auto" hangingPunct="1">
              <a:spcAft>
                <a:spcPts val="0"/>
              </a:spcAft>
              <a:buClrTx/>
              <a:buFont typeface="Arial" pitchFamily="34" charset="0"/>
              <a:buChar char="•"/>
              <a:defRPr/>
            </a:pPr>
            <a:endParaRPr lang="fr-FR" dirty="0" smtClean="0">
              <a:latin typeface="Calibri" pitchFamily="34" charset="0"/>
              <a:cs typeface="Calibri" pitchFamily="34" charset="0"/>
            </a:endParaRPr>
          </a:p>
          <a:p>
            <a:pPr marL="274320" indent="-274320" eaLnBrk="1" fontAlgn="auto" hangingPunct="1">
              <a:spcAft>
                <a:spcPts val="0"/>
              </a:spcAft>
              <a:buFont typeface="Wingdings" pitchFamily="2" charset="2"/>
              <a:buNone/>
              <a:defRPr/>
            </a:pPr>
            <a:endParaRPr lang="fr-FR" dirty="0" smtClean="0">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smtClean="0">
              <a:solidFill>
                <a:srgbClr val="00B050"/>
              </a:solidFill>
              <a:effectLst>
                <a:outerShdw blurRad="38100" dist="38100" dir="2700000" algn="tl">
                  <a:srgbClr val="C0C0C0"/>
                </a:outerShdw>
              </a:effectLst>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a:solidFill>
                <a:srgbClr val="00B050"/>
              </a:solidFill>
              <a:effectLst>
                <a:outerShdw blurRad="38100" dist="38100" dir="2700000" algn="tl">
                  <a:srgbClr val="C0C0C0"/>
                </a:outerShdw>
              </a:effectLst>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smtClean="0">
              <a:solidFill>
                <a:srgbClr val="00B050"/>
              </a:solidFill>
              <a:effectLst>
                <a:outerShdw blurRad="38100" dist="38100" dir="2700000" algn="tl">
                  <a:srgbClr val="C0C0C0"/>
                </a:outerShdw>
              </a:effectLst>
              <a:latin typeface="Calibri" pitchFamily="34" charset="0"/>
              <a:cs typeface="Calibri" pitchFamily="34" charset="0"/>
            </a:endParaRPr>
          </a:p>
        </p:txBody>
      </p:sp>
      <p:pic>
        <p:nvPicPr>
          <p:cNvPr id="41987"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2708743"/>
            <a:ext cx="4105275" cy="39338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229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2"/>
            </p:custDataLst>
          </p:nvPr>
        </p:nvSpPr>
        <p:spPr>
          <a:xfrm>
            <a:off x="1042988" y="333375"/>
            <a:ext cx="7793037" cy="985838"/>
          </a:xfrm>
        </p:spPr>
        <p:txBody>
          <a:bodyPr>
            <a:normAutofit/>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COMMENT ?</a:t>
            </a:r>
          </a:p>
        </p:txBody>
      </p:sp>
      <p:sp>
        <p:nvSpPr>
          <p:cNvPr id="245763" name="Rectangle 3"/>
          <p:cNvSpPr>
            <a:spLocks noGrp="1" noChangeArrowheads="1"/>
          </p:cNvSpPr>
          <p:nvPr>
            <p:ph type="body" idx="1"/>
          </p:nvPr>
        </p:nvSpPr>
        <p:spPr>
          <a:xfrm>
            <a:off x="395536" y="1484784"/>
            <a:ext cx="8062912" cy="4995862"/>
          </a:xfrm>
        </p:spPr>
        <p:txBody>
          <a:bodyPr>
            <a:normAutofit fontScale="92500" lnSpcReduction="10000"/>
          </a:bodyPr>
          <a:lstStyle/>
          <a:p>
            <a:pPr marL="274320" indent="-274320" algn="just" eaLnBrk="1" fontAlgn="auto" hangingPunct="1">
              <a:spcAft>
                <a:spcPts val="0"/>
              </a:spcAft>
              <a:buFont typeface="Arial" pitchFamily="34" charset="0"/>
              <a:buChar char="•"/>
              <a:defRPr/>
            </a:pPr>
            <a:r>
              <a:rPr lang="fr-FR" sz="2800" b="1" u="sng" dirty="0" smtClean="0">
                <a:solidFill>
                  <a:srgbClr val="00B050"/>
                </a:solidFill>
                <a:effectLst>
                  <a:outerShdw blurRad="38100" dist="38100" dir="2700000" algn="tl">
                    <a:srgbClr val="C0C0C0"/>
                  </a:outerShdw>
                </a:effectLst>
                <a:latin typeface="Calibri" pitchFamily="34" charset="0"/>
                <a:cs typeface="Calibri" pitchFamily="34" charset="0"/>
              </a:rPr>
              <a:t>Les indicateurs</a:t>
            </a:r>
            <a:r>
              <a:rPr lang="fr-FR" sz="2800" b="1" dirty="0" smtClean="0">
                <a:solidFill>
                  <a:srgbClr val="00B050"/>
                </a:solidFill>
                <a:effectLst>
                  <a:outerShdw blurRad="38100" dist="38100" dir="2700000" algn="tl">
                    <a:srgbClr val="C0C0C0"/>
                  </a:outerShdw>
                </a:effectLst>
                <a:latin typeface="Calibri" pitchFamily="34" charset="0"/>
                <a:cs typeface="Calibri" pitchFamily="34" charset="0"/>
              </a:rPr>
              <a:t> :</a:t>
            </a:r>
            <a:r>
              <a:rPr lang="fr-FR" sz="2800" b="1" dirty="0" smtClean="0">
                <a:solidFill>
                  <a:srgbClr val="00B050"/>
                </a:solidFill>
                <a:latin typeface="Calibri" pitchFamily="34" charset="0"/>
                <a:cs typeface="Calibri" pitchFamily="34" charset="0"/>
              </a:rPr>
              <a:t> </a:t>
            </a:r>
            <a:r>
              <a:rPr lang="fr-FR" dirty="0" smtClean="0">
                <a:latin typeface="Calibri" pitchFamily="34" charset="0"/>
                <a:cs typeface="Calibri" pitchFamily="34" charset="0"/>
              </a:rPr>
              <a:t>ce sont les instruments de mesure qui donnent de l’information, qui aident à mesurer un changement.</a:t>
            </a:r>
          </a:p>
          <a:p>
            <a:pPr marL="274320" indent="-274320" algn="just" eaLnBrk="1" fontAlgn="auto" hangingPunct="1">
              <a:spcAft>
                <a:spcPts val="0"/>
              </a:spcAft>
              <a:buFont typeface="Arial" pitchFamily="34" charset="0"/>
              <a:buChar char="•"/>
              <a:defRPr/>
            </a:pPr>
            <a:endParaRPr lang="fr-FR" dirty="0" smtClean="0">
              <a:latin typeface="Calibri" pitchFamily="34" charset="0"/>
              <a:cs typeface="Calibri" pitchFamily="34" charset="0"/>
            </a:endParaRPr>
          </a:p>
          <a:p>
            <a:pPr algn="just" eaLnBrk="1" fontAlgn="auto" hangingPunct="1">
              <a:spcAft>
                <a:spcPts val="0"/>
              </a:spcAft>
              <a:buFont typeface="Arial" panose="020B0604020202020204" pitchFamily="34" charset="0"/>
              <a:buChar char="•"/>
              <a:defRPr/>
            </a:pPr>
            <a:r>
              <a:rPr lang="fr-FR" dirty="0" smtClean="0">
                <a:latin typeface="Calibri" pitchFamily="34" charset="0"/>
                <a:cs typeface="Calibri" pitchFamily="34" charset="0"/>
              </a:rPr>
              <a:t>C’est une « unité de mesure » du critère</a:t>
            </a:r>
            <a:endParaRPr lang="fr-FR" dirty="0">
              <a:latin typeface="Calibri" pitchFamily="34" charset="0"/>
              <a:cs typeface="Calibri" pitchFamily="34" charset="0"/>
            </a:endParaRP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Ils sont mesurables, concrets et constituent les données que l‘on va recueillir. Ils sont quantitatifs et qualitatifs</a:t>
            </a:r>
            <a:r>
              <a:rPr lang="fr-FR" dirty="0" smtClean="0">
                <a:latin typeface="Calibri" pitchFamily="34" charset="0"/>
                <a:cs typeface="Calibri" pitchFamily="34" charset="0"/>
              </a:rPr>
              <a:t>.</a:t>
            </a:r>
          </a:p>
          <a:p>
            <a:pPr algn="just" eaLnBrk="1" fontAlgn="auto" hangingPunct="1">
              <a:spcAft>
                <a:spcPts val="0"/>
              </a:spcAft>
              <a:buFont typeface="Arial" panose="020B0604020202020204" pitchFamily="34" charset="0"/>
              <a:buChar char="•"/>
              <a:defRPr/>
            </a:pPr>
            <a:endParaRPr lang="fr-FR" dirty="0">
              <a:latin typeface="Calibri" pitchFamily="34" charset="0"/>
              <a:cs typeface="Calibri" pitchFamily="34" charset="0"/>
            </a:endParaRP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Quels sont les résultats attendus en termes de changement de comportements?</a:t>
            </a: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Les représentations ont-elles évolué conformément à ce qui était attendu ?</a:t>
            </a: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Quelles sont les modifications sur l’environnement proche au regard de ce qui était attendu ?</a:t>
            </a:r>
          </a:p>
          <a:p>
            <a:pPr eaLnBrk="1" fontAlgn="auto" hangingPunct="1">
              <a:spcAft>
                <a:spcPts val="0"/>
              </a:spcAft>
              <a:buFont typeface="Arial" panose="020B0604020202020204" pitchFamily="34" charset="0"/>
              <a:buChar char="•"/>
              <a:defRPr/>
            </a:pPr>
            <a:endParaRPr lang="fr-FR" dirty="0">
              <a:latin typeface="Calibri" pitchFamily="34" charset="0"/>
              <a:cs typeface="Calibri" pitchFamily="34" charset="0"/>
            </a:endParaRPr>
          </a:p>
        </p:txBody>
      </p:sp>
      <p:pic>
        <p:nvPicPr>
          <p:cNvPr id="41987"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2599305"/>
            <a:ext cx="4105275" cy="391318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0792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1"/>
          </p:nvPr>
        </p:nvSpPr>
        <p:spPr/>
        <p:txBody>
          <a:bodyPr/>
          <a:lstStyle/>
          <a:p>
            <a:pPr>
              <a:defRPr/>
            </a:pPr>
            <a:fld id="{3C037D74-6CB4-495A-A80D-50A605D92923}" type="slidenum">
              <a:rPr lang="fr-FR" smtClean="0"/>
              <a:pPr>
                <a:defRPr/>
              </a:pPr>
              <a:t>2</a:t>
            </a:fld>
            <a:endParaRPr lang="fr-FR"/>
          </a:p>
        </p:txBody>
      </p:sp>
      <p:pic>
        <p:nvPicPr>
          <p:cNvPr id="7" name="Image 3" descr="https://ese-ara.org/sites/default/files/styles/vignette_colonne_laterale_370_larg/public/2020-09/EvalTeteCoeur-Pieds-Communagir%20%28002%29.PNG?itok=4v0UP1j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044352"/>
            <a:ext cx="6935139" cy="521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9153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EN RESUME…</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 name="Image 4">
            <a:extLst>
              <a:ext uri="{FF2B5EF4-FFF2-40B4-BE49-F238E27FC236}">
                <a16:creationId xmlns:a16="http://schemas.microsoft.com/office/drawing/2014/main" id="{4258EA57-053B-44A8-88BF-EBA0E50C93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567" y="1196752"/>
            <a:ext cx="6991574" cy="5013036"/>
          </a:xfrm>
          <a:prstGeom prst="rect">
            <a:avLst/>
          </a:prstGeom>
        </p:spPr>
      </p:pic>
    </p:spTree>
    <p:custDataLst>
      <p:tags r:id="rId1"/>
    </p:custDataLst>
    <p:extLst>
      <p:ext uri="{BB962C8B-B14F-4D97-AF65-F5344CB8AC3E}">
        <p14:creationId xmlns:p14="http://schemas.microsoft.com/office/powerpoint/2010/main" val="1748271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OUTILS D’EVALUATION</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graphicFrame>
        <p:nvGraphicFramePr>
          <p:cNvPr id="7" name="Espace réservé du contenu 3">
            <a:extLst>
              <a:ext uri="{FF2B5EF4-FFF2-40B4-BE49-F238E27FC236}">
                <a16:creationId xmlns:a16="http://schemas.microsoft.com/office/drawing/2014/main" id="{690C2926-80B4-4FCF-B13E-AC9B2AD7779E}"/>
              </a:ext>
            </a:extLst>
          </p:cNvPr>
          <p:cNvGraphicFramePr>
            <a:graphicFrameLocks/>
          </p:cNvGraphicFramePr>
          <p:nvPr>
            <p:extLst/>
          </p:nvPr>
        </p:nvGraphicFramePr>
        <p:xfrm>
          <a:off x="395536" y="1196752"/>
          <a:ext cx="8179363" cy="4479717"/>
        </p:xfrm>
        <a:graphic>
          <a:graphicData uri="http://schemas.openxmlformats.org/drawingml/2006/table">
            <a:tbl>
              <a:tblPr firstRow="1" bandRow="1"/>
              <a:tblGrid>
                <a:gridCol w="1849318">
                  <a:extLst>
                    <a:ext uri="{9D8B030D-6E8A-4147-A177-3AD203B41FA5}">
                      <a16:colId xmlns:a16="http://schemas.microsoft.com/office/drawing/2014/main" val="20000"/>
                    </a:ext>
                  </a:extLst>
                </a:gridCol>
                <a:gridCol w="2183336">
                  <a:extLst>
                    <a:ext uri="{9D8B030D-6E8A-4147-A177-3AD203B41FA5}">
                      <a16:colId xmlns:a16="http://schemas.microsoft.com/office/drawing/2014/main" val="20001"/>
                    </a:ext>
                  </a:extLst>
                </a:gridCol>
                <a:gridCol w="4146709">
                  <a:extLst>
                    <a:ext uri="{9D8B030D-6E8A-4147-A177-3AD203B41FA5}">
                      <a16:colId xmlns:a16="http://schemas.microsoft.com/office/drawing/2014/main" val="20002"/>
                    </a:ext>
                  </a:extLst>
                </a:gridCol>
              </a:tblGrid>
              <a:tr h="323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a:t>Méthodes</a:t>
                      </a:r>
                      <a:endParaRPr lang="fr-FR" sz="140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dirty="0"/>
                        <a:t>Outils</a:t>
                      </a:r>
                      <a:endParaRPr lang="fr-FR" sz="1400" dirty="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a:t>Commentaires</a:t>
                      </a:r>
                      <a:endParaRPr lang="fr-FR" sz="140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extLst>
                  <a:ext uri="{0D108BD9-81ED-4DB2-BD59-A6C34878D82A}">
                    <a16:rowId xmlns:a16="http://schemas.microsoft.com/office/drawing/2014/main" val="10000"/>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Observation</a:t>
                      </a: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Grille d’observation</a:t>
                      </a: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Elle permet d’observer directement</a:t>
                      </a:r>
                      <a:r>
                        <a:rPr lang="fr-FR" sz="1400" baseline="0" dirty="0">
                          <a:latin typeface="Calibri" panose="020F0502020204030204" pitchFamily="34" charset="0"/>
                          <a:cs typeface="Calibri" panose="020F0502020204030204" pitchFamily="34" charset="0"/>
                        </a:rPr>
                        <a:t> les attitudes, les comportements, la communication non verbale, </a:t>
                      </a:r>
                      <a:r>
                        <a:rPr lang="fr-FR" sz="1400" baseline="0" dirty="0" smtClean="0">
                          <a:latin typeface="Calibri" panose="020F0502020204030204" pitchFamily="34" charset="0"/>
                          <a:cs typeface="Calibri" panose="020F0502020204030204" pitchFamily="34" charset="0"/>
                        </a:rPr>
                        <a:t>etc…</a:t>
                      </a: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1"/>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Entretien individuel</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Guide d’entretien </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Méthode adéquate pour recueillir les données qualitatives</a:t>
                      </a:r>
                    </a:p>
                    <a:p>
                      <a:pPr algn="ctr"/>
                      <a:r>
                        <a:rPr lang="fr-FR" sz="1400" dirty="0">
                          <a:latin typeface="Calibri" panose="020F0502020204030204" pitchFamily="34" charset="0"/>
                          <a:cs typeface="Calibri" panose="020F0502020204030204" pitchFamily="34" charset="0"/>
                        </a:rPr>
                        <a:t>Nécessite du temps pour réaliser l’exploitation</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2"/>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Entretien de groupe</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latin typeface="Calibri" panose="020F0502020204030204" pitchFamily="34" charset="0"/>
                          <a:cs typeface="Calibri" panose="020F0502020204030204" pitchFamily="34" charset="0"/>
                        </a:rPr>
                        <a:t>Guide d’entretien </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Les interactions entre participants peuvent enrichir la discussion  en veillant à la spontanéité et la participation de tous.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3"/>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Enquête</a:t>
                      </a:r>
                      <a:r>
                        <a:rPr lang="fr-FR" sz="1400" baseline="0">
                          <a:latin typeface="Calibri" panose="020F0502020204030204" pitchFamily="34" charset="0"/>
                          <a:cs typeface="Calibri" panose="020F0502020204030204" pitchFamily="34" charset="0"/>
                        </a:rPr>
                        <a:t> par questionnaire</a:t>
                      </a:r>
                      <a:endParaRPr lang="fr-FR" sz="140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Questionnaire</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buFontTx/>
                        <a:buNone/>
                      </a:pPr>
                      <a:r>
                        <a:rPr lang="fr-FR" sz="1400" dirty="0">
                          <a:latin typeface="Calibri" panose="020F0502020204030204" pitchFamily="34" charset="0"/>
                          <a:cs typeface="Calibri" panose="020F0502020204030204" pitchFamily="34" charset="0"/>
                        </a:rPr>
                        <a:t>Outil à tester avant</a:t>
                      </a:r>
                    </a:p>
                    <a:p>
                      <a:pPr algn="ctr">
                        <a:buFontTx/>
                        <a:buNone/>
                      </a:pPr>
                      <a:r>
                        <a:rPr lang="fr-FR" sz="1400" dirty="0">
                          <a:latin typeface="Calibri" panose="020F0502020204030204" pitchFamily="34" charset="0"/>
                          <a:cs typeface="Calibri" panose="020F0502020204030204" pitchFamily="34" charset="0"/>
                        </a:rPr>
                        <a:t>Temps d’exploitation lourd</a:t>
                      </a:r>
                    </a:p>
                    <a:p>
                      <a:pPr algn="ctr">
                        <a:buFontTx/>
                        <a:buNone/>
                      </a:pPr>
                      <a:r>
                        <a:rPr lang="fr-FR" sz="1400" baseline="0" dirty="0">
                          <a:latin typeface="Calibri" panose="020F0502020204030204" pitchFamily="34" charset="0"/>
                          <a:cs typeface="Calibri" panose="020F0502020204030204" pitchFamily="34" charset="0"/>
                        </a:rPr>
                        <a:t>Questions fermées ou échelle d’attitude</a:t>
                      </a: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4"/>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Réunions d’équipes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Ordre du jour</a:t>
                      </a:r>
                    </a:p>
                    <a:p>
                      <a:pPr algn="ctr"/>
                      <a:r>
                        <a:rPr lang="fr-FR" sz="1400">
                          <a:latin typeface="Calibri" panose="020F0502020204030204" pitchFamily="34" charset="0"/>
                          <a:cs typeface="Calibri" panose="020F0502020204030204" pitchFamily="34" charset="0"/>
                        </a:rPr>
                        <a:t>Compte-rendu</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Le CR doit être validé par les participants de la réunion pour exploitation dans une </a:t>
                      </a:r>
                      <a:r>
                        <a:rPr lang="fr-FR" sz="1400" dirty="0" smtClean="0">
                          <a:latin typeface="Calibri" panose="020F0502020204030204" pitchFamily="34" charset="0"/>
                          <a:cs typeface="Calibri" panose="020F0502020204030204" pitchFamily="34" charset="0"/>
                        </a:rPr>
                        <a:t>évaluation</a:t>
                      </a: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5"/>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Etude de documents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Fiches</a:t>
                      </a:r>
                    </a:p>
                    <a:p>
                      <a:pPr algn="ctr"/>
                      <a:r>
                        <a:rPr lang="fr-FR" sz="1400">
                          <a:latin typeface="Calibri" panose="020F0502020204030204" pitchFamily="34" charset="0"/>
                          <a:cs typeface="Calibri" panose="020F0502020204030204" pitchFamily="34" charset="0"/>
                        </a:rPr>
                        <a:t>Dossiers</a:t>
                      </a:r>
                    </a:p>
                    <a:p>
                      <a:pPr algn="ctr"/>
                      <a:r>
                        <a:rPr lang="fr-FR" sz="1400">
                          <a:latin typeface="Calibri" panose="020F0502020204030204" pitchFamily="34" charset="0"/>
                          <a:cs typeface="Calibri" panose="020F0502020204030204" pitchFamily="34" charset="0"/>
                        </a:rPr>
                        <a:t>Tableau</a:t>
                      </a:r>
                      <a:r>
                        <a:rPr lang="fr-FR" sz="1400" baseline="0">
                          <a:latin typeface="Calibri" panose="020F0502020204030204" pitchFamily="34" charset="0"/>
                          <a:cs typeface="Calibri" panose="020F0502020204030204" pitchFamily="34" charset="0"/>
                        </a:rPr>
                        <a:t> de bord</a:t>
                      </a:r>
                      <a:endParaRPr lang="fr-FR" sz="140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362103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ILLUSTRATIONS…</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1025908"/>
            <a:ext cx="4608512" cy="578746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25179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755650" y="260350"/>
            <a:ext cx="7793038" cy="984250"/>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cs typeface="Calibri" pitchFamily="34" charset="0"/>
              </a:rPr>
              <a:t>LE RAPPORT D’ÉVALUATION</a:t>
            </a:r>
          </a:p>
        </p:txBody>
      </p:sp>
      <p:sp>
        <p:nvSpPr>
          <p:cNvPr id="250883" name="Rectangle 3"/>
          <p:cNvSpPr>
            <a:spLocks noGrp="1" noChangeArrowheads="1"/>
          </p:cNvSpPr>
          <p:nvPr>
            <p:ph type="body" idx="4294967295"/>
          </p:nvPr>
        </p:nvSpPr>
        <p:spPr>
          <a:xfrm>
            <a:off x="323850" y="1735138"/>
            <a:ext cx="8278813" cy="5140325"/>
          </a:xfrm>
        </p:spPr>
        <p:txBody>
          <a:bodyPr>
            <a:normAutofit/>
          </a:bodyPr>
          <a:lstStyle/>
          <a:p>
            <a:pPr marL="274320" indent="-274320" eaLnBrk="1" fontAlgn="auto" hangingPunct="1">
              <a:spcAft>
                <a:spcPts val="0"/>
              </a:spcAft>
              <a:buFont typeface="Wingdings"/>
              <a:buChar char=""/>
              <a:defRPr/>
            </a:pPr>
            <a:r>
              <a:rPr lang="fr-FR" sz="2800" b="1" dirty="0" smtClean="0">
                <a:latin typeface="Calibri" pitchFamily="34" charset="0"/>
                <a:cs typeface="Calibri" pitchFamily="34" charset="0"/>
              </a:rPr>
              <a:t>La réalisation de l’évaluation comporte trois temps :</a:t>
            </a:r>
          </a:p>
          <a:p>
            <a:pPr marL="457200" lvl="1" indent="0" eaLnBrk="1" fontAlgn="auto" hangingPunct="1">
              <a:spcAft>
                <a:spcPts val="0"/>
              </a:spcAft>
              <a:buFont typeface="Wingdings" pitchFamily="2" charset="2"/>
              <a:buNone/>
              <a:defRPr/>
            </a:pPr>
            <a:r>
              <a:rPr lang="fr-FR" sz="2400" b="1" dirty="0" smtClean="0">
                <a:latin typeface="Calibri" pitchFamily="34" charset="0"/>
                <a:cs typeface="Calibri" pitchFamily="34" charset="0"/>
              </a:rPr>
              <a:t>- Collecter les informations</a:t>
            </a:r>
          </a:p>
          <a:p>
            <a:pPr marL="457200" lvl="1" indent="0" eaLnBrk="1" fontAlgn="auto" hangingPunct="1">
              <a:spcAft>
                <a:spcPts val="0"/>
              </a:spcAft>
              <a:buFont typeface="Wingdings" pitchFamily="2" charset="2"/>
              <a:buNone/>
              <a:defRPr/>
            </a:pPr>
            <a:r>
              <a:rPr lang="fr-FR" sz="2400" b="1" dirty="0" smtClean="0">
                <a:latin typeface="Calibri" pitchFamily="34" charset="0"/>
                <a:cs typeface="Calibri" pitchFamily="34" charset="0"/>
              </a:rPr>
              <a:t>- Les analyser</a:t>
            </a:r>
          </a:p>
          <a:p>
            <a:pPr marL="457200" lvl="1" indent="0" eaLnBrk="1" fontAlgn="auto" hangingPunct="1">
              <a:spcAft>
                <a:spcPts val="0"/>
              </a:spcAft>
              <a:buFont typeface="Wingdings" pitchFamily="2" charset="2"/>
              <a:buNone/>
              <a:defRPr/>
            </a:pPr>
            <a:r>
              <a:rPr lang="fr-FR" sz="2400" b="1" dirty="0" smtClean="0">
                <a:latin typeface="Calibri" pitchFamily="34" charset="0"/>
                <a:cs typeface="Calibri" pitchFamily="34" charset="0"/>
              </a:rPr>
              <a:t>- En tirer des conclusions et les recommandations</a:t>
            </a:r>
          </a:p>
          <a:p>
            <a:pPr marL="640080" lvl="1" indent="-274320" eaLnBrk="1" fontAlgn="auto" hangingPunct="1">
              <a:spcAft>
                <a:spcPts val="0"/>
              </a:spcAft>
              <a:buFont typeface="Wingdings" pitchFamily="2" charset="2"/>
              <a:buNone/>
              <a:defRPr/>
            </a:pPr>
            <a:endParaRPr lang="fr-FR" sz="2400" dirty="0" smtClean="0">
              <a:latin typeface="Calibri" pitchFamily="34" charset="0"/>
              <a:cs typeface="Calibri" pitchFamily="34" charset="0"/>
            </a:endParaRPr>
          </a:p>
          <a:p>
            <a:pPr marL="442913" lvl="1" indent="14288" eaLnBrk="1" fontAlgn="auto" hangingPunct="1">
              <a:spcAft>
                <a:spcPts val="0"/>
              </a:spcAft>
              <a:buFont typeface="Wingdings" pitchFamily="2" charset="2"/>
              <a:buNone/>
              <a:defRPr/>
            </a:pPr>
            <a:r>
              <a:rPr lang="fr-FR" sz="2400" dirty="0" smtClean="0">
                <a:latin typeface="Calibri" pitchFamily="34" charset="0"/>
                <a:cs typeface="Calibri" pitchFamily="34" charset="0"/>
              </a:rPr>
              <a:t>Ces trois temps se retrouvent dans le rapport d’évaluation qui décrit et analyse le processus d’évaluation, les données recueillies et les résultats obtenus, avant de présenter les conclusions et les recommandations.</a:t>
            </a:r>
          </a:p>
          <a:p>
            <a:pPr marL="274320" indent="-274320" eaLnBrk="1" fontAlgn="auto" hangingPunct="1">
              <a:spcAft>
                <a:spcPts val="0"/>
              </a:spcAft>
              <a:buFont typeface="Wingdings" pitchFamily="2" charset="2"/>
              <a:buNone/>
              <a:defRPr/>
            </a:pPr>
            <a:endParaRPr lang="fr-FR" sz="2800" dirty="0" smtClean="0"/>
          </a:p>
        </p:txBody>
      </p:sp>
      <p:pic>
        <p:nvPicPr>
          <p:cNvPr id="5222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custDataLst>
              <p:tags r:id="rId2"/>
            </p:custDataLst>
          </p:nvPr>
        </p:nvSpPr>
        <p:spPr>
          <a:xfrm>
            <a:off x="900113" y="476250"/>
            <a:ext cx="7793037" cy="1125538"/>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cs typeface="Calibri" pitchFamily="34" charset="0"/>
              </a:rPr>
              <a:t>VALORISATION DE L’ÉVALUATION</a:t>
            </a:r>
            <a:r>
              <a:rPr lang="fr-FR" sz="3200" b="1" u="sng" dirty="0" smtClean="0">
                <a:solidFill>
                  <a:schemeClr val="tx2">
                    <a:lumMod val="75000"/>
                    <a:lumOff val="25000"/>
                  </a:schemeClr>
                </a:solidFill>
              </a:rPr>
              <a:t/>
            </a:r>
            <a:br>
              <a:rPr lang="fr-FR" sz="3200" b="1" u="sng" dirty="0" smtClean="0">
                <a:solidFill>
                  <a:schemeClr val="tx2">
                    <a:lumMod val="75000"/>
                    <a:lumOff val="25000"/>
                  </a:schemeClr>
                </a:solidFill>
              </a:rPr>
            </a:br>
            <a:endParaRPr lang="fr-FR" sz="3200" b="1" u="sng" dirty="0" smtClean="0">
              <a:solidFill>
                <a:schemeClr val="tx2">
                  <a:lumMod val="75000"/>
                  <a:lumOff val="25000"/>
                </a:schemeClr>
              </a:solidFill>
            </a:endParaRPr>
          </a:p>
        </p:txBody>
      </p:sp>
      <p:sp>
        <p:nvSpPr>
          <p:cNvPr id="56322" name="Rectangle 3"/>
          <p:cNvSpPr>
            <a:spLocks noGrp="1" noChangeArrowheads="1"/>
          </p:cNvSpPr>
          <p:nvPr>
            <p:ph type="body" idx="4294967295"/>
          </p:nvPr>
        </p:nvSpPr>
        <p:spPr>
          <a:xfrm>
            <a:off x="539750" y="1700213"/>
            <a:ext cx="8054975" cy="4679950"/>
          </a:xfrm>
        </p:spPr>
        <p:txBody>
          <a:bodyPr/>
          <a:lstStyle/>
          <a:p>
            <a:pPr eaLnBrk="1" hangingPunct="1"/>
            <a:r>
              <a:rPr lang="fr-FR" sz="2800" smtClean="0">
                <a:latin typeface="Calibri" pitchFamily="34" charset="0"/>
              </a:rPr>
              <a:t>Elle vise à ce que l’évaluation soit utilisée, que les résultats et les recommandations soient connus, reconnus et pris en considération par les acteurs et les décideurs</a:t>
            </a:r>
          </a:p>
          <a:p>
            <a:pPr eaLnBrk="1" hangingPunct="1"/>
            <a:r>
              <a:rPr lang="fr-FR" sz="2800" smtClean="0">
                <a:latin typeface="Calibri" pitchFamily="34" charset="0"/>
              </a:rPr>
              <a:t>Elle passe par la rédaction d’un rapport , la diffusion de celui-ci et la disponibilité des résultats aux publics</a:t>
            </a:r>
          </a:p>
          <a:p>
            <a:pPr eaLnBrk="1" hangingPunct="1"/>
            <a:r>
              <a:rPr lang="fr-FR" sz="2800" smtClean="0">
                <a:latin typeface="Calibri" pitchFamily="34" charset="0"/>
              </a:rPr>
              <a:t>Elle permet une meilleure prise en compte des recommandations comme étant forces de propositions.</a:t>
            </a:r>
          </a:p>
        </p:txBody>
      </p:sp>
      <p:pic>
        <p:nvPicPr>
          <p:cNvPr id="56323"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16013" y="381000"/>
            <a:ext cx="7793037" cy="1125538"/>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cs typeface="Calibri" pitchFamily="34" charset="0"/>
              </a:rPr>
              <a:t>UN OUTIL D’AIDE A LA DEMARCHE PROJET </a:t>
            </a:r>
            <a:r>
              <a:rPr lang="fr-FR" sz="3200" b="1" u="sng" dirty="0" smtClean="0">
                <a:solidFill>
                  <a:schemeClr val="tx2">
                    <a:lumMod val="75000"/>
                    <a:lumOff val="25000"/>
                  </a:schemeClr>
                </a:solidFill>
              </a:rPr>
              <a:t/>
            </a:r>
            <a:br>
              <a:rPr lang="fr-FR" sz="3200" b="1" u="sng" dirty="0" smtClean="0">
                <a:solidFill>
                  <a:schemeClr val="tx2">
                    <a:lumMod val="75000"/>
                    <a:lumOff val="25000"/>
                  </a:schemeClr>
                </a:solidFill>
              </a:rPr>
            </a:br>
            <a:endParaRPr lang="fr-FR" sz="3200" b="1" u="sng" dirty="0" smtClean="0">
              <a:solidFill>
                <a:schemeClr val="tx2">
                  <a:lumMod val="75000"/>
                  <a:lumOff val="25000"/>
                </a:schemeClr>
              </a:solidFill>
            </a:endParaRPr>
          </a:p>
        </p:txBody>
      </p:sp>
      <p:pic>
        <p:nvPicPr>
          <p:cNvPr id="727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72708" name="Picture 2"/>
          <p:cNvPicPr>
            <a:picLocks noChangeAspect="1" noChangeArrowheads="1"/>
          </p:cNvPicPr>
          <p:nvPr/>
        </p:nvPicPr>
        <p:blipFill>
          <a:blip r:embed="rId5" cstate="print"/>
          <a:srcRect/>
          <a:stretch>
            <a:fillRect/>
          </a:stretch>
        </p:blipFill>
        <p:spPr bwMode="auto">
          <a:xfrm>
            <a:off x="273050" y="1196975"/>
            <a:ext cx="8475663" cy="547211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7CCF30D4-FA7A-4AA9-A90A-5FF41FE59411}" type="slidenum">
              <a:rPr lang="fr-FR" sz="1400" b="1">
                <a:solidFill>
                  <a:srgbClr val="FFFFFF"/>
                </a:solidFill>
                <a:latin typeface="+mn-lt"/>
              </a:rPr>
              <a:pPr algn="ctr" fontAlgn="auto">
                <a:spcBef>
                  <a:spcPts val="0"/>
                </a:spcBef>
                <a:spcAft>
                  <a:spcPts val="0"/>
                </a:spcAft>
                <a:defRPr/>
              </a:pPr>
              <a:t>26</a:t>
            </a:fld>
            <a:endParaRPr lang="fr-FR" sz="1400" b="1">
              <a:solidFill>
                <a:srgbClr val="FFFFFF"/>
              </a:solidFill>
              <a:latin typeface="+mn-lt"/>
            </a:endParaRPr>
          </a:p>
        </p:txBody>
      </p:sp>
      <p:sp>
        <p:nvSpPr>
          <p:cNvPr id="10" name="Espace réservé du numéro de diapositive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3BBC2091-063B-4CA7-8227-834E923E3FE1}" type="slidenum">
              <a:rPr lang="fr-FR" sz="1400" b="1">
                <a:solidFill>
                  <a:srgbClr val="FFFFFF"/>
                </a:solidFill>
                <a:latin typeface="+mn-lt"/>
              </a:rPr>
              <a:pPr algn="ctr" fontAlgn="auto">
                <a:spcBef>
                  <a:spcPts val="0"/>
                </a:spcBef>
                <a:spcAft>
                  <a:spcPts val="0"/>
                </a:spcAft>
                <a:defRPr/>
              </a:pPr>
              <a:t>26</a:t>
            </a:fld>
            <a:endParaRPr lang="fr-FR" sz="1400" b="1">
              <a:solidFill>
                <a:srgbClr val="FFFFFF"/>
              </a:solidFill>
              <a:latin typeface="+mn-lt"/>
            </a:endParaRPr>
          </a:p>
        </p:txBody>
      </p:sp>
      <p:sp>
        <p:nvSpPr>
          <p:cNvPr id="161795" name="Rectangle 2"/>
          <p:cNvSpPr>
            <a:spLocks noGrp="1"/>
          </p:cNvSpPr>
          <p:nvPr>
            <p:ph type="title" idx="4294967295"/>
          </p:nvPr>
        </p:nvSpPr>
        <p:spPr bwMode="auto">
          <a:xfrm>
            <a:off x="1116013" y="333375"/>
            <a:ext cx="7467600" cy="652463"/>
          </a:xfrm>
        </p:spPr>
        <p:txBody>
          <a:bodyPr wrap="square" lIns="91440" tIns="45720" rIns="91440" bIns="45720" numCol="1" anchorCtr="0" compatLnSpc="1">
            <a:prstTxWarp prst="textNoShape">
              <a:avLst/>
            </a:prstTxWarp>
          </a:bodyPr>
          <a:lstStyle/>
          <a:p>
            <a:pPr algn="ctr">
              <a:defRPr/>
            </a:pPr>
            <a:r>
              <a:rPr lang="fr-FR" sz="3200" b="1" u="sng" dirty="0" smtClean="0">
                <a:solidFill>
                  <a:schemeClr val="tx2">
                    <a:lumMod val="75000"/>
                    <a:lumOff val="25000"/>
                  </a:schemeClr>
                </a:solidFill>
                <a:latin typeface="Calibri" pitchFamily="34" charset="0"/>
                <a:cs typeface="Calibri" pitchFamily="34" charset="0"/>
              </a:rPr>
              <a:t>UN OUTIL D’AIDE A LA DEMARCHE PROJET</a:t>
            </a:r>
            <a:endParaRPr lang="fr-FR" sz="4000" b="1" cap="none" dirty="0" smtClean="0">
              <a:solidFill>
                <a:srgbClr val="0DB435"/>
              </a:solidFill>
              <a:latin typeface="Calibri" pitchFamily="34" charset="0"/>
            </a:endParaRPr>
          </a:p>
        </p:txBody>
      </p:sp>
      <p:pic>
        <p:nvPicPr>
          <p:cNvPr id="73733"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40295" name="Picture 7"/>
          <p:cNvPicPr>
            <a:picLocks noChangeAspect="1" noChangeArrowheads="1"/>
          </p:cNvPicPr>
          <p:nvPr/>
        </p:nvPicPr>
        <p:blipFill>
          <a:blip r:embed="rId5" cstate="print"/>
          <a:srcRect/>
          <a:stretch>
            <a:fillRect/>
          </a:stretch>
        </p:blipFill>
        <p:spPr bwMode="auto">
          <a:xfrm>
            <a:off x="395288" y="1125538"/>
            <a:ext cx="8353425" cy="5527675"/>
          </a:xfrm>
          <a:prstGeom prst="rect">
            <a:avLst/>
          </a:prstGeom>
          <a:noFill/>
          <a:ln w="9525">
            <a:noFill/>
            <a:miter lim="800000"/>
            <a:headEnd/>
            <a:tailEnd/>
          </a:ln>
        </p:spPr>
      </p:pic>
      <p:pic>
        <p:nvPicPr>
          <p:cNvPr id="140296" name="Picture 8"/>
          <p:cNvPicPr>
            <a:picLocks noChangeAspect="1" noChangeArrowheads="1"/>
          </p:cNvPicPr>
          <p:nvPr/>
        </p:nvPicPr>
        <p:blipFill>
          <a:blip r:embed="rId6" cstate="print"/>
          <a:srcRect/>
          <a:stretch>
            <a:fillRect/>
          </a:stretch>
        </p:blipFill>
        <p:spPr bwMode="auto">
          <a:xfrm>
            <a:off x="2268538" y="0"/>
            <a:ext cx="4930775" cy="6858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0295"/>
                                        </p:tgtEl>
                                        <p:attrNameLst>
                                          <p:attrName>style.visibility</p:attrName>
                                        </p:attrNameLst>
                                      </p:cBhvr>
                                      <p:to>
                                        <p:strVal val="visible"/>
                                      </p:to>
                                    </p:set>
                                    <p:anim calcmode="lin" valueType="num">
                                      <p:cBhvr>
                                        <p:cTn id="7" dur="1000" fill="hold"/>
                                        <p:tgtEl>
                                          <p:spTgt spid="140295"/>
                                        </p:tgtEl>
                                        <p:attrNameLst>
                                          <p:attrName>ppt_w</p:attrName>
                                        </p:attrNameLst>
                                      </p:cBhvr>
                                      <p:tavLst>
                                        <p:tav tm="0">
                                          <p:val>
                                            <p:strVal val="#ppt_w*0.70"/>
                                          </p:val>
                                        </p:tav>
                                        <p:tav tm="100000">
                                          <p:val>
                                            <p:strVal val="#ppt_w"/>
                                          </p:val>
                                        </p:tav>
                                      </p:tavLst>
                                    </p:anim>
                                    <p:anim calcmode="lin" valueType="num">
                                      <p:cBhvr>
                                        <p:cTn id="8" dur="1000" fill="hold"/>
                                        <p:tgtEl>
                                          <p:spTgt spid="140295"/>
                                        </p:tgtEl>
                                        <p:attrNameLst>
                                          <p:attrName>ppt_h</p:attrName>
                                        </p:attrNameLst>
                                      </p:cBhvr>
                                      <p:tavLst>
                                        <p:tav tm="0">
                                          <p:val>
                                            <p:strVal val="#ppt_h"/>
                                          </p:val>
                                        </p:tav>
                                        <p:tav tm="100000">
                                          <p:val>
                                            <p:strVal val="#ppt_h"/>
                                          </p:val>
                                        </p:tav>
                                      </p:tavLst>
                                    </p:anim>
                                    <p:animEffect transition="in" filter="fade">
                                      <p:cBhvr>
                                        <p:cTn id="9" dur="1000"/>
                                        <p:tgtEl>
                                          <p:spTgt spid="14029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140295"/>
                                        </p:tgtEl>
                                      </p:cBhvr>
                                    </p:animEffect>
                                    <p:set>
                                      <p:cBhvr>
                                        <p:cTn id="14" dur="1" fill="hold">
                                          <p:stCondLst>
                                            <p:cond delay="499"/>
                                          </p:stCondLst>
                                        </p:cTn>
                                        <p:tgtEl>
                                          <p:spTgt spid="140295"/>
                                        </p:tgtEl>
                                        <p:attrNameLst>
                                          <p:attrName>style.visibility</p:attrName>
                                        </p:attrNameLst>
                                      </p:cBhvr>
                                      <p:to>
                                        <p:strVal val="hidden"/>
                                      </p:to>
                                    </p:set>
                                  </p:childTnLst>
                                </p:cTn>
                              </p:par>
                              <p:par>
                                <p:cTn id="15" presetID="55" presetClass="entr" presetSubtype="0" fill="hold" nodeType="withEffect">
                                  <p:stCondLst>
                                    <p:cond delay="0"/>
                                  </p:stCondLst>
                                  <p:childTnLst>
                                    <p:set>
                                      <p:cBhvr>
                                        <p:cTn id="16" dur="1" fill="hold">
                                          <p:stCondLst>
                                            <p:cond delay="0"/>
                                          </p:stCondLst>
                                        </p:cTn>
                                        <p:tgtEl>
                                          <p:spTgt spid="140296"/>
                                        </p:tgtEl>
                                        <p:attrNameLst>
                                          <p:attrName>style.visibility</p:attrName>
                                        </p:attrNameLst>
                                      </p:cBhvr>
                                      <p:to>
                                        <p:strVal val="visible"/>
                                      </p:to>
                                    </p:set>
                                    <p:anim calcmode="lin" valueType="num">
                                      <p:cBhvr>
                                        <p:cTn id="17" dur="1000" fill="hold"/>
                                        <p:tgtEl>
                                          <p:spTgt spid="140296"/>
                                        </p:tgtEl>
                                        <p:attrNameLst>
                                          <p:attrName>ppt_w</p:attrName>
                                        </p:attrNameLst>
                                      </p:cBhvr>
                                      <p:tavLst>
                                        <p:tav tm="0">
                                          <p:val>
                                            <p:strVal val="#ppt_w*0.70"/>
                                          </p:val>
                                        </p:tav>
                                        <p:tav tm="100000">
                                          <p:val>
                                            <p:strVal val="#ppt_w"/>
                                          </p:val>
                                        </p:tav>
                                      </p:tavLst>
                                    </p:anim>
                                    <p:anim calcmode="lin" valueType="num">
                                      <p:cBhvr>
                                        <p:cTn id="18" dur="1000" fill="hold"/>
                                        <p:tgtEl>
                                          <p:spTgt spid="140296"/>
                                        </p:tgtEl>
                                        <p:attrNameLst>
                                          <p:attrName>ppt_h</p:attrName>
                                        </p:attrNameLst>
                                      </p:cBhvr>
                                      <p:tavLst>
                                        <p:tav tm="0">
                                          <p:val>
                                            <p:strVal val="#ppt_h"/>
                                          </p:val>
                                        </p:tav>
                                        <p:tav tm="100000">
                                          <p:val>
                                            <p:strVal val="#ppt_h"/>
                                          </p:val>
                                        </p:tav>
                                      </p:tavLst>
                                    </p:anim>
                                    <p:animEffect transition="in" filter="fade">
                                      <p:cBhvr>
                                        <p:cTn id="19" dur="1000"/>
                                        <p:tgtEl>
                                          <p:spTgt spid="140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ctrTitle" idx="4294967295"/>
            <p:custDataLst>
              <p:tags r:id="rId2"/>
            </p:custDataLst>
          </p:nvPr>
        </p:nvSpPr>
        <p:spPr bwMode="auto">
          <a:xfrm>
            <a:off x="966788" y="1896355"/>
            <a:ext cx="7772400" cy="1462087"/>
          </a:xfrm>
          <a:noFill/>
        </p:spPr>
        <p:txBody>
          <a:bodyPr wrap="square" lIns="91440" tIns="45720" rIns="91440" bIns="45720" numCol="1" anchorCtr="0" compatLnSpc="1">
            <a:prstTxWarp prst="textNoShape">
              <a:avLst/>
            </a:prstTxWarp>
            <a:normAutofit fontScale="90000"/>
          </a:bodyPr>
          <a:lstStyle/>
          <a:p>
            <a:pPr algn="ctr" eaLnBrk="1" hangingPunct="1"/>
            <a:r>
              <a:rPr lang="fr-FR" sz="4900" b="1" cap="none" dirty="0" smtClean="0">
                <a:solidFill>
                  <a:srgbClr val="0DB435"/>
                </a:solidFill>
                <a:latin typeface="Calibri" pitchFamily="34" charset="0"/>
              </a:rPr>
              <a:t>INITIATION A L’APPROCHE POSITIVE EN PROMOTION DE LA SANTE</a:t>
            </a:r>
            <a:endParaRPr lang="fr-FR" sz="4900" b="1" cap="none" dirty="0" smtClean="0">
              <a:solidFill>
                <a:srgbClr val="0DB435"/>
              </a:solidFill>
            </a:endParaRPr>
          </a:p>
        </p:txBody>
      </p:sp>
      <p:sp>
        <p:nvSpPr>
          <p:cNvPr id="95234" name="Rectangle 3"/>
          <p:cNvSpPr>
            <a:spLocks noGrp="1" noChangeArrowheads="1"/>
          </p:cNvSpPr>
          <p:nvPr>
            <p:ph type="subTitle" idx="4294967295"/>
          </p:nvPr>
        </p:nvSpPr>
        <p:spPr>
          <a:xfrm>
            <a:off x="1403648" y="3573016"/>
            <a:ext cx="6400800" cy="1752600"/>
          </a:xfrm>
        </p:spPr>
        <p:txBody>
          <a:bodyPr/>
          <a:lstStyle/>
          <a:p>
            <a:pPr marL="0" indent="0" algn="ctr">
              <a:buNone/>
            </a:pPr>
            <a:r>
              <a:rPr lang="fr-FR" b="1" i="1" dirty="0">
                <a:latin typeface="Calibri" panose="020F0502020204030204" pitchFamily="34" charset="0"/>
                <a:cs typeface="Calibri" panose="020F0502020204030204" pitchFamily="34" charset="0"/>
              </a:rPr>
              <a:t>Dans 2 ans, </a:t>
            </a:r>
            <a:r>
              <a:rPr lang="fr-FR" b="1" i="1" dirty="0" smtClean="0">
                <a:latin typeface="Calibri" panose="020F0502020204030204" pitchFamily="34" charset="0"/>
                <a:cs typeface="Calibri" panose="020F0502020204030204" pitchFamily="34" charset="0"/>
              </a:rPr>
              <a:t>la communication </a:t>
            </a:r>
            <a:r>
              <a:rPr lang="fr-FR" b="1" i="1" dirty="0">
                <a:latin typeface="Calibri" panose="020F0502020204030204" pitchFamily="34" charset="0"/>
                <a:cs typeface="Calibri" panose="020F0502020204030204" pitchFamily="34" charset="0"/>
              </a:rPr>
              <a:t>autour de mon projet est une réussite</a:t>
            </a:r>
            <a:r>
              <a:rPr lang="fr-FR" b="1" i="1" dirty="0" smtClean="0">
                <a:latin typeface="Calibri" panose="020F0502020204030204" pitchFamily="34" charset="0"/>
                <a:cs typeface="Calibri" panose="020F0502020204030204" pitchFamily="34" charset="0"/>
              </a:rPr>
              <a:t>.</a:t>
            </a:r>
          </a:p>
          <a:p>
            <a:pPr marL="0" indent="0" algn="ctr">
              <a:buNone/>
            </a:pPr>
            <a:endParaRPr lang="fr-FR" b="1" i="1" dirty="0">
              <a:latin typeface="Calibri" panose="020F0502020204030204" pitchFamily="34" charset="0"/>
              <a:cs typeface="Calibri" panose="020F0502020204030204" pitchFamily="34" charset="0"/>
            </a:endParaRPr>
          </a:p>
          <a:p>
            <a:pPr marL="0" indent="0" algn="ctr">
              <a:buNone/>
            </a:pPr>
            <a:r>
              <a:rPr lang="fr-FR" b="1" i="1" dirty="0">
                <a:latin typeface="Calibri" panose="020F0502020204030204" pitchFamily="34" charset="0"/>
                <a:cs typeface="Calibri" panose="020F0502020204030204" pitchFamily="34" charset="0"/>
              </a:rPr>
              <a:t>A quoi le voit-on ?</a:t>
            </a:r>
          </a:p>
          <a:p>
            <a:pPr marL="0" indent="0" algn="ctr">
              <a:buNone/>
            </a:pPr>
            <a:r>
              <a:rPr lang="fr-FR" b="1" i="1" dirty="0">
                <a:latin typeface="Calibri" panose="020F0502020204030204" pitchFamily="34" charset="0"/>
                <a:cs typeface="Calibri" panose="020F0502020204030204" pitchFamily="34" charset="0"/>
              </a:rPr>
              <a:t>Quels sont les signes de cette réussite ?</a:t>
            </a:r>
          </a:p>
        </p:txBody>
      </p:sp>
      <p:pic>
        <p:nvPicPr>
          <p:cNvPr id="95237"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
        <p:nvSpPr>
          <p:cNvPr id="9" name="Espace réservé du numéro de diapositive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2413030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8"/>
          <p:cNvSpPr>
            <a:spLocks noGrp="1"/>
          </p:cNvSpPr>
          <p:nvPr>
            <p:ph type="sldNum" sz="quarter" idx="11"/>
          </p:nvPr>
        </p:nvSpPr>
        <p:spPr/>
        <p:txBody>
          <a:bodyPr/>
          <a:lstStyle/>
          <a:p>
            <a:pPr>
              <a:defRPr/>
            </a:pPr>
            <a:fld id="{5C552DC9-5885-469A-9C6F-A72E60011532}" type="slidenum">
              <a:rPr lang="fr-FR"/>
              <a:pPr>
                <a:defRPr/>
              </a:pPr>
              <a:t>28</a:t>
            </a:fld>
            <a:endParaRPr lang="fr-FR"/>
          </a:p>
        </p:txBody>
      </p:sp>
      <p:sp>
        <p:nvSpPr>
          <p:cNvPr id="4" name="Espace réservé du numéro de diapositive 3"/>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815046D5-B09E-4C99-94C7-6A625940B157}" type="slidenum">
              <a:rPr lang="fr-FR" sz="1400" b="1">
                <a:solidFill>
                  <a:srgbClr val="FFFFFF"/>
                </a:solidFill>
                <a:latin typeface="+mn-lt"/>
                <a:cs typeface="+mn-cs"/>
              </a:rPr>
              <a:pPr algn="ctr" fontAlgn="auto">
                <a:spcBef>
                  <a:spcPts val="0"/>
                </a:spcBef>
                <a:spcAft>
                  <a:spcPts val="0"/>
                </a:spcAft>
                <a:defRPr/>
              </a:pPr>
              <a:t>28</a:t>
            </a:fld>
            <a:endParaRPr lang="fr-FR" sz="1400" b="1">
              <a:solidFill>
                <a:srgbClr val="FFFFFF"/>
              </a:solidFill>
              <a:latin typeface="+mn-lt"/>
              <a:cs typeface="+mn-cs"/>
            </a:endParaRPr>
          </a:p>
        </p:txBody>
      </p:sp>
      <p:sp>
        <p:nvSpPr>
          <p:cNvPr id="7" name="Rectangle 2"/>
          <p:cNvSpPr>
            <a:spLocks noGrp="1" noChangeArrowheads="1"/>
          </p:cNvSpPr>
          <p:nvPr>
            <p:ph type="title" idx="4294967295"/>
            <p:custDataLst>
              <p:tags r:id="rId2"/>
            </p:custDataLst>
          </p:nvPr>
        </p:nvSpPr>
        <p:spPr>
          <a:xfrm>
            <a:off x="457200" y="304800"/>
            <a:ext cx="7793037" cy="768350"/>
          </a:xfrm>
        </p:spPr>
        <p:txBody>
          <a:bodyPr/>
          <a:lstStyle/>
          <a:p>
            <a:pPr algn="ctr" eaLnBrk="1" hangingPunct="1">
              <a:defRPr/>
            </a:pPr>
            <a:r>
              <a:rPr lang="fr-FR" sz="3200" b="1" dirty="0">
                <a:solidFill>
                  <a:srgbClr val="0DB435"/>
                </a:solidFill>
                <a:latin typeface="Calibri" pitchFamily="34" charset="0"/>
              </a:rPr>
              <a:t>La communication</a:t>
            </a:r>
            <a:endParaRPr lang="fr-FR" sz="3200" dirty="0">
              <a:solidFill>
                <a:srgbClr val="0DB435"/>
              </a:solidFill>
              <a:latin typeface="Calibri" pitchFamily="34" charset="0"/>
            </a:endParaRPr>
          </a:p>
        </p:txBody>
      </p:sp>
      <p:sp>
        <p:nvSpPr>
          <p:cNvPr id="129029" name="Rectangle 2"/>
          <p:cNvSpPr txBox="1">
            <a:spLocks noChangeArrowheads="1"/>
          </p:cNvSpPr>
          <p:nvPr/>
        </p:nvSpPr>
        <p:spPr bwMode="auto">
          <a:xfrm>
            <a:off x="645467" y="1135162"/>
            <a:ext cx="7416502" cy="791666"/>
          </a:xfrm>
          <a:prstGeom prst="rect">
            <a:avLst/>
          </a:prstGeom>
          <a:noFill/>
          <a:ln w="9525">
            <a:noFill/>
            <a:miter lim="800000"/>
            <a:headEnd/>
            <a:tailEnd/>
          </a:ln>
        </p:spPr>
        <p:txBody>
          <a:bodyPr/>
          <a:lstStyle/>
          <a:p>
            <a:pPr marL="273050" indent="-273050" algn="just">
              <a:lnSpc>
                <a:spcPct val="80000"/>
              </a:lnSpc>
              <a:spcBef>
                <a:spcPts val="600"/>
              </a:spcBef>
              <a:buClr>
                <a:schemeClr val="accent1"/>
              </a:buClr>
              <a:buSzPct val="70000"/>
              <a:buFont typeface="Courier New" pitchFamily="49" charset="0"/>
              <a:buChar char="o"/>
            </a:pPr>
            <a:endParaRPr lang="fr-FR" sz="800" dirty="0">
              <a:latin typeface="Calibri" pitchFamily="34" charset="0"/>
            </a:endParaRPr>
          </a:p>
          <a:p>
            <a:pPr algn="ctr">
              <a:spcBef>
                <a:spcPct val="20000"/>
              </a:spcBef>
              <a:buClr>
                <a:srgbClr val="009900"/>
              </a:buClr>
              <a:buSzPct val="80000"/>
            </a:pPr>
            <a:r>
              <a:rPr lang="fr-FR" altLang="fr-FR" sz="2800" b="1" dirty="0" smtClean="0">
                <a:solidFill>
                  <a:srgbClr val="009900"/>
                </a:solidFill>
                <a:latin typeface="Calibri" pitchFamily="34" charset="0"/>
              </a:rPr>
              <a:t>QUELQUES PRINCIPES CLES…</a:t>
            </a:r>
            <a:endParaRPr lang="fr-FR" altLang="fr-FR" sz="2800" dirty="0">
              <a:solidFill>
                <a:srgbClr val="000000"/>
              </a:solidFill>
              <a:latin typeface="Calibri" pitchFamily="34" charset="0"/>
            </a:endParaRPr>
          </a:p>
        </p:txBody>
      </p:sp>
      <p:pic>
        <p:nvPicPr>
          <p:cNvPr id="8" name="Picture 2" descr="http://image.slidesharecdn.com/sentimentdappartenancecommelevierdelamotivation-karelabpdf-150116190201-conversion-gate02/95/le-sentiment-dappartenance-comme-levier-de-la-motivation-a-part-de-vous-5-638.jpg?cb=1422858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926828"/>
            <a:ext cx="7622064" cy="42889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504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29</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29</a:t>
            </a:fld>
            <a:endParaRPr lang="fr-FR" sz="1400" b="1">
              <a:solidFill>
                <a:srgbClr val="FFFFFF"/>
              </a:solidFill>
              <a:latin typeface="+mn-lt"/>
              <a:cs typeface="+mn-cs"/>
            </a:endParaRPr>
          </a:p>
        </p:txBody>
      </p:sp>
      <p:sp>
        <p:nvSpPr>
          <p:cNvPr id="7" name="Rectangle 3"/>
          <p:cNvSpPr txBox="1">
            <a:spLocks noChangeArrowheads="1"/>
          </p:cNvSpPr>
          <p:nvPr/>
        </p:nvSpPr>
        <p:spPr bwMode="auto">
          <a:xfrm>
            <a:off x="609600" y="1295400"/>
            <a:ext cx="7847013" cy="2638425"/>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eaLnBrk="1" hangingPunct="1">
              <a:lnSpc>
                <a:spcPct val="90000"/>
              </a:lnSpc>
              <a:buFont typeface="Wingdings" pitchFamily="2" charset="2"/>
              <a:buNone/>
              <a:defRPr/>
            </a:pPr>
            <a:r>
              <a:rPr lang="fr-FR" sz="2600" b="1" dirty="0">
                <a:latin typeface="Calibri" pitchFamily="34" charset="0"/>
              </a:rPr>
              <a:t>Communiquer, c’est </a:t>
            </a:r>
          </a:p>
          <a:p>
            <a:pPr eaLnBrk="1" hangingPunct="1">
              <a:lnSpc>
                <a:spcPct val="90000"/>
              </a:lnSpc>
              <a:defRPr/>
            </a:pPr>
            <a:r>
              <a:rPr lang="fr-FR" sz="2600" dirty="0">
                <a:latin typeface="Calibri" pitchFamily="34" charset="0"/>
              </a:rPr>
              <a:t>Faire passer un message </a:t>
            </a:r>
            <a:r>
              <a:rPr lang="fr-FR" sz="2600" dirty="0">
                <a:solidFill>
                  <a:schemeClr val="accent1"/>
                </a:solidFill>
                <a:latin typeface="Calibri" pitchFamily="34" charset="0"/>
              </a:rPr>
              <a:t>(= quoi)</a:t>
            </a:r>
          </a:p>
          <a:p>
            <a:pPr eaLnBrk="1" hangingPunct="1">
              <a:lnSpc>
                <a:spcPct val="90000"/>
              </a:lnSpc>
              <a:defRPr/>
            </a:pPr>
            <a:r>
              <a:rPr lang="fr-FR" sz="2600" dirty="0">
                <a:latin typeface="Calibri" pitchFamily="34" charset="0"/>
              </a:rPr>
              <a:t>Auprès d’un public ciblé </a:t>
            </a:r>
            <a:r>
              <a:rPr lang="fr-FR" sz="2600" dirty="0">
                <a:solidFill>
                  <a:schemeClr val="accent1"/>
                </a:solidFill>
                <a:latin typeface="Calibri" pitchFamily="34" charset="0"/>
              </a:rPr>
              <a:t>(= à qui)</a:t>
            </a:r>
          </a:p>
          <a:p>
            <a:pPr eaLnBrk="1" hangingPunct="1">
              <a:lnSpc>
                <a:spcPct val="90000"/>
              </a:lnSpc>
              <a:defRPr/>
            </a:pPr>
            <a:r>
              <a:rPr lang="fr-FR" sz="2600" dirty="0">
                <a:latin typeface="Calibri" pitchFamily="34" charset="0"/>
              </a:rPr>
              <a:t>Grâce à des outils adaptés </a:t>
            </a:r>
            <a:r>
              <a:rPr lang="fr-FR" sz="2600" dirty="0">
                <a:solidFill>
                  <a:schemeClr val="accent1"/>
                </a:solidFill>
                <a:latin typeface="Calibri" pitchFamily="34" charset="0"/>
              </a:rPr>
              <a:t>(= avec quoi)</a:t>
            </a:r>
          </a:p>
          <a:p>
            <a:pPr eaLnBrk="1" hangingPunct="1">
              <a:lnSpc>
                <a:spcPct val="90000"/>
              </a:lnSpc>
              <a:defRPr/>
            </a:pPr>
            <a:r>
              <a:rPr lang="fr-FR" sz="2600" dirty="0">
                <a:latin typeface="Calibri" pitchFamily="34" charset="0"/>
              </a:rPr>
              <a:t>Afin de susciter des retombées </a:t>
            </a:r>
            <a:r>
              <a:rPr lang="fr-FR" sz="2600" dirty="0">
                <a:solidFill>
                  <a:schemeClr val="accent1"/>
                </a:solidFill>
                <a:latin typeface="Calibri" pitchFamily="34" charset="0"/>
              </a:rPr>
              <a:t>(= pourquoi)</a:t>
            </a:r>
          </a:p>
        </p:txBody>
      </p:sp>
      <p:pic>
        <p:nvPicPr>
          <p:cNvPr id="135174" name="Image 1"/>
          <p:cNvPicPr>
            <a:picLocks noChangeAspect="1"/>
          </p:cNvPicPr>
          <p:nvPr/>
        </p:nvPicPr>
        <p:blipFill>
          <a:blip r:embed="rId5"/>
          <a:srcRect/>
          <a:stretch>
            <a:fillRect/>
          </a:stretch>
        </p:blipFill>
        <p:spPr bwMode="auto">
          <a:xfrm>
            <a:off x="2771775" y="3810000"/>
            <a:ext cx="3656013" cy="3048000"/>
          </a:xfrm>
          <a:prstGeom prst="rect">
            <a:avLst/>
          </a:prstGeom>
          <a:noFill/>
          <a:ln w="9525">
            <a:noFill/>
            <a:miter lim="800000"/>
            <a:headEnd/>
            <a:tailEnd/>
          </a:ln>
        </p:spPr>
      </p:pic>
      <p:sp>
        <p:nvSpPr>
          <p:cNvPr id="9"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smtClean="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8642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55650" y="17463"/>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Les Déterminants de la Santé</a:t>
            </a:r>
          </a:p>
        </p:txBody>
      </p:sp>
      <p:sp>
        <p:nvSpPr>
          <p:cNvPr id="62466" name="Rectangle 3"/>
          <p:cNvSpPr>
            <a:spLocks noGrp="1" noChangeArrowheads="1"/>
          </p:cNvSpPr>
          <p:nvPr>
            <p:ph type="body" idx="4294967295"/>
          </p:nvPr>
        </p:nvSpPr>
        <p:spPr>
          <a:xfrm>
            <a:off x="179388" y="1412875"/>
            <a:ext cx="8712200" cy="4537075"/>
          </a:xfrm>
        </p:spPr>
        <p:txBody>
          <a:bodyPr/>
          <a:lstStyle/>
          <a:p>
            <a:pPr eaLnBrk="1" hangingPunct="1">
              <a:buFont typeface="Wingdings" pitchFamily="2" charset="2"/>
              <a:buNone/>
            </a:pPr>
            <a:endParaRPr lang="fr-FR" i="1" dirty="0" smtClean="0"/>
          </a:p>
          <a:p>
            <a:pPr algn="ctr">
              <a:spcBef>
                <a:spcPct val="50000"/>
              </a:spcBef>
              <a:buSzPct val="100000"/>
            </a:pPr>
            <a:r>
              <a:rPr lang="fr-FR" dirty="0" smtClean="0"/>
              <a:t> </a:t>
            </a:r>
            <a:r>
              <a:rPr lang="fr-FR" b="1" dirty="0" smtClean="0">
                <a:latin typeface="Calibri" pitchFamily="34" charset="0"/>
              </a:rPr>
              <a:t>On peut répartir les déterminants de santé d’un individu en        4 grands groupes :</a:t>
            </a:r>
            <a:r>
              <a:rPr lang="fr-FR" dirty="0" smtClean="0">
                <a:latin typeface="Calibri" pitchFamily="34" charset="0"/>
              </a:rPr>
              <a:t> </a:t>
            </a:r>
          </a:p>
          <a:p>
            <a:pPr marL="742950" lvl="1" indent="-285750">
              <a:buFont typeface="Wingdings 2" pitchFamily="18"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spcBef>
                <a:spcPct val="50000"/>
              </a:spcBef>
              <a:buSzPct val="100000"/>
              <a:buFont typeface="Wingdings" pitchFamily="2" charset="2"/>
              <a:buNone/>
            </a:pPr>
            <a:endParaRPr lang="fr-FR" dirty="0" smtClean="0">
              <a:latin typeface="Calibri" pitchFamily="34" charset="0"/>
            </a:endParaRPr>
          </a:p>
          <a:p>
            <a:pPr>
              <a:spcBef>
                <a:spcPct val="50000"/>
              </a:spcBef>
              <a:buSzPct val="100000"/>
            </a:pPr>
            <a:endParaRPr lang="fr-FR" dirty="0" smtClean="0">
              <a:latin typeface="Calibri" pitchFamily="34" charset="0"/>
            </a:endParaRPr>
          </a:p>
        </p:txBody>
      </p:sp>
      <p:pic>
        <p:nvPicPr>
          <p:cNvPr id="6246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787890" y="2780928"/>
            <a:ext cx="5736438" cy="3981259"/>
          </a:xfrm>
          <a:prstGeom prst="rect">
            <a:avLst/>
          </a:prstGeom>
          <a:noFill/>
          <a:ln w="9525">
            <a:noFill/>
            <a:miter lim="800000"/>
            <a:headEnd/>
            <a:tailEnd/>
          </a:ln>
        </p:spPr>
      </p:pic>
      <p:sp>
        <p:nvSpPr>
          <p:cNvPr id="6" name="Espace réservé du numéro de diapositive 5"/>
          <p:cNvSpPr>
            <a:spLocks noGrp="1"/>
          </p:cNvSpPr>
          <p:nvPr>
            <p:ph type="sldNum" sz="quarter" idx="11"/>
          </p:nvPr>
        </p:nvSpPr>
        <p:spPr/>
        <p:txBody>
          <a:bodyPr/>
          <a:lstStyle/>
          <a:p>
            <a:pPr>
              <a:defRPr/>
            </a:pPr>
            <a:fld id="{3C037D74-6CB4-495A-A80D-50A605D92923}" type="slidenum">
              <a:rPr lang="fr-FR" smtClean="0"/>
              <a:pPr>
                <a:defRPr/>
              </a:pPr>
              <a:t>3</a:t>
            </a:fld>
            <a:endParaRPr lang="fr-F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2466">
                                            <p:txEl>
                                              <p:pRg st="1" end="1"/>
                                            </p:txEl>
                                          </p:spTgt>
                                        </p:tgtEl>
                                        <p:attrNameLst>
                                          <p:attrName>style.visibility</p:attrName>
                                        </p:attrNameLst>
                                      </p:cBhvr>
                                      <p:to>
                                        <p:strVal val="visible"/>
                                      </p:to>
                                    </p:set>
                                    <p:animEffect transition="in" filter="checkerboard(across)">
                                      <p:cBhvr>
                                        <p:cTn id="7" dur="500"/>
                                        <p:tgtEl>
                                          <p:spTgt spid="62466">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30</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30</a:t>
            </a:fld>
            <a:endParaRPr lang="fr-FR" sz="1400" b="1">
              <a:solidFill>
                <a:srgbClr val="FFFFFF"/>
              </a:solidFill>
              <a:latin typeface="+mn-lt"/>
              <a:cs typeface="+mn-cs"/>
            </a:endParaRPr>
          </a:p>
        </p:txBody>
      </p:sp>
      <p:pic>
        <p:nvPicPr>
          <p:cNvPr id="21" name="Image 3"/>
          <p:cNvPicPr>
            <a:picLocks noChangeAspect="1"/>
          </p:cNvPicPr>
          <p:nvPr/>
        </p:nvPicPr>
        <p:blipFill>
          <a:blip r:embed="rId5"/>
          <a:srcRect/>
          <a:stretch>
            <a:fillRect/>
          </a:stretch>
        </p:blipFill>
        <p:spPr bwMode="auto">
          <a:xfrm>
            <a:off x="6420556" y="152400"/>
            <a:ext cx="2113844" cy="1185864"/>
          </a:xfrm>
          <a:prstGeom prst="rect">
            <a:avLst/>
          </a:prstGeom>
          <a:noFill/>
          <a:ln w="9525">
            <a:noFill/>
            <a:miter lim="800000"/>
            <a:headEnd/>
            <a:tailEnd/>
          </a:ln>
        </p:spPr>
      </p:pic>
      <p:sp>
        <p:nvSpPr>
          <p:cNvPr id="18" name="Rectangle 3"/>
          <p:cNvSpPr txBox="1">
            <a:spLocks noChangeArrowheads="1"/>
          </p:cNvSpPr>
          <p:nvPr/>
        </p:nvSpPr>
        <p:spPr bwMode="auto">
          <a:xfrm>
            <a:off x="304800" y="1066800"/>
            <a:ext cx="8458200" cy="5791200"/>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eaLnBrk="1" hangingPunct="1">
              <a:lnSpc>
                <a:spcPct val="90000"/>
              </a:lnSpc>
              <a:buFont typeface="Wingdings" pitchFamily="2" charset="2"/>
              <a:buNone/>
              <a:defRPr/>
            </a:pPr>
            <a:r>
              <a:rPr lang="fr-FR" b="1" dirty="0">
                <a:latin typeface="Calibri" pitchFamily="34" charset="0"/>
              </a:rPr>
              <a:t>Quand communiquer et </a:t>
            </a:r>
            <a:r>
              <a:rPr lang="fr-FR" b="1" dirty="0" smtClean="0">
                <a:latin typeface="Calibri" pitchFamily="34" charset="0"/>
              </a:rPr>
              <a:t>pourquoi ?</a:t>
            </a:r>
            <a:endParaRPr lang="fr-FR" b="1" dirty="0">
              <a:latin typeface="Calibri" pitchFamily="34" charset="0"/>
            </a:endParaRPr>
          </a:p>
          <a:p>
            <a:pPr eaLnBrk="1" hangingPunct="1">
              <a:lnSpc>
                <a:spcPct val="90000"/>
              </a:lnSpc>
              <a:defRPr/>
            </a:pPr>
            <a:r>
              <a:rPr lang="fr-FR" b="1" dirty="0">
                <a:solidFill>
                  <a:schemeClr val="accent1"/>
                </a:solidFill>
                <a:latin typeface="Calibri" pitchFamily="34" charset="0"/>
              </a:rPr>
              <a:t>Auprès de qui ?</a:t>
            </a:r>
          </a:p>
          <a:p>
            <a:pPr marL="0" indent="0" eaLnBrk="1" hangingPunct="1">
              <a:lnSpc>
                <a:spcPct val="90000"/>
              </a:lnSpc>
              <a:buNone/>
              <a:defRPr/>
            </a:pPr>
            <a:r>
              <a:rPr lang="fr-FR" dirty="0">
                <a:latin typeface="Calibri" pitchFamily="34" charset="0"/>
              </a:rPr>
              <a:t>- Au sein de ma structure		- Auprès de partenaires</a:t>
            </a:r>
          </a:p>
          <a:p>
            <a:pPr marL="0" indent="0" eaLnBrk="1" hangingPunct="1">
              <a:lnSpc>
                <a:spcPct val="90000"/>
              </a:lnSpc>
              <a:buNone/>
              <a:defRPr/>
            </a:pPr>
            <a:r>
              <a:rPr lang="fr-FR" dirty="0">
                <a:latin typeface="Calibri" pitchFamily="34" charset="0"/>
              </a:rPr>
              <a:t>- Auprès du public			- Avec les financeurs</a:t>
            </a:r>
          </a:p>
          <a:p>
            <a:pPr marL="0" indent="0" eaLnBrk="1" hangingPunct="1">
              <a:lnSpc>
                <a:spcPct val="90000"/>
              </a:lnSpc>
              <a:buNone/>
              <a:defRPr/>
            </a:pPr>
            <a:r>
              <a:rPr lang="fr-FR" dirty="0">
                <a:latin typeface="Calibri" pitchFamily="34" charset="0"/>
              </a:rPr>
              <a:t>- Auprès des médias (y compris médias spécialisés)</a:t>
            </a:r>
          </a:p>
          <a:p>
            <a:pPr marL="0" indent="0" eaLnBrk="1" hangingPunct="1">
              <a:lnSpc>
                <a:spcPct val="90000"/>
              </a:lnSpc>
              <a:buFontTx/>
              <a:buChar char="-"/>
              <a:defRPr/>
            </a:pPr>
            <a:endParaRPr lang="fr-FR" sz="800" dirty="0">
              <a:latin typeface="Calibri" pitchFamily="34" charset="0"/>
            </a:endParaRPr>
          </a:p>
          <a:p>
            <a:pPr eaLnBrk="1" hangingPunct="1">
              <a:lnSpc>
                <a:spcPct val="90000"/>
              </a:lnSpc>
              <a:defRPr/>
            </a:pPr>
            <a:r>
              <a:rPr lang="fr-FR" b="1" dirty="0" smtClean="0">
                <a:solidFill>
                  <a:schemeClr val="accent1"/>
                </a:solidFill>
                <a:latin typeface="Calibri" pitchFamily="34" charset="0"/>
              </a:rPr>
              <a:t>Quand ?</a:t>
            </a:r>
            <a:endParaRPr lang="fr-FR" b="1" dirty="0">
              <a:solidFill>
                <a:schemeClr val="accent1"/>
              </a:solidFill>
              <a:latin typeface="Calibri" pitchFamily="34" charset="0"/>
            </a:endParaRPr>
          </a:p>
          <a:p>
            <a:pPr marL="0" indent="0" eaLnBrk="1" hangingPunct="1">
              <a:lnSpc>
                <a:spcPct val="90000"/>
              </a:lnSpc>
              <a:buNone/>
              <a:defRPr/>
            </a:pPr>
            <a:r>
              <a:rPr lang="fr-FR" dirty="0">
                <a:latin typeface="Calibri" pitchFamily="34" charset="0"/>
              </a:rPr>
              <a:t>Tout au long du projet : avant la mise en œuvre, pendant et après</a:t>
            </a:r>
          </a:p>
          <a:p>
            <a:pPr marL="0" indent="0" eaLnBrk="1" hangingPunct="1">
              <a:lnSpc>
                <a:spcPct val="90000"/>
              </a:lnSpc>
              <a:buNone/>
              <a:defRPr/>
            </a:pPr>
            <a:endParaRPr lang="fr-FR" sz="800" dirty="0">
              <a:latin typeface="Calibri" pitchFamily="34" charset="0"/>
            </a:endParaRPr>
          </a:p>
          <a:p>
            <a:pPr eaLnBrk="1" hangingPunct="1">
              <a:lnSpc>
                <a:spcPct val="90000"/>
              </a:lnSpc>
              <a:defRPr/>
            </a:pPr>
            <a:r>
              <a:rPr lang="fr-FR" b="1" dirty="0" smtClean="0">
                <a:solidFill>
                  <a:schemeClr val="accent1"/>
                </a:solidFill>
                <a:latin typeface="Calibri" pitchFamily="34" charset="0"/>
              </a:rPr>
              <a:t>Pourquoi ?</a:t>
            </a:r>
            <a:endParaRPr lang="fr-FR" b="1" dirty="0">
              <a:solidFill>
                <a:schemeClr val="accent1"/>
              </a:solidFill>
              <a:latin typeface="Calibri" pitchFamily="34" charset="0"/>
            </a:endParaRPr>
          </a:p>
          <a:p>
            <a:pPr marL="0" indent="0" eaLnBrk="1" hangingPunct="1">
              <a:lnSpc>
                <a:spcPct val="90000"/>
              </a:lnSpc>
              <a:buNone/>
              <a:defRPr/>
            </a:pPr>
            <a:r>
              <a:rPr lang="fr-FR" dirty="0">
                <a:latin typeface="Calibri" pitchFamily="34" charset="0"/>
              </a:rPr>
              <a:t>Pour informer sur vos intentions</a:t>
            </a:r>
          </a:p>
          <a:p>
            <a:pPr marL="0" indent="0" eaLnBrk="1" hangingPunct="1">
              <a:lnSpc>
                <a:spcPct val="90000"/>
              </a:lnSpc>
              <a:buNone/>
              <a:defRPr/>
            </a:pPr>
            <a:r>
              <a:rPr lang="fr-FR" dirty="0">
                <a:latin typeface="Calibri" pitchFamily="34" charset="0"/>
              </a:rPr>
              <a:t>Pour fédérer, mobiliser sur votre projet </a:t>
            </a:r>
            <a:r>
              <a:rPr lang="fr-FR" sz="2000" dirty="0">
                <a:latin typeface="Calibri" pitchFamily="34" charset="0"/>
              </a:rPr>
              <a:t>(public, institutions, partenaires)</a:t>
            </a:r>
          </a:p>
          <a:p>
            <a:pPr marL="0" indent="0" eaLnBrk="1" hangingPunct="1">
              <a:lnSpc>
                <a:spcPct val="90000"/>
              </a:lnSpc>
              <a:buNone/>
              <a:defRPr/>
            </a:pPr>
            <a:r>
              <a:rPr lang="fr-FR" dirty="0">
                <a:latin typeface="Calibri" pitchFamily="34" charset="0"/>
              </a:rPr>
              <a:t>Pour sensibiliser le public </a:t>
            </a:r>
            <a:r>
              <a:rPr lang="fr-FR" sz="2000" dirty="0">
                <a:latin typeface="Calibri" pitchFamily="34" charset="0"/>
              </a:rPr>
              <a:t>(informations de santé)</a:t>
            </a:r>
          </a:p>
          <a:p>
            <a:pPr marL="0" indent="0" eaLnBrk="1" hangingPunct="1">
              <a:lnSpc>
                <a:spcPct val="90000"/>
              </a:lnSpc>
              <a:buNone/>
              <a:defRPr/>
            </a:pPr>
            <a:r>
              <a:rPr lang="fr-FR" dirty="0">
                <a:latin typeface="Calibri" pitchFamily="34" charset="0"/>
              </a:rPr>
              <a:t>Pour obtenir des financements</a:t>
            </a:r>
          </a:p>
          <a:p>
            <a:pPr marL="0" indent="0" eaLnBrk="1" hangingPunct="1">
              <a:lnSpc>
                <a:spcPct val="90000"/>
              </a:lnSpc>
              <a:buNone/>
              <a:defRPr/>
            </a:pPr>
            <a:r>
              <a:rPr lang="fr-FR" dirty="0">
                <a:latin typeface="Calibri" pitchFamily="34" charset="0"/>
              </a:rPr>
              <a:t>Pour valoriser vos résultats</a:t>
            </a:r>
          </a:p>
          <a:p>
            <a:pPr marL="0" indent="0" eaLnBrk="1" hangingPunct="1">
              <a:lnSpc>
                <a:spcPct val="90000"/>
              </a:lnSpc>
              <a:buNone/>
              <a:defRPr/>
            </a:pPr>
            <a:endParaRPr lang="fr-FR" dirty="0">
              <a:latin typeface="Calibri" pitchFamily="34" charset="0"/>
            </a:endParaRPr>
          </a:p>
          <a:p>
            <a:pPr marL="0" indent="0" eaLnBrk="1" hangingPunct="1">
              <a:lnSpc>
                <a:spcPct val="90000"/>
              </a:lnSpc>
              <a:buNone/>
              <a:defRPr/>
            </a:pPr>
            <a:endParaRPr lang="fr-FR" sz="800" dirty="0">
              <a:solidFill>
                <a:schemeClr val="accent1"/>
              </a:solidFill>
              <a:latin typeface="Calibri" pitchFamily="34" charset="0"/>
            </a:endParaRPr>
          </a:p>
        </p:txBody>
      </p:sp>
      <p:sp>
        <p:nvSpPr>
          <p:cNvPr id="7"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smtClean="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1631561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FD35F-908B-4EE9-A48D-4E0BAE7A3598}"/>
              </a:ext>
            </a:extLst>
          </p:cNvPr>
          <p:cNvSpPr>
            <a:spLocks noGrp="1"/>
          </p:cNvSpPr>
          <p:nvPr>
            <p:ph sz="quarter" idx="1"/>
          </p:nvPr>
        </p:nvSpPr>
        <p:spPr>
          <a:xfrm>
            <a:off x="457200" y="908720"/>
            <a:ext cx="7467600" cy="5688632"/>
          </a:xfrm>
        </p:spPr>
        <p:txBody>
          <a:bodyPr/>
          <a:lstStyle/>
          <a:p>
            <a:pPr marL="342900" lvl="0" indent="-342900" algn="just" eaLnBrk="1" fontAlgn="auto" hangingPunct="1">
              <a:spcBef>
                <a:spcPct val="20000"/>
              </a:spcBef>
              <a:spcAft>
                <a:spcPts val="0"/>
              </a:spcAft>
              <a:buClrTx/>
              <a:buSzTx/>
              <a:buNone/>
              <a:defRPr/>
            </a:pPr>
            <a:r>
              <a:rPr lang="fr-FR" sz="1800" dirty="0">
                <a:latin typeface="Spinnaker" charset="0"/>
              </a:rPr>
              <a:t> </a:t>
            </a:r>
            <a:endParaRPr lang="fr-FR" sz="2000" dirty="0">
              <a:latin typeface="Spinnaker" charset="0"/>
            </a:endParaRPr>
          </a:p>
          <a:p>
            <a:pPr marL="342900" lvl="0" indent="-342900" algn="ctr" eaLnBrk="1" fontAlgn="auto" hangingPunct="1">
              <a:spcBef>
                <a:spcPct val="20000"/>
              </a:spcBef>
              <a:spcAft>
                <a:spcPts val="0"/>
              </a:spcAft>
              <a:buClrTx/>
              <a:buSzTx/>
              <a:buNone/>
              <a:defRPr/>
            </a:pPr>
            <a:r>
              <a:rPr lang="fr-FR" sz="2000" b="1" dirty="0">
                <a:latin typeface="Spinnaker" charset="0"/>
              </a:rPr>
              <a:t>Nous véhiculons des images de nous-mêmes révélées par des indices.</a:t>
            </a:r>
          </a:p>
          <a:p>
            <a:pPr marL="342900" lvl="0" indent="-342900" algn="just" eaLnBrk="1" fontAlgn="auto" hangingPunct="1">
              <a:spcBef>
                <a:spcPct val="20000"/>
              </a:spcBef>
              <a:spcAft>
                <a:spcPts val="0"/>
              </a:spcAft>
              <a:buClrTx/>
              <a:buSzTx/>
              <a:buNone/>
              <a:defRPr/>
            </a:pPr>
            <a:endParaRPr lang="fr-FR" sz="2000" b="1" dirty="0">
              <a:latin typeface="Spinnaker" charset="0"/>
            </a:endParaRPr>
          </a:p>
          <a:p>
            <a:pPr marL="342900" lvl="0" indent="-342900" algn="just" eaLnBrk="1" fontAlgn="auto" hangingPunct="1">
              <a:spcBef>
                <a:spcPct val="20000"/>
              </a:spcBef>
              <a:spcAft>
                <a:spcPts val="0"/>
              </a:spcAft>
              <a:buClrTx/>
              <a:buSzTx/>
              <a:buNone/>
              <a:defRPr/>
            </a:pPr>
            <a:r>
              <a:rPr lang="fr-FR" sz="2000" b="1" dirty="0">
                <a:latin typeface="Spinnaker"/>
              </a:rPr>
              <a:t>Indices corporels : </a:t>
            </a:r>
            <a:r>
              <a:rPr lang="fr-FR" sz="2000" dirty="0">
                <a:latin typeface="Spinnaker" charset="0"/>
              </a:rPr>
              <a:t>attitudes, gestes, habillement...</a:t>
            </a:r>
          </a:p>
          <a:p>
            <a:pPr marL="342900" lvl="0" indent="-342900" algn="just" eaLnBrk="1" fontAlgn="auto" hangingPunct="1">
              <a:spcBef>
                <a:spcPct val="20000"/>
              </a:spcBef>
              <a:spcAft>
                <a:spcPts val="0"/>
              </a:spcAft>
              <a:buClrTx/>
              <a:buSzTx/>
              <a:buNone/>
              <a:defRPr/>
            </a:pPr>
            <a:endParaRPr lang="fr-FR" sz="2000" dirty="0">
              <a:latin typeface="Spinnaker" charset="0"/>
            </a:endParaRPr>
          </a:p>
          <a:p>
            <a:pPr marL="342900" lvl="0" indent="-342900" algn="just" eaLnBrk="1" fontAlgn="auto" hangingPunct="1">
              <a:spcBef>
                <a:spcPct val="20000"/>
              </a:spcBef>
              <a:spcAft>
                <a:spcPts val="0"/>
              </a:spcAft>
              <a:buClrTx/>
              <a:buSzTx/>
              <a:buNone/>
              <a:defRPr/>
            </a:pPr>
            <a:r>
              <a:rPr lang="fr-FR" sz="2000" b="1" dirty="0">
                <a:latin typeface="Spinnaker"/>
              </a:rPr>
              <a:t>Indices linguistiques verbaux : </a:t>
            </a:r>
            <a:r>
              <a:rPr lang="fr-FR" sz="2000" dirty="0">
                <a:latin typeface="Spinnaker" charset="0"/>
              </a:rPr>
              <a:t>choix des mots, structure des phrases, argumentation, registre de langage (je vois, j'entends)... </a:t>
            </a:r>
          </a:p>
          <a:p>
            <a:pPr marL="342900" lvl="0" indent="-342900" algn="just" eaLnBrk="1" fontAlgn="auto" hangingPunct="1">
              <a:spcBef>
                <a:spcPct val="20000"/>
              </a:spcBef>
              <a:spcAft>
                <a:spcPts val="0"/>
              </a:spcAft>
              <a:buClrTx/>
              <a:buSzTx/>
              <a:buNone/>
              <a:defRPr/>
            </a:pPr>
            <a:endParaRPr lang="fr-FR" sz="2000" b="1" dirty="0">
              <a:latin typeface="Spinnaker"/>
            </a:endParaRPr>
          </a:p>
          <a:p>
            <a:pPr marL="342900" lvl="0" indent="-342900" algn="just" eaLnBrk="1" fontAlgn="auto" hangingPunct="1">
              <a:spcBef>
                <a:spcPct val="20000"/>
              </a:spcBef>
              <a:spcAft>
                <a:spcPts val="0"/>
              </a:spcAft>
              <a:buClrTx/>
              <a:buSzTx/>
              <a:buNone/>
              <a:defRPr/>
            </a:pPr>
            <a:r>
              <a:rPr lang="fr-FR" sz="2000" b="1" dirty="0">
                <a:latin typeface="Spinnaker"/>
              </a:rPr>
              <a:t>Indices linguistiques para-verbaux : </a:t>
            </a:r>
            <a:r>
              <a:rPr lang="fr-FR" sz="2000" dirty="0">
                <a:latin typeface="Spinnaker"/>
              </a:rPr>
              <a:t>débit, volume sonore, accent d'insistance, pauses, intonation...</a:t>
            </a:r>
          </a:p>
          <a:p>
            <a:pPr marL="342900" lvl="0" indent="-342900" algn="just" eaLnBrk="1" fontAlgn="auto" hangingPunct="1">
              <a:spcBef>
                <a:spcPct val="20000"/>
              </a:spcBef>
              <a:spcAft>
                <a:spcPts val="0"/>
              </a:spcAft>
              <a:buClrTx/>
              <a:buSzTx/>
              <a:buNone/>
              <a:defRPr/>
            </a:pPr>
            <a:r>
              <a:rPr lang="fr-FR" sz="2000" dirty="0">
                <a:latin typeface="Spinnaker" charset="0"/>
              </a:rPr>
              <a:t> </a:t>
            </a:r>
          </a:p>
          <a:p>
            <a:pPr marL="342900" lvl="0" indent="-342900" algn="just" eaLnBrk="1" fontAlgn="auto" hangingPunct="1">
              <a:spcBef>
                <a:spcPct val="20000"/>
              </a:spcBef>
              <a:spcAft>
                <a:spcPts val="0"/>
              </a:spcAft>
              <a:buClrTx/>
              <a:buSzTx/>
              <a:buNone/>
            </a:pPr>
            <a:r>
              <a:rPr lang="fr-FR" sz="2000" b="1" dirty="0">
                <a:latin typeface="Spinnaker" charset="0"/>
              </a:rPr>
              <a:t>Écouter activement, </a:t>
            </a:r>
            <a:r>
              <a:rPr lang="fr-FR" sz="2000" dirty="0">
                <a:latin typeface="Spinnaker" charset="0"/>
              </a:rPr>
              <a:t>c'est rassembler un maximum d'informations sur le </a:t>
            </a:r>
            <a:r>
              <a:rPr lang="fr-FR" sz="2000" b="1" dirty="0">
                <a:latin typeface="Spinnaker" charset="0"/>
              </a:rPr>
              <a:t>contenu (ce qui est dit) </a:t>
            </a:r>
            <a:r>
              <a:rPr lang="fr-FR" sz="2000" dirty="0">
                <a:latin typeface="Spinnaker" charset="0"/>
              </a:rPr>
              <a:t>et sur la </a:t>
            </a:r>
            <a:r>
              <a:rPr lang="fr-FR" sz="2000" b="1" dirty="0">
                <a:latin typeface="Spinnaker" charset="0"/>
              </a:rPr>
              <a:t>forme (comme cela est dit). </a:t>
            </a:r>
            <a:endParaRPr lang="fr-FR" sz="2000" dirty="0">
              <a:latin typeface="Spinnaker"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B7767DB4-8E74-4662-B010-1FDA2B09B7EE}"/>
              </a:ext>
            </a:extLst>
          </p:cNvPr>
          <p:cNvSpPr>
            <a:spLocks noGrp="1"/>
          </p:cNvSpPr>
          <p:nvPr>
            <p:ph type="sldNum" sz="quarter" idx="11"/>
          </p:nvPr>
        </p:nvSpPr>
        <p:spPr/>
        <p:txBody>
          <a:bodyPr/>
          <a:lstStyle/>
          <a:p>
            <a:pPr>
              <a:defRPr/>
            </a:pPr>
            <a:fld id="{CB11F625-D78F-4698-89CC-78E9A69A0E55}" type="slidenum">
              <a:rPr lang="fr-FR" smtClean="0"/>
              <a:pPr>
                <a:defRPr/>
              </a:pPr>
              <a:t>31</a:t>
            </a:fld>
            <a:endParaRPr lang="fr-FR"/>
          </a:p>
        </p:txBody>
      </p:sp>
      <p:sp>
        <p:nvSpPr>
          <p:cNvPr id="6"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smtClean="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31694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32</a:t>
            </a:fld>
            <a:endParaRPr lang="fr-FR"/>
          </a:p>
        </p:txBody>
      </p:sp>
      <p:sp>
        <p:nvSpPr>
          <p:cNvPr id="135170" name="Rectangle 2"/>
          <p:cNvSpPr>
            <a:spLocks noGrp="1" noChangeArrowheads="1"/>
          </p:cNvSpPr>
          <p:nvPr>
            <p:ph type="title"/>
            <p:custDataLst>
              <p:tags r:id="rId2"/>
            </p:custDataLst>
          </p:nvPr>
        </p:nvSpPr>
        <p:spPr bwMode="auto">
          <a:xfrm>
            <a:off x="762000" y="125413"/>
            <a:ext cx="7407548" cy="1127125"/>
          </a:xfrm>
        </p:spPr>
        <p:txBody>
          <a:bodyPr wrap="square" lIns="91440" tIns="45720" rIns="91440" bIns="45720" numCol="1" anchorCtr="0" compatLnSpc="1">
            <a:prstTxWarp prst="textNoShape">
              <a:avLst/>
            </a:prstTxWarp>
            <a:normAutofit fontScale="90000"/>
          </a:bodyPr>
          <a:lstStyle/>
          <a:p>
            <a:pPr algn="ctr" eaLnBrk="1" hangingPunct="1"/>
            <a:r>
              <a:rPr lang="fr-FR" sz="3600" b="1" cap="none" dirty="0">
                <a:solidFill>
                  <a:srgbClr val="0DB435"/>
                </a:solidFill>
                <a:latin typeface="Calibri" pitchFamily="34" charset="0"/>
              </a:rPr>
              <a:t>La communication auprès du public : </a:t>
            </a:r>
            <a:br>
              <a:rPr lang="fr-FR" sz="3600" b="1" cap="none" dirty="0">
                <a:solidFill>
                  <a:srgbClr val="0DB435"/>
                </a:solidFill>
                <a:latin typeface="Calibri" pitchFamily="34" charset="0"/>
              </a:rPr>
            </a:br>
            <a:r>
              <a:rPr lang="fr-FR" sz="3600" b="1" cap="none" dirty="0" smtClean="0">
                <a:solidFill>
                  <a:srgbClr val="0DB435"/>
                </a:solidFill>
                <a:latin typeface="Calibri" pitchFamily="34" charset="0"/>
              </a:rPr>
              <a:t>Précautions </a:t>
            </a:r>
            <a:r>
              <a:rPr lang="fr-FR" sz="3600" b="1" cap="none" dirty="0">
                <a:solidFill>
                  <a:srgbClr val="0DB435"/>
                </a:solidFill>
                <a:latin typeface="Calibri" pitchFamily="34" charset="0"/>
              </a:rPr>
              <a:t>universelles</a:t>
            </a: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32</a:t>
            </a:fld>
            <a:endParaRPr lang="fr-FR" sz="1400" b="1">
              <a:solidFill>
                <a:srgbClr val="FFFFFF"/>
              </a:solidFill>
              <a:latin typeface="+mn-lt"/>
              <a:cs typeface="+mn-cs"/>
            </a:endParaRPr>
          </a:p>
        </p:txBody>
      </p:sp>
      <p:sp>
        <p:nvSpPr>
          <p:cNvPr id="7" name="Rectangle 3"/>
          <p:cNvSpPr txBox="1">
            <a:spLocks noChangeArrowheads="1"/>
          </p:cNvSpPr>
          <p:nvPr/>
        </p:nvSpPr>
        <p:spPr bwMode="auto">
          <a:xfrm>
            <a:off x="650762" y="1747145"/>
            <a:ext cx="7772400" cy="3944937"/>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lnSpc>
                <a:spcPct val="90000"/>
              </a:lnSpc>
              <a:defRPr/>
            </a:pPr>
            <a:r>
              <a:rPr lang="fr-FR" sz="2600" dirty="0">
                <a:latin typeface="Calibri" pitchFamily="34" charset="0"/>
              </a:rPr>
              <a:t>Organiser et structurer l’information pour faciliter la compréhension</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Garder le récepteur actif</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Communiquez dans un style clair et simple</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Validez la sensibilité culturelle du matériel</a:t>
            </a:r>
          </a:p>
          <a:p>
            <a:pPr marL="0" indent="0" eaLnBrk="1" hangingPunct="1">
              <a:lnSpc>
                <a:spcPct val="90000"/>
              </a:lnSpc>
              <a:buNone/>
              <a:defRPr/>
            </a:pPr>
            <a:endParaRPr lang="fr-FR" sz="800" dirty="0">
              <a:latin typeface="Calibri" pitchFamily="34" charset="0"/>
            </a:endParaRPr>
          </a:p>
          <a:p>
            <a:pPr eaLnBrk="1" hangingPunct="1">
              <a:lnSpc>
                <a:spcPct val="90000"/>
              </a:lnSpc>
              <a:defRPr/>
            </a:pPr>
            <a:r>
              <a:rPr lang="fr-FR" sz="2600" dirty="0">
                <a:latin typeface="Calibri" pitchFamily="34" charset="0"/>
              </a:rPr>
              <a:t>Respecter les normes de base en communication et en propriété intellectuelle</a:t>
            </a:r>
          </a:p>
        </p:txBody>
      </p:sp>
      <p:sp>
        <p:nvSpPr>
          <p:cNvPr id="2" name="ZoneTexte 1"/>
          <p:cNvSpPr txBox="1"/>
          <p:nvPr/>
        </p:nvSpPr>
        <p:spPr>
          <a:xfrm>
            <a:off x="650762" y="5692082"/>
            <a:ext cx="7783626" cy="523220"/>
          </a:xfrm>
          <a:prstGeom prst="rect">
            <a:avLst/>
          </a:prstGeom>
          <a:noFill/>
        </p:spPr>
        <p:txBody>
          <a:bodyPr wrap="square" rtlCol="0">
            <a:spAutoFit/>
          </a:bodyPr>
          <a:lstStyle/>
          <a:p>
            <a:r>
              <a:rPr lang="fr-FR" sz="2800" b="1" dirty="0">
                <a:solidFill>
                  <a:srgbClr val="FF0000"/>
                </a:solidFill>
                <a:latin typeface="Calibri" panose="020F0502020204030204" pitchFamily="34" charset="0"/>
              </a:rPr>
              <a:t>=&gt; Faire tester son outil / message</a:t>
            </a:r>
          </a:p>
        </p:txBody>
      </p:sp>
    </p:spTree>
    <p:custDataLst>
      <p:tags r:id="rId1"/>
    </p:custDataLst>
    <p:extLst>
      <p:ext uri="{BB962C8B-B14F-4D97-AF65-F5344CB8AC3E}">
        <p14:creationId xmlns:p14="http://schemas.microsoft.com/office/powerpoint/2010/main" val="3522736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8"/>
          <p:cNvSpPr>
            <a:spLocks noGrp="1"/>
          </p:cNvSpPr>
          <p:nvPr>
            <p:ph type="sldNum" sz="quarter" idx="11"/>
          </p:nvPr>
        </p:nvSpPr>
        <p:spPr/>
        <p:txBody>
          <a:bodyPr/>
          <a:lstStyle/>
          <a:p>
            <a:pPr>
              <a:defRPr/>
            </a:pPr>
            <a:fld id="{11F3DF54-E35A-414B-BBB1-91C64BEA9EE4}" type="slidenum">
              <a:rPr lang="fr-FR"/>
              <a:pPr>
                <a:defRPr/>
              </a:pPr>
              <a:t>33</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D599EB19-BFBA-45F9-953D-AB7BEE75191D}" type="slidenum">
              <a:rPr lang="fr-FR" sz="1400" b="1">
                <a:solidFill>
                  <a:srgbClr val="FFFFFF"/>
                </a:solidFill>
                <a:latin typeface="+mn-lt"/>
                <a:cs typeface="+mn-cs"/>
              </a:rPr>
              <a:pPr algn="ctr" fontAlgn="auto">
                <a:spcBef>
                  <a:spcPts val="0"/>
                </a:spcBef>
                <a:spcAft>
                  <a:spcPts val="0"/>
                </a:spcAft>
                <a:defRPr/>
              </a:pPr>
              <a:t>33</a:t>
            </a:fld>
            <a:endParaRPr lang="fr-FR" sz="1400" b="1">
              <a:solidFill>
                <a:srgbClr val="FFFFFF"/>
              </a:solidFill>
              <a:latin typeface="+mn-lt"/>
              <a:cs typeface="+mn-cs"/>
            </a:endParaRPr>
          </a:p>
        </p:txBody>
      </p:sp>
      <p:sp>
        <p:nvSpPr>
          <p:cNvPr id="7" name="Rectangle 2"/>
          <p:cNvSpPr>
            <a:spLocks noGrp="1" noChangeArrowheads="1"/>
          </p:cNvSpPr>
          <p:nvPr>
            <p:ph type="title"/>
          </p:nvPr>
        </p:nvSpPr>
        <p:spPr bwMode="auto">
          <a:xfrm>
            <a:off x="1143000" y="125413"/>
            <a:ext cx="6903492" cy="639762"/>
          </a:xfrm>
        </p:spPr>
        <p:txBody>
          <a:bodyPr wrap="square" lIns="91440" tIns="45720" rIns="91440" bIns="45720" numCol="1" anchorCtr="0" compatLnSpc="1">
            <a:prstTxWarp prst="textNoShape">
              <a:avLst/>
            </a:prstTxWarp>
            <a:normAutofit/>
          </a:bodyPr>
          <a:lstStyle/>
          <a:p>
            <a:pPr algn="ctr" eaLnBrk="1" hangingPunct="1">
              <a:defRPr/>
            </a:pPr>
            <a:r>
              <a:rPr lang="fr-FR" b="1" cap="none" dirty="0">
                <a:solidFill>
                  <a:srgbClr val="0DB435"/>
                </a:solidFill>
                <a:latin typeface="Calibri" pitchFamily="34" charset="0"/>
              </a:rPr>
              <a:t>Communiquer pour valoriser son action</a:t>
            </a:r>
          </a:p>
        </p:txBody>
      </p:sp>
      <p:pic>
        <p:nvPicPr>
          <p:cNvPr id="139269" name="Image 3"/>
          <p:cNvPicPr>
            <a:picLocks noChangeAspect="1"/>
          </p:cNvPicPr>
          <p:nvPr/>
        </p:nvPicPr>
        <p:blipFill>
          <a:blip r:embed="rId4"/>
          <a:srcRect/>
          <a:stretch>
            <a:fillRect/>
          </a:stretch>
        </p:blipFill>
        <p:spPr bwMode="auto">
          <a:xfrm>
            <a:off x="263147" y="1052736"/>
            <a:ext cx="7851228" cy="544522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0473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B0C30AAB-8C51-4972-845A-9F5E2422640B}" type="slidenum">
              <a:rPr lang="fr-FR"/>
              <a:pPr>
                <a:defRPr/>
              </a:pPr>
              <a:t>34</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01F54287-6B97-436B-94E5-6D30D7B58B0B}" type="slidenum">
              <a:rPr lang="fr-FR" sz="1400" b="1">
                <a:solidFill>
                  <a:srgbClr val="FFFFFF"/>
                </a:solidFill>
                <a:latin typeface="+mn-lt"/>
                <a:cs typeface="+mn-cs"/>
              </a:rPr>
              <a:pPr algn="ctr" fontAlgn="auto">
                <a:spcBef>
                  <a:spcPts val="0"/>
                </a:spcBef>
                <a:spcAft>
                  <a:spcPts val="0"/>
                </a:spcAft>
                <a:defRPr/>
              </a:pPr>
              <a:t>34</a:t>
            </a:fld>
            <a:endParaRPr lang="fr-FR" sz="1400" b="1">
              <a:solidFill>
                <a:srgbClr val="FFFFFF"/>
              </a:solidFill>
              <a:latin typeface="+mn-lt"/>
              <a:cs typeface="+mn-cs"/>
            </a:endParaRPr>
          </a:p>
        </p:txBody>
      </p:sp>
      <p:sp>
        <p:nvSpPr>
          <p:cNvPr id="3" name="Rectangle 2"/>
          <p:cNvSpPr/>
          <p:nvPr/>
        </p:nvSpPr>
        <p:spPr>
          <a:xfrm>
            <a:off x="585788" y="1657350"/>
            <a:ext cx="7848600" cy="1508125"/>
          </a:xfrm>
          <a:prstGeom prst="rect">
            <a:avLst/>
          </a:prstGeom>
        </p:spPr>
        <p:txBody>
          <a:bodyPr>
            <a:spAutoFit/>
          </a:bodyPr>
          <a:lstStyle/>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Communication événementielle</a:t>
            </a:r>
          </a:p>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Rapports d’activité</a:t>
            </a:r>
          </a:p>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Les réseaux sociaux</a:t>
            </a:r>
          </a:p>
          <a:p>
            <a:pPr marL="342900" indent="-342900">
              <a:spcBef>
                <a:spcPct val="20000"/>
              </a:spcBef>
              <a:buClr>
                <a:srgbClr val="009900"/>
              </a:buClr>
              <a:buSzPct val="80000"/>
              <a:buFont typeface="Arial" panose="020B0604020202020204" pitchFamily="34" charset="0"/>
              <a:buChar char="•"/>
              <a:defRPr/>
            </a:pPr>
            <a:endParaRPr lang="fr-FR" altLang="fr-FR" sz="2000" dirty="0">
              <a:solidFill>
                <a:srgbClr val="000000"/>
              </a:solidFill>
              <a:latin typeface="Calibri" pitchFamily="34" charset="0"/>
              <a:cs typeface="+mn-cs"/>
            </a:endParaRPr>
          </a:p>
        </p:txBody>
      </p:sp>
      <p:sp>
        <p:nvSpPr>
          <p:cNvPr id="147461" name="Rectangle 2"/>
          <p:cNvSpPr>
            <a:spLocks noGrp="1" noChangeArrowheads="1"/>
          </p:cNvSpPr>
          <p:nvPr>
            <p:ph type="title"/>
            <p:custDataLst>
              <p:tags r:id="rId2"/>
            </p:custDataLst>
          </p:nvPr>
        </p:nvSpPr>
        <p:spPr bwMode="auto">
          <a:xfrm>
            <a:off x="609600" y="125413"/>
            <a:ext cx="7443788" cy="865187"/>
          </a:xfrm>
        </p:spPr>
        <p:txBody>
          <a:bodyPr wrap="square" lIns="91440" tIns="45720" rIns="91440" bIns="45720" numCol="1" anchorCtr="0" compatLnSpc="1">
            <a:prstTxWarp prst="textNoShape">
              <a:avLst/>
            </a:prstTxWarp>
          </a:bodyPr>
          <a:lstStyle/>
          <a:p>
            <a:pPr algn="ctr" eaLnBrk="1" hangingPunct="1"/>
            <a:r>
              <a:rPr lang="fr-FR" sz="3600" b="1" cap="none" dirty="0">
                <a:solidFill>
                  <a:srgbClr val="0DB435"/>
                </a:solidFill>
                <a:latin typeface="Calibri" pitchFamily="34" charset="0"/>
              </a:rPr>
              <a:t>Autres types de communication</a:t>
            </a:r>
          </a:p>
        </p:txBody>
      </p:sp>
      <p:pic>
        <p:nvPicPr>
          <p:cNvPr id="147462" name="Image 3"/>
          <p:cNvPicPr>
            <a:picLocks noChangeAspect="1"/>
          </p:cNvPicPr>
          <p:nvPr/>
        </p:nvPicPr>
        <p:blipFill>
          <a:blip r:embed="rId5"/>
          <a:srcRect/>
          <a:stretch>
            <a:fillRect/>
          </a:stretch>
        </p:blipFill>
        <p:spPr bwMode="auto">
          <a:xfrm>
            <a:off x="5718175" y="1657350"/>
            <a:ext cx="2716213" cy="3635375"/>
          </a:xfrm>
          <a:prstGeom prst="rect">
            <a:avLst/>
          </a:prstGeom>
          <a:noFill/>
          <a:ln w="9525">
            <a:noFill/>
            <a:miter lim="800000"/>
            <a:headEnd/>
            <a:tailEnd/>
          </a:ln>
        </p:spPr>
      </p:pic>
      <p:pic>
        <p:nvPicPr>
          <p:cNvPr id="147463" name="Image 7"/>
          <p:cNvPicPr>
            <a:picLocks noChangeAspect="1"/>
          </p:cNvPicPr>
          <p:nvPr/>
        </p:nvPicPr>
        <p:blipFill>
          <a:blip r:embed="rId6"/>
          <a:srcRect/>
          <a:stretch>
            <a:fillRect/>
          </a:stretch>
        </p:blipFill>
        <p:spPr bwMode="auto">
          <a:xfrm>
            <a:off x="585788" y="3271838"/>
            <a:ext cx="4143375" cy="2552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2879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LE PLAN OPERATIONNEL</a:t>
            </a:r>
          </a:p>
        </p:txBody>
      </p:sp>
      <p:sp>
        <p:nvSpPr>
          <p:cNvPr id="31746" name="Rectangle 3"/>
          <p:cNvSpPr>
            <a:spLocks noGrp="1" noChangeArrowheads="1"/>
          </p:cNvSpPr>
          <p:nvPr>
            <p:ph type="body" idx="4294967295"/>
          </p:nvPr>
        </p:nvSpPr>
        <p:spPr>
          <a:xfrm>
            <a:off x="827088" y="1844675"/>
            <a:ext cx="7772400" cy="4291013"/>
          </a:xfrm>
        </p:spPr>
        <p:txBody>
          <a:bodyPr/>
          <a:lstStyle/>
          <a:p>
            <a:pPr eaLnBrk="1" hangingPunct="1"/>
            <a:r>
              <a:rPr lang="fr-FR" sz="2800" smtClean="0">
                <a:latin typeface="Calibri" pitchFamily="34" charset="0"/>
              </a:rPr>
              <a:t>Consiste à organiser et coordonner les éléments participant à la réalisation de l’action en fonction des objectifs fixés</a:t>
            </a:r>
          </a:p>
          <a:p>
            <a:pPr eaLnBrk="1" hangingPunct="1">
              <a:buFont typeface="Wingdings" pitchFamily="2" charset="2"/>
              <a:buNone/>
            </a:pPr>
            <a:endParaRPr lang="fr-FR" sz="2800" smtClean="0">
              <a:latin typeface="Calibri" pitchFamily="34" charset="0"/>
            </a:endParaRPr>
          </a:p>
          <a:p>
            <a:pPr lvl="1" eaLnBrk="1" hangingPunct="1"/>
            <a:r>
              <a:rPr lang="fr-FR" sz="2200" b="1" smtClean="0">
                <a:latin typeface="Calibri" pitchFamily="34" charset="0"/>
              </a:rPr>
              <a:t>Qui fait quoi?</a:t>
            </a:r>
          </a:p>
          <a:p>
            <a:pPr lvl="1" eaLnBrk="1" hangingPunct="1"/>
            <a:r>
              <a:rPr lang="fr-FR" sz="2200" b="1" smtClean="0">
                <a:latin typeface="Calibri" pitchFamily="34" charset="0"/>
              </a:rPr>
              <a:t>Quand?</a:t>
            </a:r>
          </a:p>
          <a:p>
            <a:pPr lvl="1" eaLnBrk="1" hangingPunct="1"/>
            <a:r>
              <a:rPr lang="fr-FR" sz="2200" b="1" smtClean="0">
                <a:latin typeface="Calibri" pitchFamily="34" charset="0"/>
              </a:rPr>
              <a:t>Dans quel ordre?</a:t>
            </a:r>
          </a:p>
          <a:p>
            <a:pPr lvl="1" eaLnBrk="1" hangingPunct="1"/>
            <a:r>
              <a:rPr lang="fr-FR" sz="2200" b="1" smtClean="0">
                <a:latin typeface="Calibri" pitchFamily="34" charset="0"/>
              </a:rPr>
              <a:t>Comment?</a:t>
            </a:r>
          </a:p>
          <a:p>
            <a:pPr lvl="1" eaLnBrk="1" hangingPunct="1"/>
            <a:r>
              <a:rPr lang="fr-FR" sz="2200" b="1" smtClean="0">
                <a:latin typeface="Calibri" pitchFamily="34" charset="0"/>
              </a:rPr>
              <a:t>Avec quels moyens?</a:t>
            </a:r>
          </a:p>
        </p:txBody>
      </p:sp>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1619672" y="1171575"/>
            <a:ext cx="5592738" cy="55927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58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EXEMPLE D’ORGANIGRAMME</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l="21571" t="30412" r="22551" b="6253"/>
          <a:stretch>
            <a:fillRect/>
          </a:stretch>
        </p:blipFill>
        <p:spPr bwMode="auto">
          <a:xfrm>
            <a:off x="251520" y="1228375"/>
            <a:ext cx="7831137" cy="525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48227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EXEMPLE DE PLANNING DE GANTT</a:t>
            </a:r>
          </a:p>
        </p:txBody>
      </p:sp>
      <p:pic>
        <p:nvPicPr>
          <p:cNvPr id="5" name="Picture 1"/>
          <p:cNvPicPr>
            <a:picLocks noChangeAspect="1" noChangeArrowheads="1"/>
          </p:cNvPicPr>
          <p:nvPr/>
        </p:nvPicPr>
        <p:blipFill>
          <a:blip r:embed="rId6">
            <a:extLst>
              <a:ext uri="{28A0092B-C50C-407E-A947-70E740481C1C}">
                <a14:useLocalDpi xmlns:a14="http://schemas.microsoft.com/office/drawing/2010/main" val="0"/>
              </a:ext>
            </a:extLst>
          </a:blip>
          <a:srcRect l="24342" t="31392" r="25450" b="6250"/>
          <a:stretch>
            <a:fillRect/>
          </a:stretch>
        </p:blipFill>
        <p:spPr bwMode="auto">
          <a:xfrm>
            <a:off x="467544" y="1340768"/>
            <a:ext cx="7634287"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4323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RESSOURCES</a:t>
            </a:r>
            <a:r>
              <a:rPr lang="fr-FR" sz="3200" b="1" dirty="0" smtClean="0">
                <a:solidFill>
                  <a:schemeClr val="tx2">
                    <a:lumMod val="75000"/>
                    <a:lumOff val="25000"/>
                  </a:schemeClr>
                </a:solidFill>
                <a:latin typeface="Calibri" pitchFamily="34" charset="0"/>
              </a:rPr>
              <a:t> : </a:t>
            </a:r>
            <a:r>
              <a:rPr lang="fr-FR" sz="3200" b="1" u="sng" dirty="0" smtClean="0">
                <a:solidFill>
                  <a:schemeClr val="tx2">
                    <a:lumMod val="75000"/>
                    <a:lumOff val="25000"/>
                  </a:schemeClr>
                </a:solidFill>
                <a:latin typeface="Calibri" pitchFamily="34" charset="0"/>
              </a:rPr>
              <a:t/>
            </a:r>
            <a:br>
              <a:rPr lang="fr-FR" sz="3200" b="1" u="sng" dirty="0" smtClean="0">
                <a:solidFill>
                  <a:schemeClr val="tx2">
                    <a:lumMod val="75000"/>
                    <a:lumOff val="25000"/>
                  </a:schemeClr>
                </a:solidFill>
                <a:latin typeface="Calibri" pitchFamily="34" charset="0"/>
              </a:rPr>
            </a:br>
            <a:r>
              <a:rPr lang="fr-FR" sz="3200" b="1" u="sng" dirty="0" smtClean="0">
                <a:solidFill>
                  <a:schemeClr val="tx2">
                    <a:lumMod val="75000"/>
                    <a:lumOff val="25000"/>
                  </a:schemeClr>
                </a:solidFill>
                <a:latin typeface="Calibri" pitchFamily="34" charset="0"/>
              </a:rPr>
              <a:t>LA CONVENTION DE PARTENARIAT</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l="21326" t="31201" r="45232" b="18102"/>
          <a:stretch>
            <a:fillRect/>
          </a:stretch>
        </p:blipFill>
        <p:spPr bwMode="auto">
          <a:xfrm>
            <a:off x="1375569" y="1171575"/>
            <a:ext cx="6553200" cy="558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79126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RESSOURCES</a:t>
            </a:r>
            <a:r>
              <a:rPr lang="fr-FR" sz="3200" b="1" dirty="0" smtClean="0">
                <a:solidFill>
                  <a:schemeClr val="tx2">
                    <a:lumMod val="75000"/>
                    <a:lumOff val="25000"/>
                  </a:schemeClr>
                </a:solidFill>
                <a:latin typeface="Calibri" pitchFamily="34" charset="0"/>
              </a:rPr>
              <a:t> : </a:t>
            </a:r>
            <a:r>
              <a:rPr lang="fr-FR" sz="3200" b="1" u="sng" dirty="0" smtClean="0">
                <a:solidFill>
                  <a:schemeClr val="tx2">
                    <a:lumMod val="75000"/>
                    <a:lumOff val="25000"/>
                  </a:schemeClr>
                </a:solidFill>
                <a:latin typeface="Calibri" pitchFamily="34" charset="0"/>
              </a:rPr>
              <a:t/>
            </a:r>
            <a:br>
              <a:rPr lang="fr-FR" sz="3200" b="1" u="sng" dirty="0" smtClean="0">
                <a:solidFill>
                  <a:schemeClr val="tx2">
                    <a:lumMod val="75000"/>
                    <a:lumOff val="25000"/>
                  </a:schemeClr>
                </a:solidFill>
                <a:latin typeface="Calibri" pitchFamily="34" charset="0"/>
              </a:rPr>
            </a:br>
            <a:r>
              <a:rPr lang="fr-FR" sz="3200" b="1" u="sng" dirty="0" smtClean="0">
                <a:solidFill>
                  <a:schemeClr val="tx2">
                    <a:lumMod val="75000"/>
                    <a:lumOff val="25000"/>
                  </a:schemeClr>
                </a:solidFill>
                <a:latin typeface="Calibri" pitchFamily="34" charset="0"/>
              </a:rPr>
              <a:t>LE BUDGET</a:t>
            </a:r>
          </a:p>
        </p:txBody>
      </p:sp>
      <p:pic>
        <p:nvPicPr>
          <p:cNvPr id="2" name="Image 1"/>
          <p:cNvPicPr>
            <a:picLocks noChangeAspect="1"/>
          </p:cNvPicPr>
          <p:nvPr/>
        </p:nvPicPr>
        <p:blipFill rotWithShape="1">
          <a:blip r:embed="rId6"/>
          <a:srcRect l="23625" t="14700" r="41332" b="11801"/>
          <a:stretch/>
        </p:blipFill>
        <p:spPr>
          <a:xfrm>
            <a:off x="2123728" y="1052736"/>
            <a:ext cx="4882828" cy="5760640"/>
          </a:xfrm>
          <a:prstGeom prst="rect">
            <a:avLst/>
          </a:prstGeom>
        </p:spPr>
      </p:pic>
    </p:spTree>
    <p:custDataLst>
      <p:tags r:id="rId1"/>
    </p:custDataLst>
    <p:extLst>
      <p:ext uri="{BB962C8B-B14F-4D97-AF65-F5344CB8AC3E}">
        <p14:creationId xmlns:p14="http://schemas.microsoft.com/office/powerpoint/2010/main" val="52415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17463"/>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Les Déterminants de la Santé</a:t>
            </a:r>
          </a:p>
        </p:txBody>
      </p:sp>
      <p:sp>
        <p:nvSpPr>
          <p:cNvPr id="37891" name="Text Box 5"/>
          <p:cNvSpPr txBox="1">
            <a:spLocks noChangeArrowheads="1"/>
          </p:cNvSpPr>
          <p:nvPr/>
        </p:nvSpPr>
        <p:spPr bwMode="auto">
          <a:xfrm>
            <a:off x="-36512" y="620688"/>
            <a:ext cx="9525000" cy="1409617"/>
          </a:xfrm>
          <a:prstGeom prst="rect">
            <a:avLst/>
          </a:prstGeom>
          <a:noFill/>
          <a:ln w="9525">
            <a:noFill/>
            <a:miter lim="800000"/>
            <a:headEnd/>
            <a:tailEnd/>
          </a:ln>
        </p:spPr>
        <p:txBody>
          <a:bodyPr>
            <a:spAutoFit/>
          </a:bodyPr>
          <a:lstStyle/>
          <a:p>
            <a:pPr>
              <a:spcBef>
                <a:spcPct val="20000"/>
              </a:spcBef>
              <a:buSzPct val="85000"/>
            </a:pPr>
            <a:r>
              <a:rPr lang="fr-FR" sz="2800" b="1" dirty="0">
                <a:latin typeface="Book Antiqua" pitchFamily="18" charset="0"/>
              </a:rPr>
              <a:t>	</a:t>
            </a:r>
          </a:p>
          <a:p>
            <a:pPr algn="ctr">
              <a:spcBef>
                <a:spcPct val="20000"/>
              </a:spcBef>
              <a:buSzPct val="85000"/>
            </a:pPr>
            <a:r>
              <a:rPr lang="fr-FR" sz="2400" b="1" dirty="0" smtClean="0">
                <a:latin typeface="Calibri" pitchFamily="34" charset="0"/>
              </a:rPr>
              <a:t>Cadre conceptuel de la santé et de ses déterminants… </a:t>
            </a:r>
          </a:p>
          <a:p>
            <a:pPr algn="ctr">
              <a:spcBef>
                <a:spcPct val="20000"/>
              </a:spcBef>
              <a:buSzPct val="85000"/>
            </a:pPr>
            <a:r>
              <a:rPr lang="fr-FR" sz="2400" b="1" dirty="0">
                <a:latin typeface="Calibri" pitchFamily="34" charset="0"/>
              </a:rPr>
              <a:t> </a:t>
            </a:r>
          </a:p>
        </p:txBody>
      </p:sp>
      <p:pic>
        <p:nvPicPr>
          <p:cNvPr id="6451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7" name="Picture 7"/>
          <p:cNvPicPr>
            <a:picLocks noChangeAspect="1" noChangeArrowheads="1"/>
          </p:cNvPicPr>
          <p:nvPr/>
        </p:nvPicPr>
        <p:blipFill>
          <a:blip r:embed="rId5" cstate="print"/>
          <a:srcRect/>
          <a:stretch>
            <a:fillRect/>
          </a:stretch>
        </p:blipFill>
        <p:spPr bwMode="auto">
          <a:xfrm>
            <a:off x="1619672" y="1556792"/>
            <a:ext cx="5800725" cy="5114925"/>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a:defRPr/>
            </a:pPr>
            <a:fld id="{3C037D74-6CB4-495A-A80D-50A605D92923}" type="slidenum">
              <a:rPr lang="fr-FR" smtClean="0"/>
              <a:pPr>
                <a:defRPr/>
              </a:pPr>
              <a:t>4</a:t>
            </a:fld>
            <a:endParaRPr lang="fr-F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 calcmode="lin" valueType="num">
                                      <p:cBhvr>
                                        <p:cTn id="7" dur="1000" fill="hold"/>
                                        <p:tgtEl>
                                          <p:spTgt spid="37891">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7891">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7891">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calcmode="lin" valueType="num">
                                      <p:cBhvr>
                                        <p:cTn id="12" dur="1000" fill="hold"/>
                                        <p:tgtEl>
                                          <p:spTgt spid="3789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7891">
                                            <p:txEl>
                                              <p:pRg st="1" end="1"/>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RESSOURCES</a:t>
            </a:r>
            <a:r>
              <a:rPr lang="fr-FR" sz="3200" b="1" dirty="0" smtClean="0">
                <a:solidFill>
                  <a:schemeClr val="tx2">
                    <a:lumMod val="75000"/>
                    <a:lumOff val="25000"/>
                  </a:schemeClr>
                </a:solidFill>
                <a:latin typeface="Calibri" pitchFamily="34" charset="0"/>
              </a:rPr>
              <a:t> : </a:t>
            </a:r>
            <a:r>
              <a:rPr lang="fr-FR" sz="3200" b="1" u="sng" dirty="0" smtClean="0">
                <a:solidFill>
                  <a:schemeClr val="tx2">
                    <a:lumMod val="75000"/>
                    <a:lumOff val="25000"/>
                  </a:schemeClr>
                </a:solidFill>
                <a:latin typeface="Calibri" pitchFamily="34" charset="0"/>
              </a:rPr>
              <a:t/>
            </a:r>
            <a:br>
              <a:rPr lang="fr-FR" sz="3200" b="1" u="sng" dirty="0" smtClean="0">
                <a:solidFill>
                  <a:schemeClr val="tx2">
                    <a:lumMod val="75000"/>
                    <a:lumOff val="25000"/>
                  </a:schemeClr>
                </a:solidFill>
                <a:latin typeface="Calibri" pitchFamily="34" charset="0"/>
              </a:rPr>
            </a:br>
            <a:r>
              <a:rPr lang="fr-FR" sz="3200" b="1" u="sng" dirty="0" smtClean="0">
                <a:solidFill>
                  <a:schemeClr val="tx2">
                    <a:lumMod val="75000"/>
                    <a:lumOff val="25000"/>
                  </a:schemeClr>
                </a:solidFill>
                <a:latin typeface="Calibri" pitchFamily="34" charset="0"/>
              </a:rPr>
              <a:t>LES FINANCEMENTS POSSIBLES…</a:t>
            </a:r>
          </a:p>
        </p:txBody>
      </p:sp>
      <p:sp>
        <p:nvSpPr>
          <p:cNvPr id="5" name="Rectangle 2"/>
          <p:cNvSpPr txBox="1">
            <a:spLocks noChangeArrowheads="1"/>
          </p:cNvSpPr>
          <p:nvPr/>
        </p:nvSpPr>
        <p:spPr bwMode="auto">
          <a:xfrm>
            <a:off x="465138" y="1219200"/>
            <a:ext cx="7916862" cy="5257800"/>
          </a:xfrm>
          <a:prstGeom prst="rect">
            <a:avLst/>
          </a:prstGeom>
          <a:noFill/>
          <a:ln w="9525">
            <a:noFill/>
            <a:miter lim="800000"/>
            <a:headEnd/>
            <a:tailEnd/>
          </a:ln>
        </p:spPr>
        <p:txBody>
          <a:bodyPr/>
          <a:lstStyle/>
          <a:p>
            <a:pPr marL="273050" indent="-273050" algn="just">
              <a:lnSpc>
                <a:spcPct val="80000"/>
              </a:lnSpc>
              <a:spcBef>
                <a:spcPts val="600"/>
              </a:spcBef>
              <a:buClr>
                <a:schemeClr val="accent1"/>
              </a:buClr>
              <a:buSzPct val="70000"/>
              <a:buFont typeface="Courier New" pitchFamily="49" charset="0"/>
              <a:buChar char="o"/>
            </a:pPr>
            <a:endParaRPr lang="fr-FR" sz="800" dirty="0">
              <a:latin typeface="Calibri" pitchFamily="34" charset="0"/>
            </a:endParaRPr>
          </a:p>
          <a:p>
            <a:pPr marL="273050" indent="-273050">
              <a:spcBef>
                <a:spcPct val="20000"/>
              </a:spcBef>
              <a:buClr>
                <a:srgbClr val="009900"/>
              </a:buClr>
              <a:buSzPct val="80000"/>
              <a:buFont typeface="Wingdings" pitchFamily="2" charset="2"/>
              <a:buChar char="§"/>
            </a:pPr>
            <a:r>
              <a:rPr lang="fr-FR" altLang="fr-FR" sz="2200" b="1" dirty="0">
                <a:solidFill>
                  <a:srgbClr val="009900"/>
                </a:solidFill>
                <a:latin typeface="Calibri" pitchFamily="34" charset="0"/>
              </a:rPr>
              <a:t>Qui </a:t>
            </a:r>
            <a:r>
              <a:rPr lang="fr-FR" altLang="fr-FR" sz="2200" b="1" dirty="0" smtClean="0">
                <a:solidFill>
                  <a:srgbClr val="009900"/>
                </a:solidFill>
                <a:latin typeface="Calibri" pitchFamily="34" charset="0"/>
              </a:rPr>
              <a:t>peut financer </a:t>
            </a:r>
            <a:r>
              <a:rPr lang="fr-FR" altLang="fr-FR" sz="2200" b="1" dirty="0">
                <a:solidFill>
                  <a:srgbClr val="009900"/>
                </a:solidFill>
                <a:latin typeface="Calibri" pitchFamily="34" charset="0"/>
              </a:rPr>
              <a:t>d</a:t>
            </a:r>
            <a:r>
              <a:rPr lang="fr-FR" altLang="fr-FR" sz="2200" b="1" dirty="0" smtClean="0">
                <a:solidFill>
                  <a:srgbClr val="009900"/>
                </a:solidFill>
                <a:latin typeface="Calibri" pitchFamily="34" charset="0"/>
              </a:rPr>
              <a:t>es </a:t>
            </a:r>
            <a:r>
              <a:rPr lang="fr-FR" altLang="fr-FR" sz="2200" b="1" dirty="0">
                <a:solidFill>
                  <a:srgbClr val="009900"/>
                </a:solidFill>
                <a:latin typeface="Calibri" pitchFamily="34" charset="0"/>
              </a:rPr>
              <a:t>actions en éducation et promotion de la </a:t>
            </a:r>
            <a:r>
              <a:rPr lang="fr-FR" altLang="fr-FR" sz="2200" b="1" dirty="0" smtClean="0">
                <a:solidFill>
                  <a:srgbClr val="009900"/>
                </a:solidFill>
                <a:latin typeface="Calibri" pitchFamily="34" charset="0"/>
              </a:rPr>
              <a:t>santé ?</a:t>
            </a:r>
            <a:endParaRPr lang="fr-FR" altLang="fr-FR" sz="2200" b="1" dirty="0">
              <a:solidFill>
                <a:srgbClr val="009900"/>
              </a:solidFill>
              <a:latin typeface="Calibri" pitchFamily="34" charset="0"/>
            </a:endParaRP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Agence </a:t>
            </a:r>
            <a:r>
              <a:rPr lang="fr-FR" altLang="fr-FR" sz="2200" dirty="0">
                <a:solidFill>
                  <a:srgbClr val="000000"/>
                </a:solidFill>
                <a:latin typeface="Calibri" pitchFamily="34" charset="0"/>
              </a:rPr>
              <a:t>Régionale de </a:t>
            </a:r>
            <a:r>
              <a:rPr lang="fr-FR" altLang="fr-FR" sz="2200" dirty="0" smtClean="0">
                <a:solidFill>
                  <a:srgbClr val="000000"/>
                </a:solidFill>
                <a:latin typeface="Calibri" pitchFamily="34" charset="0"/>
              </a:rPr>
              <a:t>Santé (Etat</a:t>
            </a:r>
            <a:r>
              <a:rPr lang="fr-FR" altLang="fr-FR" sz="2200" dirty="0">
                <a:solidFill>
                  <a:srgbClr val="000000"/>
                </a:solidFill>
                <a:latin typeface="Calibri" pitchFamily="34" charset="0"/>
              </a:rPr>
              <a:t>)</a:t>
            </a: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Conseil </a:t>
            </a:r>
            <a:r>
              <a:rPr lang="fr-FR" altLang="fr-FR" sz="2200" dirty="0">
                <a:solidFill>
                  <a:srgbClr val="000000"/>
                </a:solidFill>
                <a:latin typeface="Calibri" pitchFamily="34" charset="0"/>
              </a:rPr>
              <a:t>Régional</a:t>
            </a: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Conseil Départemental</a:t>
            </a:r>
            <a:endParaRPr lang="fr-FR" altLang="fr-FR" sz="2200" dirty="0">
              <a:solidFill>
                <a:srgbClr val="000000"/>
              </a:solidFill>
              <a:latin typeface="Calibri" pitchFamily="34" charset="0"/>
            </a:endParaRP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a:t>
            </a:r>
            <a:r>
              <a:rPr lang="fr-FR" altLang="fr-FR" sz="2200" dirty="0" smtClean="0">
                <a:solidFill>
                  <a:srgbClr val="000000"/>
                </a:solidFill>
                <a:latin typeface="Calibri" pitchFamily="34" charset="0"/>
              </a:rPr>
              <a:t>ommunes</a:t>
            </a:r>
            <a:endParaRPr lang="fr-FR" altLang="fr-FR" sz="2200" dirty="0">
              <a:solidFill>
                <a:srgbClr val="000000"/>
              </a:solidFill>
              <a:latin typeface="Calibri" pitchFamily="34" charset="0"/>
            </a:endParaRP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a:t>
            </a:r>
            <a:r>
              <a:rPr lang="fr-FR" altLang="fr-FR" sz="2200" dirty="0" smtClean="0">
                <a:solidFill>
                  <a:srgbClr val="000000"/>
                </a:solidFill>
                <a:latin typeface="Calibri" pitchFamily="34" charset="0"/>
              </a:rPr>
              <a:t>ollectivités </a:t>
            </a:r>
            <a:r>
              <a:rPr lang="fr-FR" altLang="fr-FR" sz="2200" dirty="0">
                <a:solidFill>
                  <a:srgbClr val="000000"/>
                </a:solidFill>
                <a:latin typeface="Calibri" pitchFamily="34" charset="0"/>
              </a:rPr>
              <a:t>locales </a:t>
            </a:r>
            <a:r>
              <a:rPr lang="fr-FR" altLang="fr-FR" sz="2200" dirty="0" smtClean="0">
                <a:solidFill>
                  <a:srgbClr val="000000"/>
                </a:solidFill>
                <a:latin typeface="Calibri" pitchFamily="34" charset="0"/>
              </a:rPr>
              <a:t>(EPCI…)</a:t>
            </a:r>
            <a:endParaRPr lang="fr-FR" altLang="fr-FR" sz="2200" dirty="0">
              <a:solidFill>
                <a:srgbClr val="000000"/>
              </a:solidFill>
              <a:latin typeface="Calibri" pitchFamily="34" charset="0"/>
            </a:endParaRP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CAF, CPAM </a:t>
            </a: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Éducation </a:t>
            </a:r>
            <a:r>
              <a:rPr lang="fr-FR" altLang="fr-FR" sz="2200" dirty="0">
                <a:solidFill>
                  <a:srgbClr val="000000"/>
                </a:solidFill>
                <a:latin typeface="Calibri" pitchFamily="34" charset="0"/>
              </a:rPr>
              <a:t>Nationale</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Santé Publique France</a:t>
            </a: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anose="020F0502020204030204" pitchFamily="34" charset="0"/>
                <a:cs typeface="Calibri" panose="020F0502020204030204" pitchFamily="34" charset="0"/>
              </a:rPr>
              <a:t>Fondations  EX : </a:t>
            </a:r>
            <a:r>
              <a:rPr lang="fr-FR" altLang="fr-FR" sz="2200" dirty="0" smtClean="0">
                <a:latin typeface="Calibri" panose="020F0502020204030204" pitchFamily="34" charset="0"/>
                <a:cs typeface="Calibri" panose="020F0502020204030204" pitchFamily="34" charset="0"/>
                <a:hlinkClick r:id="rId6"/>
              </a:rPr>
              <a:t>https</a:t>
            </a:r>
            <a:r>
              <a:rPr lang="fr-FR" altLang="fr-FR" sz="2200" dirty="0">
                <a:latin typeface="Calibri" panose="020F0502020204030204" pitchFamily="34" charset="0"/>
                <a:cs typeface="Calibri" panose="020F0502020204030204" pitchFamily="34" charset="0"/>
                <a:hlinkClick r:id="rId6"/>
              </a:rPr>
              <a:t>://</a:t>
            </a:r>
            <a:r>
              <a:rPr lang="fr-FR" altLang="fr-FR" sz="2200" dirty="0" smtClean="0">
                <a:latin typeface="Calibri" panose="020F0502020204030204" pitchFamily="34" charset="0"/>
                <a:cs typeface="Calibri" panose="020F0502020204030204" pitchFamily="34" charset="0"/>
                <a:hlinkClick r:id="rId6"/>
              </a:rPr>
              <a:t>www.fondationdefrance.org/fr</a:t>
            </a:r>
            <a:r>
              <a:rPr lang="fr-FR" altLang="fr-FR" sz="2200" dirty="0" smtClean="0">
                <a:latin typeface="Calibri" panose="020F0502020204030204" pitchFamily="34" charset="0"/>
                <a:cs typeface="Calibri" panose="020F0502020204030204" pitchFamily="34" charset="0"/>
              </a:rPr>
              <a:t> </a:t>
            </a:r>
            <a:endParaRPr lang="fr-FR" altLang="fr-FR" sz="2200" dirty="0">
              <a:latin typeface="Calibri" panose="020F0502020204030204" pitchFamily="34" charset="0"/>
              <a:cs typeface="Calibri" panose="020F0502020204030204" pitchFamily="34" charset="0"/>
            </a:endParaRPr>
          </a:p>
          <a:p>
            <a:pPr marL="742950" lvl="1" indent="-285750">
              <a:spcBef>
                <a:spcPct val="20000"/>
              </a:spcBef>
              <a:buClr>
                <a:srgbClr val="009900"/>
              </a:buClr>
              <a:buSzPct val="80000"/>
              <a:buFont typeface="Wingdings" pitchFamily="2" charset="2"/>
              <a:buChar char="§"/>
            </a:pPr>
            <a:r>
              <a:rPr lang="fr-FR" altLang="fr-FR" sz="2200" dirty="0" smtClean="0">
                <a:latin typeface="Calibri" panose="020F0502020204030204" pitchFamily="34" charset="0"/>
                <a:cs typeface="Calibri" panose="020F0502020204030204" pitchFamily="34" charset="0"/>
              </a:rPr>
              <a:t>Europe</a:t>
            </a:r>
            <a:endParaRPr lang="fr-FR" altLang="fr-FR" sz="2200" dirty="0">
              <a:latin typeface="Calibri" panose="020F0502020204030204" pitchFamily="34" charset="0"/>
              <a:cs typeface="Calibri" panose="020F0502020204030204" pitchFamily="34" charset="0"/>
            </a:endParaRPr>
          </a:p>
          <a:p>
            <a:pPr marL="742950" lvl="1" indent="-285750">
              <a:spcBef>
                <a:spcPct val="20000"/>
              </a:spcBef>
              <a:buClr>
                <a:srgbClr val="009900"/>
              </a:buClr>
              <a:buSzPct val="80000"/>
              <a:buFont typeface="Wingdings" pitchFamily="2" charset="2"/>
              <a:buChar char="§"/>
            </a:pPr>
            <a:r>
              <a:rPr lang="fr-FR" altLang="fr-FR" sz="2200" dirty="0" smtClean="0">
                <a:latin typeface="Calibri" panose="020F0502020204030204" pitchFamily="34" charset="0"/>
                <a:cs typeface="Calibri" panose="020F0502020204030204" pitchFamily="34" charset="0"/>
              </a:rPr>
              <a:t>Mutuelles…</a:t>
            </a:r>
            <a:endParaRPr lang="fr-FR" altLang="fr-FR" sz="2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29344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bwMode="auto">
          <a:xfrm>
            <a:off x="457200" y="184150"/>
            <a:ext cx="7467600" cy="868363"/>
          </a:xfrm>
          <a:noFill/>
        </p:spPr>
        <p:txBody>
          <a:bodyPr wrap="square" lIns="91440" tIns="45720" rIns="91440" bIns="45720" numCol="1" anchorCtr="0" compatLnSpc="1">
            <a:prstTxWarp prst="textNoShape">
              <a:avLst/>
            </a:prstTxWarp>
          </a:bodyPr>
          <a:lstStyle/>
          <a:p>
            <a:pPr algn="ctr"/>
            <a:r>
              <a:rPr lang="fr-FR" sz="3200" b="1" cap="none" dirty="0" smtClean="0">
                <a:solidFill>
                  <a:srgbClr val="0DB435"/>
                </a:solidFill>
                <a:latin typeface="Calibri" pitchFamily="34" charset="0"/>
              </a:rPr>
              <a:t>OBJECTIFS DE LA FORMATION</a:t>
            </a:r>
          </a:p>
        </p:txBody>
      </p:sp>
      <p:sp>
        <p:nvSpPr>
          <p:cNvPr id="41986" name="Rectangle 3"/>
          <p:cNvSpPr>
            <a:spLocks noGrp="1"/>
          </p:cNvSpPr>
          <p:nvPr>
            <p:ph type="body" idx="4294967295"/>
          </p:nvPr>
        </p:nvSpPr>
        <p:spPr>
          <a:xfrm>
            <a:off x="661988" y="2852936"/>
            <a:ext cx="7772400" cy="2983450"/>
          </a:xfrm>
        </p:spPr>
        <p:txBody>
          <a:bodyPr/>
          <a:lstStyle/>
          <a:p>
            <a:pPr algn="just">
              <a:lnSpc>
                <a:spcPct val="90000"/>
              </a:lnSpc>
            </a:pPr>
            <a:r>
              <a:rPr lang="fr-FR" sz="2000" b="1" dirty="0" smtClean="0">
                <a:latin typeface="Calibri" pitchFamily="34" charset="0"/>
              </a:rPr>
              <a:t>De </a:t>
            </a:r>
            <a:r>
              <a:rPr lang="fr-FR" sz="2000" b="1" dirty="0">
                <a:latin typeface="Calibri" pitchFamily="34" charset="0"/>
              </a:rPr>
              <a:t>concevoir, d’animer et d’évaluer des actions de promotion de la santé </a:t>
            </a:r>
            <a:endParaRPr lang="fr-FR" sz="2000" b="1" dirty="0" smtClean="0">
              <a:latin typeface="Calibri" pitchFamily="34" charset="0"/>
            </a:endParaRPr>
          </a:p>
          <a:p>
            <a:pPr algn="just">
              <a:lnSpc>
                <a:spcPct val="90000"/>
              </a:lnSpc>
            </a:pPr>
            <a:endParaRPr lang="fr-FR" sz="2000" b="1" dirty="0">
              <a:latin typeface="Calibri" pitchFamily="34" charset="0"/>
            </a:endParaRPr>
          </a:p>
          <a:p>
            <a:pPr algn="just">
              <a:lnSpc>
                <a:spcPct val="90000"/>
              </a:lnSpc>
            </a:pPr>
            <a:r>
              <a:rPr lang="fr-FR" sz="2000" b="1" dirty="0" smtClean="0">
                <a:latin typeface="Calibri" pitchFamily="34" charset="0"/>
              </a:rPr>
              <a:t>De </a:t>
            </a:r>
            <a:r>
              <a:rPr lang="fr-FR" sz="2000" b="1" dirty="0">
                <a:latin typeface="Calibri" pitchFamily="34" charset="0"/>
              </a:rPr>
              <a:t>présenter les effets attendus et l’impact de la mise en œuvre d’un </a:t>
            </a:r>
            <a:r>
              <a:rPr lang="fr-FR" sz="2000" b="1" dirty="0" smtClean="0">
                <a:latin typeface="Calibri" pitchFamily="34" charset="0"/>
              </a:rPr>
              <a:t>projet</a:t>
            </a:r>
          </a:p>
          <a:p>
            <a:pPr algn="just">
              <a:lnSpc>
                <a:spcPct val="90000"/>
              </a:lnSpc>
            </a:pPr>
            <a:endParaRPr lang="fr-FR" sz="2000" b="1" dirty="0">
              <a:latin typeface="Calibri" pitchFamily="34" charset="0"/>
            </a:endParaRPr>
          </a:p>
          <a:p>
            <a:pPr algn="just">
              <a:lnSpc>
                <a:spcPct val="90000"/>
              </a:lnSpc>
            </a:pPr>
            <a:r>
              <a:rPr lang="fr-FR" sz="2000" b="1" dirty="0" smtClean="0">
                <a:latin typeface="Calibri" pitchFamily="34" charset="0"/>
              </a:rPr>
              <a:t>D’utiliser </a:t>
            </a:r>
            <a:r>
              <a:rPr lang="fr-FR" sz="2000" b="1" dirty="0">
                <a:latin typeface="Calibri" pitchFamily="34" charset="0"/>
              </a:rPr>
              <a:t>différents outils méthodologiques dans le cadre de la conceptualisation et l’évaluation d’actions ou de programmes de santé publique</a:t>
            </a:r>
          </a:p>
        </p:txBody>
      </p:sp>
      <p:pic>
        <p:nvPicPr>
          <p:cNvPr id="41987" name="Picture 2" descr="http://www.codes05.org/images/interface/logo_codes05.gif"/>
          <p:cNvPicPr>
            <a:picLocks noChangeAspect="1" noChangeArrowheads="1"/>
          </p:cNvPicPr>
          <p:nvPr/>
        </p:nvPicPr>
        <p:blipFill>
          <a:blip r:embed="rId4" cstate="screen"/>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a:defRPr/>
            </a:pPr>
            <a:fld id="{3C037D74-6CB4-495A-A80D-50A605D92923}" type="slidenum">
              <a:rPr lang="fr-FR" smtClean="0"/>
              <a:pPr>
                <a:defRPr/>
              </a:pPr>
              <a:t>41</a:t>
            </a:fld>
            <a:endParaRPr lang="fr-FR"/>
          </a:p>
        </p:txBody>
      </p:sp>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1102884"/>
            <a:ext cx="1857920" cy="1523414"/>
          </a:xfrm>
          <a:prstGeom prst="rect">
            <a:avLst/>
          </a:prstGeom>
        </p:spPr>
      </p:pic>
    </p:spTree>
    <p:custDataLst>
      <p:tags r:id="rId1"/>
    </p:custDataLst>
    <p:extLst>
      <p:ext uri="{BB962C8B-B14F-4D97-AF65-F5344CB8AC3E}">
        <p14:creationId xmlns:p14="http://schemas.microsoft.com/office/powerpoint/2010/main" val="1031884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ADE8E-A36D-490D-B73C-CD7D69A7F86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68964"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contenu 2">
            <a:extLst>
              <a:ext uri="{FF2B5EF4-FFF2-40B4-BE49-F238E27FC236}">
                <a16:creationId xmlns:a16="http://schemas.microsoft.com/office/drawing/2014/main" id="{D30FD35F-908B-4EE9-A48D-4E0BAE7A3598}"/>
              </a:ext>
            </a:extLst>
          </p:cNvPr>
          <p:cNvSpPr>
            <a:spLocks noGrp="1"/>
          </p:cNvSpPr>
          <p:nvPr>
            <p:ph sz="quarter" idx="1"/>
          </p:nvPr>
        </p:nvSpPr>
        <p:spPr>
          <a:xfrm>
            <a:off x="761256" y="1988840"/>
            <a:ext cx="7467600" cy="576064"/>
          </a:xfrm>
        </p:spPr>
        <p:txBody>
          <a:bodyPr/>
          <a:lstStyle/>
          <a:p>
            <a:pPr marL="342900" lvl="0" indent="-342900" algn="ctr" eaLnBrk="1" fontAlgn="auto" hangingPunct="1">
              <a:spcBef>
                <a:spcPct val="20000"/>
              </a:spcBef>
              <a:spcAft>
                <a:spcPts val="0"/>
              </a:spcAft>
              <a:buClrTx/>
              <a:buSzTx/>
              <a:buNone/>
              <a:defRPr/>
            </a:pPr>
            <a:r>
              <a:rPr lang="fr-FR" sz="2000" b="1" dirty="0">
                <a:latin typeface="Spinnaker" charset="0"/>
                <a:hlinkClick r:id="rId6"/>
              </a:rPr>
              <a:t>https://</a:t>
            </a:r>
            <a:r>
              <a:rPr lang="fr-FR" sz="2000" b="1" dirty="0" smtClean="0">
                <a:latin typeface="Spinnaker" charset="0"/>
                <a:hlinkClick r:id="rId6"/>
              </a:rPr>
              <a:t>fr.surveymonkey.com/r/evalformmethodo202305</a:t>
            </a:r>
            <a:r>
              <a:rPr lang="fr-FR" sz="2000" b="1" dirty="0" smtClean="0">
                <a:latin typeface="Spinnaker" charset="0"/>
              </a:rPr>
              <a:t> </a:t>
            </a:r>
            <a:endParaRPr lang="fr-FR" dirty="0"/>
          </a:p>
        </p:txBody>
      </p:sp>
      <p:sp>
        <p:nvSpPr>
          <p:cNvPr id="12" name="Rectangle 2"/>
          <p:cNvSpPr>
            <a:spLocks noGrp="1" noChangeArrowheads="1"/>
          </p:cNvSpPr>
          <p:nvPr>
            <p:ph type="title" idx="4294967295"/>
            <p:custDataLst>
              <p:tags r:id="rId2"/>
            </p:custDataLst>
          </p:nvPr>
        </p:nvSpPr>
        <p:spPr>
          <a:xfrm>
            <a:off x="807336" y="249660"/>
            <a:ext cx="7869120" cy="694903"/>
          </a:xfrm>
        </p:spPr>
        <p:txBody>
          <a:bodyPr>
            <a:normAutofit/>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rPr>
              <a:t>EVALUATION DE LA FORMATION</a:t>
            </a:r>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856" y="3275501"/>
            <a:ext cx="2438400" cy="2438400"/>
          </a:xfrm>
          <a:prstGeom prst="rect">
            <a:avLst/>
          </a:prstGeom>
        </p:spPr>
      </p:pic>
    </p:spTree>
    <p:custDataLst>
      <p:tags r:id="rId1"/>
    </p:custDataLst>
    <p:extLst>
      <p:ext uri="{BB962C8B-B14F-4D97-AF65-F5344CB8AC3E}">
        <p14:creationId xmlns:p14="http://schemas.microsoft.com/office/powerpoint/2010/main" val="18855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ADE8E-A36D-490D-B73C-CD7D69A7F86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68964"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9" name="Picture 2" descr="Résultat de recherche d'images pour &quot;ars paca&quot;"/>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7560" y="26541"/>
            <a:ext cx="1384289" cy="1098203"/>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1583;p120" descr="diapo19.jpg"/>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086" y="1146993"/>
            <a:ext cx="7514876" cy="45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63847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descr="Large confetti"/>
          <p:cNvSpPr>
            <a:spLocks noChangeArrowheads="1"/>
          </p:cNvSpPr>
          <p:nvPr/>
        </p:nvSpPr>
        <p:spPr bwMode="auto">
          <a:xfrm>
            <a:off x="1187450" y="620713"/>
            <a:ext cx="7770813" cy="454025"/>
          </a:xfrm>
          <a:prstGeom prst="rect">
            <a:avLst/>
          </a:prstGeom>
          <a:noFill/>
          <a:ln w="9525">
            <a:noFill/>
            <a:miter lim="800000"/>
            <a:headEnd/>
            <a:tailEnd/>
          </a:ln>
        </p:spPr>
        <p:txBody>
          <a:bodyPr anchor="b"/>
          <a:lstStyle/>
          <a:p>
            <a:pPr algn="ctr"/>
            <a:r>
              <a:rPr lang="fr-FR" sz="2600" b="1" u="sng">
                <a:solidFill>
                  <a:srgbClr val="0DB435"/>
                </a:solidFill>
                <a:latin typeface="Calibri" pitchFamily="34" charset="0"/>
              </a:rPr>
              <a:t>LES GRANDES ETAPES DE LA METHODOLOGIE DE PROJET</a:t>
            </a:r>
          </a:p>
        </p:txBody>
      </p:sp>
      <p:sp>
        <p:nvSpPr>
          <p:cNvPr id="231427" name="Text Box 3"/>
          <p:cNvSpPr txBox="1">
            <a:spLocks noChangeArrowheads="1"/>
          </p:cNvSpPr>
          <p:nvPr/>
        </p:nvSpPr>
        <p:spPr bwMode="auto">
          <a:xfrm>
            <a:off x="1600200" y="1195388"/>
            <a:ext cx="5486400" cy="1600200"/>
          </a:xfrm>
          <a:prstGeom prst="rect">
            <a:avLst/>
          </a:prstGeom>
          <a:gradFill rotWithShape="0">
            <a:gsLst>
              <a:gs pos="0">
                <a:srgbClr val="FFD596"/>
              </a:gs>
              <a:gs pos="100000">
                <a:srgbClr val="FF99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sym typeface="Symbol"/>
              </a:rPr>
              <a:t></a:t>
            </a:r>
            <a:r>
              <a:rPr lang="fr-FR" sz="1400" b="1">
                <a:latin typeface="Calibri" pitchFamily="34" charset="0"/>
              </a:rPr>
              <a:t>. ANALYSE DE SITUATION</a:t>
            </a:r>
          </a:p>
        </p:txBody>
      </p:sp>
      <p:sp>
        <p:nvSpPr>
          <p:cNvPr id="231428" name="Text Box 4"/>
          <p:cNvSpPr txBox="1">
            <a:spLocks noChangeArrowheads="1"/>
          </p:cNvSpPr>
          <p:nvPr/>
        </p:nvSpPr>
        <p:spPr bwMode="auto">
          <a:xfrm>
            <a:off x="4876800" y="3024188"/>
            <a:ext cx="3871664" cy="1600200"/>
          </a:xfrm>
          <a:prstGeom prst="rect">
            <a:avLst/>
          </a:prstGeom>
          <a:solidFill>
            <a:srgbClr val="FF99CC"/>
          </a:solidFill>
          <a:ln w="9525">
            <a:solidFill>
              <a:srgbClr val="000000"/>
            </a:solidFill>
            <a:miter lim="800000"/>
            <a:headEnd/>
            <a:tailEnd/>
          </a:ln>
        </p:spPr>
        <p:txBody>
          <a:bodyPr/>
          <a:lstStyle/>
          <a:p>
            <a:pPr algn="ctr" eaLnBrk="0" hangingPunct="0"/>
            <a:r>
              <a:rPr lang="fr-FR" sz="1400" b="1">
                <a:latin typeface="Calibri" pitchFamily="34" charset="0"/>
              </a:rPr>
              <a:t>CHOIX DES PRIORITES</a:t>
            </a:r>
          </a:p>
          <a:p>
            <a:pPr eaLnBrk="0" hangingPunct="0"/>
            <a:endParaRPr lang="fr-FR" sz="1200">
              <a:latin typeface="Book Antiqua" pitchFamily="18" charset="0"/>
            </a:endParaRPr>
          </a:p>
        </p:txBody>
      </p:sp>
      <p:sp>
        <p:nvSpPr>
          <p:cNvPr id="231429" name="Text Box 5"/>
          <p:cNvSpPr txBox="1">
            <a:spLocks noChangeArrowheads="1"/>
          </p:cNvSpPr>
          <p:nvPr/>
        </p:nvSpPr>
        <p:spPr bwMode="auto">
          <a:xfrm>
            <a:off x="228600" y="3024188"/>
            <a:ext cx="2590800" cy="1066800"/>
          </a:xfrm>
          <a:prstGeom prst="rect">
            <a:avLst/>
          </a:prstGeom>
          <a:gradFill rotWithShape="0">
            <a:gsLst>
              <a:gs pos="0">
                <a:srgbClr val="FF977D"/>
              </a:gs>
              <a:gs pos="100000">
                <a:srgbClr val="FF33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EVALUATION</a:t>
            </a:r>
          </a:p>
          <a:p>
            <a:pPr eaLnBrk="0" hangingPunct="0"/>
            <a:endParaRPr lang="fr-FR" sz="1200">
              <a:latin typeface="Book Antiqua" pitchFamily="18" charset="0"/>
            </a:endParaRPr>
          </a:p>
        </p:txBody>
      </p:sp>
      <p:sp>
        <p:nvSpPr>
          <p:cNvPr id="231430" name="Text Box 6"/>
          <p:cNvSpPr txBox="1">
            <a:spLocks noChangeArrowheads="1"/>
          </p:cNvSpPr>
          <p:nvPr/>
        </p:nvSpPr>
        <p:spPr bwMode="auto">
          <a:xfrm>
            <a:off x="4876800" y="4929188"/>
            <a:ext cx="3871664" cy="838200"/>
          </a:xfrm>
          <a:prstGeom prst="rect">
            <a:avLst/>
          </a:prstGeom>
          <a:gradFill rotWithShape="0">
            <a:gsLst>
              <a:gs pos="0">
                <a:srgbClr val="91C8AC"/>
              </a:gs>
              <a:gs pos="100000">
                <a:srgbClr val="339966"/>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DEFINITION DES OBJECTIFS</a:t>
            </a:r>
          </a:p>
        </p:txBody>
      </p:sp>
      <p:sp>
        <p:nvSpPr>
          <p:cNvPr id="231431" name="Text Box 7"/>
          <p:cNvSpPr txBox="1">
            <a:spLocks noChangeArrowheads="1"/>
          </p:cNvSpPr>
          <p:nvPr/>
        </p:nvSpPr>
        <p:spPr bwMode="auto">
          <a:xfrm>
            <a:off x="1600200" y="5767388"/>
            <a:ext cx="2971800" cy="685800"/>
          </a:xfrm>
          <a:prstGeom prst="rect">
            <a:avLst/>
          </a:prstGeom>
          <a:gradFill rotWithShape="0">
            <a:gsLst>
              <a:gs pos="0">
                <a:srgbClr val="FFFF6D"/>
              </a:gs>
              <a:gs pos="100000">
                <a:srgbClr val="FFFF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CHOIX DES STRATEGIES</a:t>
            </a:r>
          </a:p>
        </p:txBody>
      </p:sp>
      <p:sp>
        <p:nvSpPr>
          <p:cNvPr id="231432" name="Text Box 8"/>
          <p:cNvSpPr txBox="1">
            <a:spLocks noChangeArrowheads="1"/>
          </p:cNvSpPr>
          <p:nvPr/>
        </p:nvSpPr>
        <p:spPr bwMode="auto">
          <a:xfrm>
            <a:off x="228600" y="4395788"/>
            <a:ext cx="3505200" cy="1143000"/>
          </a:xfrm>
          <a:prstGeom prst="rect">
            <a:avLst/>
          </a:prstGeom>
          <a:gradFill rotWithShape="0">
            <a:gsLst>
              <a:gs pos="0">
                <a:srgbClr val="7194FF"/>
              </a:gs>
              <a:gs pos="100000">
                <a:srgbClr val="3366FF"/>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ORGANISATION DE L’ACTION</a:t>
            </a:r>
          </a:p>
        </p:txBody>
      </p:sp>
      <p:sp>
        <p:nvSpPr>
          <p:cNvPr id="231433" name="Text Box 9"/>
          <p:cNvSpPr txBox="1">
            <a:spLocks noChangeArrowheads="1"/>
          </p:cNvSpPr>
          <p:nvPr/>
        </p:nvSpPr>
        <p:spPr bwMode="auto">
          <a:xfrm>
            <a:off x="2916238" y="3633788"/>
            <a:ext cx="1808162" cy="587375"/>
          </a:xfrm>
          <a:prstGeom prst="rect">
            <a:avLst/>
          </a:prstGeom>
          <a:solidFill>
            <a:srgbClr val="FFFFFF"/>
          </a:solidFill>
          <a:ln w="9525">
            <a:solidFill>
              <a:srgbClr val="000000"/>
            </a:solidFill>
            <a:miter lim="800000"/>
            <a:headEnd/>
            <a:tailEnd/>
          </a:ln>
        </p:spPr>
        <p:txBody>
          <a:bodyPr/>
          <a:lstStyle/>
          <a:p>
            <a:pPr algn="ctr" eaLnBrk="0" hangingPunct="0"/>
            <a:r>
              <a:rPr lang="fr-FR" sz="1100" b="1" i="1">
                <a:solidFill>
                  <a:srgbClr val="FF0000"/>
                </a:solidFill>
                <a:latin typeface="Calibri" pitchFamily="34" charset="0"/>
              </a:rPr>
              <a:t>Les objectifs et les stratégies correspondent-ils aux intentions éducatives ?</a:t>
            </a:r>
          </a:p>
        </p:txBody>
      </p:sp>
      <p:sp>
        <p:nvSpPr>
          <p:cNvPr id="231434" name="Line 10"/>
          <p:cNvSpPr>
            <a:spLocks noChangeShapeType="1"/>
          </p:cNvSpPr>
          <p:nvPr/>
        </p:nvSpPr>
        <p:spPr bwMode="auto">
          <a:xfrm flipV="1">
            <a:off x="1447800" y="40909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5" name="Line 11"/>
          <p:cNvSpPr>
            <a:spLocks noChangeShapeType="1"/>
          </p:cNvSpPr>
          <p:nvPr/>
        </p:nvSpPr>
        <p:spPr bwMode="auto">
          <a:xfrm rot="2851567" flipV="1">
            <a:off x="3215481" y="2615407"/>
            <a:ext cx="39687" cy="9906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6" name="Line 12"/>
          <p:cNvSpPr>
            <a:spLocks noChangeShapeType="1"/>
          </p:cNvSpPr>
          <p:nvPr/>
        </p:nvSpPr>
        <p:spPr bwMode="auto">
          <a:xfrm rot="7523718" flipV="1">
            <a:off x="4333875" y="2560638"/>
            <a:ext cx="0" cy="12192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7" name="Line 13"/>
          <p:cNvSpPr>
            <a:spLocks noChangeShapeType="1"/>
          </p:cNvSpPr>
          <p:nvPr/>
        </p:nvSpPr>
        <p:spPr bwMode="auto">
          <a:xfrm>
            <a:off x="7010400" y="46243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8" name="Line 14"/>
          <p:cNvSpPr>
            <a:spLocks noChangeShapeType="1"/>
          </p:cNvSpPr>
          <p:nvPr/>
        </p:nvSpPr>
        <p:spPr bwMode="auto">
          <a:xfrm rot="-2169491" flipH="1" flipV="1">
            <a:off x="2962275" y="5526088"/>
            <a:ext cx="28575" cy="244475"/>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9" name="Line 15"/>
          <p:cNvSpPr>
            <a:spLocks noChangeShapeType="1"/>
          </p:cNvSpPr>
          <p:nvPr/>
        </p:nvSpPr>
        <p:spPr bwMode="auto">
          <a:xfrm flipH="1">
            <a:off x="4038600" y="5233988"/>
            <a:ext cx="838200" cy="5334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40" name="Line 16"/>
          <p:cNvSpPr>
            <a:spLocks noChangeShapeType="1"/>
          </p:cNvSpPr>
          <p:nvPr/>
        </p:nvSpPr>
        <p:spPr bwMode="auto">
          <a:xfrm>
            <a:off x="1905000" y="40909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42" name="Text Box 18"/>
          <p:cNvSpPr txBox="1">
            <a:spLocks noChangeArrowheads="1"/>
          </p:cNvSpPr>
          <p:nvPr/>
        </p:nvSpPr>
        <p:spPr bwMode="auto">
          <a:xfrm>
            <a:off x="1676400" y="1423988"/>
            <a:ext cx="5559425" cy="1735137"/>
          </a:xfrm>
          <a:prstGeom prst="rect">
            <a:avLst/>
          </a:prstGeom>
          <a:noFill/>
          <a:ln w="12700" cap="sq">
            <a:noFill/>
            <a:miter lim="800000"/>
            <a:headEnd type="none" w="sm" len="sm"/>
            <a:tailEnd type="none" w="sm" len="sm"/>
          </a:ln>
        </p:spPr>
        <p:txBody>
          <a:bodyPr>
            <a:spAutoFit/>
          </a:bodyPr>
          <a:lstStyle/>
          <a:p>
            <a:pPr algn="just" eaLnBrk="0" hangingPunct="0"/>
            <a:r>
              <a:rPr lang="fr-FR" sz="1200" dirty="0">
                <a:latin typeface="Calibri" pitchFamily="34" charset="0"/>
              </a:rPr>
              <a:t>- Quelles sont les caractéristiques du territoire</a:t>
            </a:r>
          </a:p>
          <a:p>
            <a:pPr algn="just" eaLnBrk="0" hangingPunct="0"/>
            <a:r>
              <a:rPr lang="fr-FR" sz="1200" dirty="0">
                <a:latin typeface="Calibri" pitchFamily="34" charset="0"/>
              </a:rPr>
              <a:t>- Quelles sont les caractéristiques de la population</a:t>
            </a:r>
          </a:p>
          <a:p>
            <a:pPr algn="just" eaLnBrk="0" hangingPunct="0"/>
            <a:r>
              <a:rPr lang="fr-FR" sz="1200" dirty="0">
                <a:latin typeface="Calibri" pitchFamily="34" charset="0"/>
              </a:rPr>
              <a:t>- Comment a-t-on identifié les problèmes de santé de la population et quels sont-ils ?</a:t>
            </a:r>
          </a:p>
          <a:p>
            <a:pPr algn="just" eaLnBrk="0" hangingPunct="0"/>
            <a:r>
              <a:rPr lang="fr-FR" sz="1200" dirty="0">
                <a:latin typeface="Calibri" pitchFamily="34" charset="0"/>
              </a:rPr>
              <a:t>- Les besoins spécifiques de la population sont-ils recueillis, comment ?</a:t>
            </a:r>
          </a:p>
          <a:p>
            <a:pPr algn="just" eaLnBrk="0" hangingPunct="0"/>
            <a:r>
              <a:rPr lang="fr-FR" sz="1200" dirty="0">
                <a:latin typeface="Calibri" pitchFamily="34" charset="0"/>
              </a:rPr>
              <a:t>- Quelles ressources sont mobilisées ?</a:t>
            </a:r>
          </a:p>
          <a:p>
            <a:pPr algn="just" eaLnBrk="0" hangingPunct="0"/>
            <a:r>
              <a:rPr lang="fr-FR" sz="1200" dirty="0">
                <a:latin typeface="Calibri" pitchFamily="34" charset="0"/>
              </a:rPr>
              <a:t>- Y a-t-il un Programme ou Plan de financement possible ? </a:t>
            </a:r>
          </a:p>
          <a:p>
            <a:pPr>
              <a:spcBef>
                <a:spcPct val="50000"/>
              </a:spcBef>
            </a:pPr>
            <a:endParaRPr lang="fr-FR" sz="2400" dirty="0">
              <a:latin typeface="Calibri" pitchFamily="34" charset="0"/>
            </a:endParaRPr>
          </a:p>
        </p:txBody>
      </p:sp>
      <p:sp>
        <p:nvSpPr>
          <p:cNvPr id="231443" name="Text Box 19"/>
          <p:cNvSpPr txBox="1">
            <a:spLocks noChangeArrowheads="1"/>
          </p:cNvSpPr>
          <p:nvPr/>
        </p:nvSpPr>
        <p:spPr bwMode="auto">
          <a:xfrm>
            <a:off x="5029200" y="3252788"/>
            <a:ext cx="3719264" cy="1384995"/>
          </a:xfrm>
          <a:prstGeom prst="rect">
            <a:avLst/>
          </a:prstGeom>
          <a:noFill/>
          <a:ln w="12700" cap="sq">
            <a:noFill/>
            <a:miter lim="800000"/>
            <a:headEnd type="none" w="sm" len="sm"/>
            <a:tailEnd type="none" w="sm" len="sm"/>
          </a:ln>
        </p:spPr>
        <p:txBody>
          <a:bodyPr wrap="square">
            <a:spAutoFit/>
          </a:bodyPr>
          <a:lstStyle/>
          <a:p>
            <a:pPr algn="just" eaLnBrk="0" hangingPunct="0"/>
            <a:r>
              <a:rPr lang="fr-FR" sz="1200" dirty="0">
                <a:latin typeface="Calibri" pitchFamily="34" charset="0"/>
              </a:rPr>
              <a:t>- Quel est le problème sur lequel se propose d’agir l’acteur, ce problème est-il important au sein de la population ?</a:t>
            </a:r>
          </a:p>
          <a:p>
            <a:pPr algn="just" eaLnBrk="0" hangingPunct="0"/>
            <a:r>
              <a:rPr lang="fr-FR" sz="1200" dirty="0">
                <a:latin typeface="Calibri" pitchFamily="34" charset="0"/>
              </a:rPr>
              <a:t>- Sur quel comportement le programme va-t-il agir ?</a:t>
            </a:r>
          </a:p>
          <a:p>
            <a:pPr algn="just" eaLnBrk="0" hangingPunct="0">
              <a:buFontTx/>
              <a:buChar char="-"/>
            </a:pPr>
            <a:r>
              <a:rPr lang="fr-FR" sz="1200" dirty="0">
                <a:latin typeface="Calibri" pitchFamily="34" charset="0"/>
              </a:rPr>
              <a:t> A votre avis, ce comportement est-il modifiable ?</a:t>
            </a:r>
          </a:p>
          <a:p>
            <a:pPr algn="just" eaLnBrk="0" hangingPunct="0"/>
            <a:r>
              <a:rPr lang="fr-FR" sz="1200" dirty="0">
                <a:latin typeface="Calibri" pitchFamily="34" charset="0"/>
              </a:rPr>
              <a:t>- A quel but de santé publique cette action va-t-elle contribuer ?</a:t>
            </a:r>
            <a:endParaRPr lang="fr-FR" sz="2400" dirty="0">
              <a:latin typeface="Calibri" pitchFamily="34" charset="0"/>
            </a:endParaRPr>
          </a:p>
        </p:txBody>
      </p:sp>
      <p:sp>
        <p:nvSpPr>
          <p:cNvPr id="231444" name="Text Box 20"/>
          <p:cNvSpPr txBox="1">
            <a:spLocks noChangeArrowheads="1"/>
          </p:cNvSpPr>
          <p:nvPr/>
        </p:nvSpPr>
        <p:spPr bwMode="auto">
          <a:xfrm>
            <a:off x="4953000" y="5203825"/>
            <a:ext cx="3795464" cy="646331"/>
          </a:xfrm>
          <a:prstGeom prst="rect">
            <a:avLst/>
          </a:prstGeom>
          <a:noFill/>
          <a:ln w="12700" cap="sq">
            <a:noFill/>
            <a:miter lim="800000"/>
            <a:headEnd type="none" w="sm" len="sm"/>
            <a:tailEnd type="none" w="sm" len="sm"/>
          </a:ln>
        </p:spPr>
        <p:txBody>
          <a:bodyPr wrap="square">
            <a:spAutoFit/>
          </a:bodyPr>
          <a:lstStyle/>
          <a:p>
            <a:pPr algn="just" eaLnBrk="0" hangingPunct="0"/>
            <a:r>
              <a:rPr lang="fr-FR" sz="1200" dirty="0">
                <a:latin typeface="Calibri" pitchFamily="34" charset="0"/>
              </a:rPr>
              <a:t>- Quelle amélioration est envisagée pour la population ?</a:t>
            </a:r>
          </a:p>
          <a:p>
            <a:pPr algn="just" eaLnBrk="0" hangingPunct="0"/>
            <a:r>
              <a:rPr lang="fr-FR" sz="1200" dirty="0">
                <a:latin typeface="Calibri" pitchFamily="34" charset="0"/>
              </a:rPr>
              <a:t>- Rédiger cette amélioration sous  forme d’objectif principal</a:t>
            </a:r>
          </a:p>
        </p:txBody>
      </p:sp>
      <p:sp>
        <p:nvSpPr>
          <p:cNvPr id="231445" name="Text Box 21"/>
          <p:cNvSpPr txBox="1">
            <a:spLocks noChangeArrowheads="1"/>
          </p:cNvSpPr>
          <p:nvPr/>
        </p:nvSpPr>
        <p:spPr bwMode="auto">
          <a:xfrm>
            <a:off x="1676400" y="5995988"/>
            <a:ext cx="2967038" cy="457200"/>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Quelle méthode est mise en œuvre ?</a:t>
            </a:r>
          </a:p>
          <a:p>
            <a:pPr eaLnBrk="0" hangingPunct="0"/>
            <a:r>
              <a:rPr lang="fr-FR" sz="1200">
                <a:latin typeface="Calibri" pitchFamily="34" charset="0"/>
              </a:rPr>
              <a:t>- A quel type d’action correspond-elle ?</a:t>
            </a:r>
            <a:endParaRPr lang="fr-FR" sz="2400">
              <a:latin typeface="Calibri" pitchFamily="34" charset="0"/>
            </a:endParaRPr>
          </a:p>
        </p:txBody>
      </p:sp>
      <p:sp>
        <p:nvSpPr>
          <p:cNvPr id="231446" name="Text Box 22"/>
          <p:cNvSpPr txBox="1">
            <a:spLocks noChangeArrowheads="1"/>
          </p:cNvSpPr>
          <p:nvPr/>
        </p:nvSpPr>
        <p:spPr bwMode="auto">
          <a:xfrm>
            <a:off x="304800" y="4624388"/>
            <a:ext cx="3352800" cy="1370012"/>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Qui fait quoi ?</a:t>
            </a:r>
          </a:p>
          <a:p>
            <a:pPr eaLnBrk="0" hangingPunct="0"/>
            <a:r>
              <a:rPr lang="fr-FR" sz="1200">
                <a:latin typeface="Calibri" pitchFamily="34" charset="0"/>
              </a:rPr>
              <a:t>- Quand ? Comment ? Où ?</a:t>
            </a:r>
          </a:p>
          <a:p>
            <a:pPr eaLnBrk="0" hangingPunct="0"/>
            <a:r>
              <a:rPr lang="fr-FR" sz="1200">
                <a:latin typeface="Calibri" pitchFamily="34" charset="0"/>
              </a:rPr>
              <a:t>- Avec quels moyens ?</a:t>
            </a:r>
          </a:p>
          <a:p>
            <a:pPr eaLnBrk="0" hangingPunct="0"/>
            <a:r>
              <a:rPr lang="fr-FR" sz="1200">
                <a:latin typeface="Calibri" pitchFamily="34" charset="0"/>
              </a:rPr>
              <a:t>- Avec quels partenariats ?</a:t>
            </a:r>
          </a:p>
          <a:p>
            <a:pPr>
              <a:spcBef>
                <a:spcPct val="50000"/>
              </a:spcBef>
            </a:pPr>
            <a:endParaRPr lang="fr-FR" sz="2400">
              <a:latin typeface="Calibri" pitchFamily="34" charset="0"/>
            </a:endParaRPr>
          </a:p>
        </p:txBody>
      </p:sp>
      <p:sp>
        <p:nvSpPr>
          <p:cNvPr id="231447" name="Text Box 23"/>
          <p:cNvSpPr txBox="1">
            <a:spLocks noChangeArrowheads="1"/>
          </p:cNvSpPr>
          <p:nvPr/>
        </p:nvSpPr>
        <p:spPr bwMode="auto">
          <a:xfrm>
            <a:off x="304800" y="3252788"/>
            <a:ext cx="2362200" cy="822325"/>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Qui évalue ?</a:t>
            </a:r>
          </a:p>
          <a:p>
            <a:pPr eaLnBrk="0" hangingPunct="0">
              <a:buFontTx/>
              <a:buChar char="-"/>
            </a:pPr>
            <a:r>
              <a:rPr lang="fr-FR" sz="1200">
                <a:latin typeface="Calibri" pitchFamily="34" charset="0"/>
              </a:rPr>
              <a:t> Qu’est-ce qui est observé ? </a:t>
            </a:r>
          </a:p>
          <a:p>
            <a:pPr eaLnBrk="0" hangingPunct="0"/>
            <a:r>
              <a:rPr lang="fr-FR" sz="1200">
                <a:latin typeface="Calibri" pitchFamily="34" charset="0"/>
              </a:rPr>
              <a:t>(critères – indicateurs)</a:t>
            </a:r>
          </a:p>
          <a:p>
            <a:pPr eaLnBrk="0" hangingPunct="0"/>
            <a:r>
              <a:rPr lang="fr-FR" sz="1200">
                <a:latin typeface="Calibri" pitchFamily="34" charset="0"/>
              </a:rPr>
              <a:t>- Avec quels outils ?</a:t>
            </a:r>
          </a:p>
        </p:txBody>
      </p:sp>
      <p:pic>
        <p:nvPicPr>
          <p:cNvPr id="19478" name="Picture 2" descr="http://www.codes05.org/images/interface/logo_codes05.gif"/>
          <p:cNvPicPr>
            <a:picLocks noChangeAspect="1" noChangeArrowheads="1"/>
          </p:cNvPicPr>
          <p:nvPr/>
        </p:nvPicPr>
        <p:blipFill>
          <a:blip r:embed="rId3" cstate="print"/>
          <a:srcRect b="9912"/>
          <a:stretch>
            <a:fillRect/>
          </a:stretch>
        </p:blipFill>
        <p:spPr bwMode="auto">
          <a:xfrm>
            <a:off x="179388" y="0"/>
            <a:ext cx="1314450" cy="944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box(in)">
                                      <p:cBhvr>
                                        <p:cTn id="7" dur="500"/>
                                        <p:tgtEl>
                                          <p:spTgt spid="2314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1442"/>
                                        </p:tgtEl>
                                        <p:attrNameLst>
                                          <p:attrName>style.visibility</p:attrName>
                                        </p:attrNameLst>
                                      </p:cBhvr>
                                      <p:to>
                                        <p:strVal val="visible"/>
                                      </p:to>
                                    </p:set>
                                    <p:anim calcmode="lin" valueType="num">
                                      <p:cBhvr additive="base">
                                        <p:cTn id="12" dur="500" fill="hold"/>
                                        <p:tgtEl>
                                          <p:spTgt spid="231442"/>
                                        </p:tgtEl>
                                        <p:attrNameLst>
                                          <p:attrName>ppt_x</p:attrName>
                                        </p:attrNameLst>
                                      </p:cBhvr>
                                      <p:tavLst>
                                        <p:tav tm="0">
                                          <p:val>
                                            <p:strVal val="0-#ppt_w/2"/>
                                          </p:val>
                                        </p:tav>
                                        <p:tav tm="100000">
                                          <p:val>
                                            <p:strVal val="#ppt_x"/>
                                          </p:val>
                                        </p:tav>
                                      </p:tavLst>
                                    </p:anim>
                                    <p:anim calcmode="lin" valueType="num">
                                      <p:cBhvr additive="base">
                                        <p:cTn id="13" dur="500" fill="hold"/>
                                        <p:tgtEl>
                                          <p:spTgt spid="2314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314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1428"/>
                                        </p:tgtEl>
                                        <p:attrNameLst>
                                          <p:attrName>style.visibility</p:attrName>
                                        </p:attrNameLst>
                                      </p:cBhvr>
                                      <p:to>
                                        <p:strVal val="visible"/>
                                      </p:to>
                                    </p:set>
                                    <p:animEffect transition="in" filter="box(in)">
                                      <p:cBhvr>
                                        <p:cTn id="22" dur="500"/>
                                        <p:tgtEl>
                                          <p:spTgt spid="2314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31443"/>
                                        </p:tgtEl>
                                        <p:attrNameLst>
                                          <p:attrName>style.visibility</p:attrName>
                                        </p:attrNameLst>
                                      </p:cBhvr>
                                      <p:to>
                                        <p:strVal val="visible"/>
                                      </p:to>
                                    </p:set>
                                    <p:anim calcmode="lin" valueType="num">
                                      <p:cBhvr additive="base">
                                        <p:cTn id="27" dur="500" fill="hold"/>
                                        <p:tgtEl>
                                          <p:spTgt spid="231443"/>
                                        </p:tgtEl>
                                        <p:attrNameLst>
                                          <p:attrName>ppt_x</p:attrName>
                                        </p:attrNameLst>
                                      </p:cBhvr>
                                      <p:tavLst>
                                        <p:tav tm="0">
                                          <p:val>
                                            <p:strVal val="1+#ppt_w/2"/>
                                          </p:val>
                                        </p:tav>
                                        <p:tav tm="100000">
                                          <p:val>
                                            <p:strVal val="#ppt_x"/>
                                          </p:val>
                                        </p:tav>
                                      </p:tavLst>
                                    </p:anim>
                                    <p:anim calcmode="lin" valueType="num">
                                      <p:cBhvr additive="base">
                                        <p:cTn id="28" dur="500" fill="hold"/>
                                        <p:tgtEl>
                                          <p:spTgt spid="23144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314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1430"/>
                                        </p:tgtEl>
                                        <p:attrNameLst>
                                          <p:attrName>style.visibility</p:attrName>
                                        </p:attrNameLst>
                                      </p:cBhvr>
                                      <p:to>
                                        <p:strVal val="visible"/>
                                      </p:to>
                                    </p:set>
                                    <p:animEffect transition="in" filter="box(in)">
                                      <p:cBhvr>
                                        <p:cTn id="37" dur="500"/>
                                        <p:tgtEl>
                                          <p:spTgt spid="2314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31444"/>
                                        </p:tgtEl>
                                        <p:attrNameLst>
                                          <p:attrName>style.visibility</p:attrName>
                                        </p:attrNameLst>
                                      </p:cBhvr>
                                      <p:to>
                                        <p:strVal val="visible"/>
                                      </p:to>
                                    </p:set>
                                    <p:anim calcmode="lin" valueType="num">
                                      <p:cBhvr additive="base">
                                        <p:cTn id="42" dur="500" fill="hold"/>
                                        <p:tgtEl>
                                          <p:spTgt spid="231444"/>
                                        </p:tgtEl>
                                        <p:attrNameLst>
                                          <p:attrName>ppt_x</p:attrName>
                                        </p:attrNameLst>
                                      </p:cBhvr>
                                      <p:tavLst>
                                        <p:tav tm="0">
                                          <p:val>
                                            <p:strVal val="1+#ppt_w/2"/>
                                          </p:val>
                                        </p:tav>
                                        <p:tav tm="100000">
                                          <p:val>
                                            <p:strVal val="#ppt_x"/>
                                          </p:val>
                                        </p:tav>
                                      </p:tavLst>
                                    </p:anim>
                                    <p:anim calcmode="lin" valueType="num">
                                      <p:cBhvr additive="base">
                                        <p:cTn id="43" dur="500" fill="hold"/>
                                        <p:tgtEl>
                                          <p:spTgt spid="23144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314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1431"/>
                                        </p:tgtEl>
                                        <p:attrNameLst>
                                          <p:attrName>style.visibility</p:attrName>
                                        </p:attrNameLst>
                                      </p:cBhvr>
                                      <p:to>
                                        <p:strVal val="visible"/>
                                      </p:to>
                                    </p:set>
                                    <p:animEffect transition="in" filter="box(in)">
                                      <p:cBhvr>
                                        <p:cTn id="52" dur="500"/>
                                        <p:tgtEl>
                                          <p:spTgt spid="23143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31445"/>
                                        </p:tgtEl>
                                        <p:attrNameLst>
                                          <p:attrName>style.visibility</p:attrName>
                                        </p:attrNameLst>
                                      </p:cBhvr>
                                      <p:to>
                                        <p:strVal val="visible"/>
                                      </p:to>
                                    </p:set>
                                    <p:anim calcmode="lin" valueType="num">
                                      <p:cBhvr additive="base">
                                        <p:cTn id="57" dur="500" fill="hold"/>
                                        <p:tgtEl>
                                          <p:spTgt spid="231445"/>
                                        </p:tgtEl>
                                        <p:attrNameLst>
                                          <p:attrName>ppt_x</p:attrName>
                                        </p:attrNameLst>
                                      </p:cBhvr>
                                      <p:tavLst>
                                        <p:tav tm="0">
                                          <p:val>
                                            <p:strVal val="0-#ppt_w/2"/>
                                          </p:val>
                                        </p:tav>
                                        <p:tav tm="100000">
                                          <p:val>
                                            <p:strVal val="#ppt_x"/>
                                          </p:val>
                                        </p:tav>
                                      </p:tavLst>
                                    </p:anim>
                                    <p:anim calcmode="lin" valueType="num">
                                      <p:cBhvr additive="base">
                                        <p:cTn id="58" dur="500" fill="hold"/>
                                        <p:tgtEl>
                                          <p:spTgt spid="23144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314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31432"/>
                                        </p:tgtEl>
                                        <p:attrNameLst>
                                          <p:attrName>style.visibility</p:attrName>
                                        </p:attrNameLst>
                                      </p:cBhvr>
                                      <p:to>
                                        <p:strVal val="visible"/>
                                      </p:to>
                                    </p:set>
                                    <p:animEffect transition="in" filter="box(in)">
                                      <p:cBhvr>
                                        <p:cTn id="67" dur="500"/>
                                        <p:tgtEl>
                                          <p:spTgt spid="231432"/>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231446"/>
                                        </p:tgtEl>
                                        <p:attrNameLst>
                                          <p:attrName>style.visibility</p:attrName>
                                        </p:attrNameLst>
                                      </p:cBhvr>
                                      <p:to>
                                        <p:strVal val="visible"/>
                                      </p:to>
                                    </p:set>
                                    <p:anim calcmode="lin" valueType="num">
                                      <p:cBhvr additive="base">
                                        <p:cTn id="72" dur="500" fill="hold"/>
                                        <p:tgtEl>
                                          <p:spTgt spid="231446"/>
                                        </p:tgtEl>
                                        <p:attrNameLst>
                                          <p:attrName>ppt_x</p:attrName>
                                        </p:attrNameLst>
                                      </p:cBhvr>
                                      <p:tavLst>
                                        <p:tav tm="0">
                                          <p:val>
                                            <p:strVal val="0-#ppt_w/2"/>
                                          </p:val>
                                        </p:tav>
                                        <p:tav tm="100000">
                                          <p:val>
                                            <p:strVal val="#ppt_x"/>
                                          </p:val>
                                        </p:tav>
                                      </p:tavLst>
                                    </p:anim>
                                    <p:anim calcmode="lin" valueType="num">
                                      <p:cBhvr additive="base">
                                        <p:cTn id="73" dur="500" fill="hold"/>
                                        <p:tgtEl>
                                          <p:spTgt spid="23144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231434"/>
                                        </p:tgtEl>
                                        <p:attrNameLst>
                                          <p:attrName>style.visibility</p:attrName>
                                        </p:attrNameLst>
                                      </p:cBhvr>
                                      <p:to>
                                        <p:strVal val="visible"/>
                                      </p:to>
                                    </p:set>
                                    <p:anim calcmode="lin" valueType="num">
                                      <p:cBhvr additive="base">
                                        <p:cTn id="78" dur="500" fill="hold"/>
                                        <p:tgtEl>
                                          <p:spTgt spid="231434"/>
                                        </p:tgtEl>
                                        <p:attrNameLst>
                                          <p:attrName>ppt_x</p:attrName>
                                        </p:attrNameLst>
                                      </p:cBhvr>
                                      <p:tavLst>
                                        <p:tav tm="0">
                                          <p:val>
                                            <p:strVal val="0-#ppt_w/2"/>
                                          </p:val>
                                        </p:tav>
                                        <p:tav tm="100000">
                                          <p:val>
                                            <p:strVal val="#ppt_x"/>
                                          </p:val>
                                        </p:tav>
                                      </p:tavLst>
                                    </p:anim>
                                    <p:anim calcmode="lin" valueType="num">
                                      <p:cBhvr additive="base">
                                        <p:cTn id="79" dur="500" fill="hold"/>
                                        <p:tgtEl>
                                          <p:spTgt spid="23143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31429"/>
                                        </p:tgtEl>
                                        <p:attrNameLst>
                                          <p:attrName>style.visibility</p:attrName>
                                        </p:attrNameLst>
                                      </p:cBhvr>
                                      <p:to>
                                        <p:strVal val="visible"/>
                                      </p:to>
                                    </p:set>
                                    <p:animEffect transition="in" filter="box(in)">
                                      <p:cBhvr>
                                        <p:cTn id="84" dur="500"/>
                                        <p:tgtEl>
                                          <p:spTgt spid="23142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31447"/>
                                        </p:tgtEl>
                                        <p:attrNameLst>
                                          <p:attrName>style.visibility</p:attrName>
                                        </p:attrNameLst>
                                      </p:cBhvr>
                                      <p:to>
                                        <p:strVal val="visible"/>
                                      </p:to>
                                    </p:set>
                                    <p:anim calcmode="lin" valueType="num">
                                      <p:cBhvr additive="base">
                                        <p:cTn id="89" dur="500" fill="hold"/>
                                        <p:tgtEl>
                                          <p:spTgt spid="231447"/>
                                        </p:tgtEl>
                                        <p:attrNameLst>
                                          <p:attrName>ppt_x</p:attrName>
                                        </p:attrNameLst>
                                      </p:cBhvr>
                                      <p:tavLst>
                                        <p:tav tm="0">
                                          <p:val>
                                            <p:strVal val="0-#ppt_w/2"/>
                                          </p:val>
                                        </p:tav>
                                        <p:tav tm="100000">
                                          <p:val>
                                            <p:strVal val="#ppt_x"/>
                                          </p:val>
                                        </p:tav>
                                      </p:tavLst>
                                    </p:anim>
                                    <p:anim calcmode="lin" valueType="num">
                                      <p:cBhvr additive="base">
                                        <p:cTn id="90" dur="500" fill="hold"/>
                                        <p:tgtEl>
                                          <p:spTgt spid="23144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31435"/>
                                        </p:tgtEl>
                                        <p:attrNameLst>
                                          <p:attrName>style.visibility</p:attrName>
                                        </p:attrNameLst>
                                      </p:cBhvr>
                                      <p:to>
                                        <p:strVal val="visible"/>
                                      </p:to>
                                    </p:set>
                                    <p:anim calcmode="lin" valueType="num">
                                      <p:cBhvr additive="base">
                                        <p:cTn id="95" dur="500" fill="hold"/>
                                        <p:tgtEl>
                                          <p:spTgt spid="231435"/>
                                        </p:tgtEl>
                                        <p:attrNameLst>
                                          <p:attrName>ppt_x</p:attrName>
                                        </p:attrNameLst>
                                      </p:cBhvr>
                                      <p:tavLst>
                                        <p:tav tm="0">
                                          <p:val>
                                            <p:strVal val="0-#ppt_w/2"/>
                                          </p:val>
                                        </p:tav>
                                        <p:tav tm="100000">
                                          <p:val>
                                            <p:strVal val="#ppt_x"/>
                                          </p:val>
                                        </p:tav>
                                      </p:tavLst>
                                    </p:anim>
                                    <p:anim calcmode="lin" valueType="num">
                                      <p:cBhvr additive="base">
                                        <p:cTn id="96" dur="500" fill="hold"/>
                                        <p:tgtEl>
                                          <p:spTgt spid="23143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499"/>
                                          </p:stCondLst>
                                        </p:cTn>
                                        <p:tgtEl>
                                          <p:spTgt spid="2314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231433"/>
                                        </p:tgtEl>
                                        <p:attrNameLst>
                                          <p:attrName>style.visibility</p:attrName>
                                        </p:attrNameLst>
                                      </p:cBhvr>
                                      <p:to>
                                        <p:strVal val="visible"/>
                                      </p:to>
                                    </p:set>
                                    <p:animEffect transition="in" filter="box(in)">
                                      <p:cBhvr>
                                        <p:cTn id="105" dur="500"/>
                                        <p:tgtEl>
                                          <p:spTgt spid="231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nimBg="1" autoUpdateAnimBg="0"/>
      <p:bldP spid="231428" grpId="0" animBg="1" autoUpdateAnimBg="0"/>
      <p:bldP spid="231429" grpId="0" animBg="1" autoUpdateAnimBg="0"/>
      <p:bldP spid="231430" grpId="0" animBg="1" autoUpdateAnimBg="0"/>
      <p:bldP spid="231431" grpId="0" animBg="1" autoUpdateAnimBg="0"/>
      <p:bldP spid="231432" grpId="0" animBg="1" autoUpdateAnimBg="0"/>
      <p:bldP spid="231433" grpId="0" animBg="1" autoUpdateAnimBg="0"/>
      <p:bldP spid="231434" grpId="0" animBg="1"/>
      <p:bldP spid="231435" grpId="0" animBg="1"/>
      <p:bldP spid="231436" grpId="0" animBg="1"/>
      <p:bldP spid="231437" grpId="0" animBg="1"/>
      <p:bldP spid="231438" grpId="0" animBg="1"/>
      <p:bldP spid="231439" grpId="0" animBg="1"/>
      <p:bldP spid="231440" grpId="0" animBg="1"/>
      <p:bldP spid="231442" grpId="0" autoUpdateAnimBg="0"/>
      <p:bldP spid="231443" grpId="0" autoUpdateAnimBg="0"/>
      <p:bldP spid="231444" grpId="0" autoUpdateAnimBg="0"/>
      <p:bldP spid="231445" grpId="0" autoUpdateAnimBg="0"/>
      <p:bldP spid="231446" grpId="0" autoUpdateAnimBg="0"/>
      <p:bldP spid="23144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900113" y="260350"/>
            <a:ext cx="7793037"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cs typeface="Calibri" pitchFamily="34" charset="0"/>
              </a:rPr>
              <a:t>DEFINITION DES OBJECTIFS </a:t>
            </a:r>
          </a:p>
        </p:txBody>
      </p:sp>
      <p:sp>
        <p:nvSpPr>
          <p:cNvPr id="21506" name="Rectangle 3"/>
          <p:cNvSpPr>
            <a:spLocks noGrp="1" noChangeArrowheads="1"/>
          </p:cNvSpPr>
          <p:nvPr>
            <p:ph type="body" idx="4294967295"/>
          </p:nvPr>
        </p:nvSpPr>
        <p:spPr>
          <a:xfrm>
            <a:off x="684213" y="1557338"/>
            <a:ext cx="7772400" cy="4995862"/>
          </a:xfrm>
        </p:spPr>
        <p:txBody>
          <a:bodyPr/>
          <a:lstStyle/>
          <a:p>
            <a:pPr eaLnBrk="1" hangingPunct="1">
              <a:lnSpc>
                <a:spcPct val="90000"/>
              </a:lnSpc>
            </a:pPr>
            <a:r>
              <a:rPr lang="fr-FR" sz="2800" dirty="0" smtClean="0">
                <a:latin typeface="Calibri" pitchFamily="34" charset="0"/>
              </a:rPr>
              <a:t>L’objectif se définit </a:t>
            </a:r>
            <a:r>
              <a:rPr lang="fr-FR" sz="2800" b="1" dirty="0" smtClean="0">
                <a:latin typeface="Calibri" pitchFamily="34" charset="0"/>
              </a:rPr>
              <a:t>avec</a:t>
            </a:r>
            <a:r>
              <a:rPr lang="fr-FR" sz="2800" dirty="0" smtClean="0">
                <a:latin typeface="Calibri" pitchFamily="34" charset="0"/>
              </a:rPr>
              <a:t> les partenaires d’action et la population concernée</a:t>
            </a:r>
          </a:p>
          <a:p>
            <a:pPr eaLnBrk="1" hangingPunct="1">
              <a:lnSpc>
                <a:spcPct val="90000"/>
              </a:lnSpc>
              <a:buFont typeface="Wingdings" pitchFamily="2" charset="2"/>
              <a:buNone/>
            </a:pPr>
            <a:endParaRPr lang="fr-FR" sz="2800" dirty="0" smtClean="0">
              <a:latin typeface="Calibri" pitchFamily="34" charset="0"/>
            </a:endParaRPr>
          </a:p>
          <a:p>
            <a:pPr eaLnBrk="1" hangingPunct="1">
              <a:lnSpc>
                <a:spcPct val="90000"/>
              </a:lnSpc>
            </a:pPr>
            <a:r>
              <a:rPr lang="fr-FR" sz="2800" dirty="0" smtClean="0">
                <a:latin typeface="Calibri" pitchFamily="34" charset="0"/>
              </a:rPr>
              <a:t>Il s’agit de savoir ce que l’on </a:t>
            </a:r>
            <a:r>
              <a:rPr lang="fr-FR" sz="2800" b="1" dirty="0" smtClean="0">
                <a:latin typeface="Calibri" pitchFamily="34" charset="0"/>
              </a:rPr>
              <a:t>veut</a:t>
            </a:r>
            <a:r>
              <a:rPr lang="fr-FR" sz="2800" dirty="0" smtClean="0">
                <a:latin typeface="Calibri" pitchFamily="34" charset="0"/>
              </a:rPr>
              <a:t> faire , ce que l’on </a:t>
            </a:r>
            <a:r>
              <a:rPr lang="fr-FR" sz="2800" b="1" dirty="0" smtClean="0">
                <a:latin typeface="Calibri" pitchFamily="34" charset="0"/>
              </a:rPr>
              <a:t>peut</a:t>
            </a:r>
            <a:r>
              <a:rPr lang="fr-FR" sz="2800" dirty="0" smtClean="0">
                <a:latin typeface="Calibri" pitchFamily="34" charset="0"/>
              </a:rPr>
              <a:t> faire</a:t>
            </a:r>
          </a:p>
          <a:p>
            <a:pPr eaLnBrk="1" hangingPunct="1">
              <a:lnSpc>
                <a:spcPct val="90000"/>
              </a:lnSpc>
              <a:buFont typeface="Wingdings" pitchFamily="2" charset="2"/>
              <a:buNone/>
            </a:pPr>
            <a:endParaRPr lang="fr-FR" sz="2800" dirty="0" smtClean="0">
              <a:latin typeface="Calibri" pitchFamily="34" charset="0"/>
            </a:endParaRPr>
          </a:p>
          <a:p>
            <a:pPr eaLnBrk="1" hangingPunct="1">
              <a:lnSpc>
                <a:spcPct val="90000"/>
              </a:lnSpc>
            </a:pPr>
            <a:r>
              <a:rPr lang="fr-FR" sz="2800" dirty="0" smtClean="0">
                <a:latin typeface="Calibri" pitchFamily="34" charset="0"/>
              </a:rPr>
              <a:t>C’est le </a:t>
            </a:r>
            <a:r>
              <a:rPr lang="fr-FR" sz="2800" b="1" dirty="0" smtClean="0">
                <a:latin typeface="Calibri" pitchFamily="34" charset="0"/>
              </a:rPr>
              <a:t>résultat </a:t>
            </a:r>
            <a:r>
              <a:rPr lang="fr-FR" sz="2800" dirty="0" smtClean="0">
                <a:latin typeface="Calibri" pitchFamily="34" charset="0"/>
              </a:rPr>
              <a:t>auquel on veut aboutir</a:t>
            </a:r>
          </a:p>
          <a:p>
            <a:pPr eaLnBrk="1" hangingPunct="1">
              <a:lnSpc>
                <a:spcPct val="90000"/>
              </a:lnSpc>
            </a:pPr>
            <a:endParaRPr lang="fr-FR" sz="2800" dirty="0" smtClean="0">
              <a:latin typeface="Calibri" pitchFamily="34" charset="0"/>
            </a:endParaRPr>
          </a:p>
          <a:p>
            <a:pPr eaLnBrk="1" hangingPunct="1">
              <a:lnSpc>
                <a:spcPct val="90000"/>
              </a:lnSpc>
            </a:pPr>
            <a:r>
              <a:rPr lang="fr-FR" sz="2800" dirty="0" smtClean="0">
                <a:latin typeface="Calibri" pitchFamily="34" charset="0"/>
              </a:rPr>
              <a:t>L’objectif doit se rapporter :</a:t>
            </a:r>
          </a:p>
          <a:p>
            <a:pPr eaLnBrk="1" hangingPunct="1">
              <a:lnSpc>
                <a:spcPct val="90000"/>
              </a:lnSpc>
              <a:buFontTx/>
              <a:buChar char="-"/>
            </a:pPr>
            <a:r>
              <a:rPr lang="fr-FR" sz="2800" b="1" dirty="0" smtClean="0">
                <a:latin typeface="Calibri" pitchFamily="34" charset="0"/>
              </a:rPr>
              <a:t>au problème de santé à traiter</a:t>
            </a:r>
          </a:p>
          <a:p>
            <a:pPr eaLnBrk="1" hangingPunct="1">
              <a:lnSpc>
                <a:spcPct val="90000"/>
              </a:lnSpc>
              <a:buFontTx/>
              <a:buChar char="-"/>
            </a:pPr>
            <a:r>
              <a:rPr lang="fr-FR" sz="2800" b="1" dirty="0" smtClean="0">
                <a:latin typeface="Calibri" pitchFamily="34" charset="0"/>
              </a:rPr>
              <a:t>à la population concernée</a:t>
            </a:r>
          </a:p>
          <a:p>
            <a:pPr eaLnBrk="1" hangingPunct="1">
              <a:lnSpc>
                <a:spcPct val="90000"/>
              </a:lnSpc>
            </a:pPr>
            <a:endParaRPr lang="fr-FR" b="1" dirty="0" smtClean="0">
              <a:latin typeface="Calibri" pitchFamily="34" charset="0"/>
            </a:endParaRPr>
          </a:p>
        </p:txBody>
      </p:sp>
      <p:pic>
        <p:nvPicPr>
          <p:cNvPr id="215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84213" y="333375"/>
            <a:ext cx="7793037" cy="839788"/>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DEFINITION DES OBJECTIFS</a:t>
            </a:r>
          </a:p>
        </p:txBody>
      </p:sp>
      <p:sp>
        <p:nvSpPr>
          <p:cNvPr id="123906" name="Rectangle 3"/>
          <p:cNvSpPr>
            <a:spLocks noGrp="1" noChangeArrowheads="1"/>
          </p:cNvSpPr>
          <p:nvPr>
            <p:ph type="body" idx="4294967295"/>
          </p:nvPr>
        </p:nvSpPr>
        <p:spPr>
          <a:xfrm>
            <a:off x="539552" y="1484784"/>
            <a:ext cx="7992690" cy="4679950"/>
          </a:xfrm>
        </p:spPr>
        <p:txBody>
          <a:bodyPr/>
          <a:lstStyle/>
          <a:p>
            <a:pPr eaLnBrk="1" hangingPunct="1">
              <a:lnSpc>
                <a:spcPct val="90000"/>
              </a:lnSpc>
            </a:pPr>
            <a:r>
              <a:rPr lang="fr-FR" sz="2800" dirty="0" smtClean="0">
                <a:latin typeface="Calibri" pitchFamily="34" charset="0"/>
              </a:rPr>
              <a:t>Un objectif doit indiquer :</a:t>
            </a:r>
          </a:p>
          <a:p>
            <a:pPr lvl="1" eaLnBrk="1" hangingPunct="1">
              <a:lnSpc>
                <a:spcPct val="90000"/>
              </a:lnSpc>
            </a:pPr>
            <a:r>
              <a:rPr lang="fr-FR" sz="2400" dirty="0" smtClean="0">
                <a:latin typeface="Calibri" pitchFamily="34" charset="0"/>
              </a:rPr>
              <a:t>Le public concerné</a:t>
            </a:r>
          </a:p>
          <a:p>
            <a:pPr lvl="1" eaLnBrk="1" hangingPunct="1">
              <a:lnSpc>
                <a:spcPct val="90000"/>
              </a:lnSpc>
            </a:pPr>
            <a:r>
              <a:rPr lang="fr-FR" sz="2400" dirty="0" smtClean="0">
                <a:latin typeface="Calibri" pitchFamily="34" charset="0"/>
              </a:rPr>
              <a:t>Le résultat que l’on recherche à atteindre</a:t>
            </a:r>
          </a:p>
          <a:p>
            <a:pPr lvl="1" eaLnBrk="1" hangingPunct="1">
              <a:lnSpc>
                <a:spcPct val="90000"/>
              </a:lnSpc>
              <a:buFont typeface="Wingdings" pitchFamily="2" charset="2"/>
              <a:buNone/>
            </a:pPr>
            <a:endParaRPr lang="fr-FR" sz="1200" dirty="0" smtClean="0">
              <a:latin typeface="Calibri" pitchFamily="34" charset="0"/>
            </a:endParaRPr>
          </a:p>
          <a:p>
            <a:pPr eaLnBrk="1" hangingPunct="1">
              <a:lnSpc>
                <a:spcPct val="90000"/>
              </a:lnSpc>
            </a:pPr>
            <a:r>
              <a:rPr lang="fr-FR" sz="2800" dirty="0" smtClean="0">
                <a:latin typeface="Calibri" pitchFamily="34" charset="0"/>
              </a:rPr>
              <a:t>L’objectif doit être :</a:t>
            </a:r>
          </a:p>
          <a:p>
            <a:pPr lvl="1" eaLnBrk="1" hangingPunct="1">
              <a:lnSpc>
                <a:spcPct val="90000"/>
              </a:lnSpc>
            </a:pPr>
            <a:r>
              <a:rPr lang="fr-FR" sz="2400" dirty="0" smtClean="0">
                <a:latin typeface="Calibri" pitchFamily="34" charset="0"/>
              </a:rPr>
              <a:t>Pertinent </a:t>
            </a:r>
          </a:p>
          <a:p>
            <a:pPr lvl="1" eaLnBrk="1" hangingPunct="1">
              <a:lnSpc>
                <a:spcPct val="90000"/>
              </a:lnSpc>
            </a:pPr>
            <a:r>
              <a:rPr lang="fr-FR" sz="2400" dirty="0" smtClean="0">
                <a:latin typeface="Calibri" pitchFamily="34" charset="0"/>
              </a:rPr>
              <a:t>Précis </a:t>
            </a:r>
          </a:p>
          <a:p>
            <a:pPr lvl="1" eaLnBrk="1" hangingPunct="1">
              <a:lnSpc>
                <a:spcPct val="90000"/>
              </a:lnSpc>
            </a:pPr>
            <a:r>
              <a:rPr lang="fr-FR" sz="2400" dirty="0" smtClean="0">
                <a:latin typeface="Calibri" pitchFamily="34" charset="0"/>
              </a:rPr>
              <a:t>Réalisable</a:t>
            </a:r>
          </a:p>
          <a:p>
            <a:pPr lvl="1" eaLnBrk="1" hangingPunct="1">
              <a:lnSpc>
                <a:spcPct val="90000"/>
              </a:lnSpc>
            </a:pPr>
            <a:r>
              <a:rPr lang="fr-FR" sz="2400" dirty="0" smtClean="0">
                <a:latin typeface="Calibri" pitchFamily="34" charset="0"/>
              </a:rPr>
              <a:t>Mesurable (quantitativement et qualitativement)</a:t>
            </a:r>
          </a:p>
          <a:p>
            <a:pPr lvl="1" eaLnBrk="1" hangingPunct="1">
              <a:lnSpc>
                <a:spcPct val="90000"/>
              </a:lnSpc>
              <a:buNone/>
            </a:pPr>
            <a:endParaRPr lang="fr-FR" sz="1200" dirty="0" smtClean="0">
              <a:latin typeface="Calibri" pitchFamily="34" charset="0"/>
            </a:endParaRPr>
          </a:p>
          <a:p>
            <a:pPr lvl="1" eaLnBrk="1" hangingPunct="1">
              <a:lnSpc>
                <a:spcPct val="90000"/>
              </a:lnSpc>
            </a:pPr>
            <a:r>
              <a:rPr lang="fr-FR" sz="2800" dirty="0" smtClean="0">
                <a:latin typeface="Calibri" pitchFamily="34" charset="0"/>
              </a:rPr>
              <a:t>Un objectif doit être </a:t>
            </a:r>
            <a:r>
              <a:rPr lang="fr-FR" sz="2800" b="1" dirty="0" smtClean="0">
                <a:latin typeface="Calibri" pitchFamily="34" charset="0"/>
              </a:rPr>
              <a:t>SMART</a:t>
            </a:r>
            <a:r>
              <a:rPr lang="fr-FR" sz="2800" dirty="0" smtClean="0">
                <a:latin typeface="Calibri" pitchFamily="34" charset="0"/>
              </a:rPr>
              <a:t> :</a:t>
            </a:r>
            <a:r>
              <a:rPr lang="fr-FR" sz="2400" dirty="0" smtClean="0">
                <a:latin typeface="Calibri" pitchFamily="34" charset="0"/>
              </a:rPr>
              <a:t> </a:t>
            </a:r>
          </a:p>
          <a:p>
            <a:pPr lvl="1" eaLnBrk="1" hangingPunct="1">
              <a:lnSpc>
                <a:spcPct val="90000"/>
              </a:lnSpc>
              <a:buNone/>
            </a:pPr>
            <a:r>
              <a:rPr lang="fr-FR" sz="2200" b="1" dirty="0" smtClean="0">
                <a:latin typeface="Calibri" pitchFamily="34" charset="0"/>
              </a:rPr>
              <a:t>S</a:t>
            </a:r>
            <a:r>
              <a:rPr lang="fr-FR" sz="2200" dirty="0" smtClean="0">
                <a:latin typeface="Calibri" pitchFamily="34" charset="0"/>
              </a:rPr>
              <a:t>pécifique, </a:t>
            </a:r>
            <a:r>
              <a:rPr lang="fr-FR" sz="2200" b="1" dirty="0" smtClean="0">
                <a:latin typeface="Calibri" pitchFamily="34" charset="0"/>
              </a:rPr>
              <a:t>M</a:t>
            </a:r>
            <a:r>
              <a:rPr lang="fr-FR" sz="2200" dirty="0" smtClean="0">
                <a:latin typeface="Calibri" pitchFamily="34" charset="0"/>
              </a:rPr>
              <a:t>esurable, </a:t>
            </a:r>
            <a:r>
              <a:rPr lang="fr-FR" sz="2200" b="1" dirty="0" smtClean="0">
                <a:latin typeface="Calibri" pitchFamily="34" charset="0"/>
              </a:rPr>
              <a:t>A</a:t>
            </a:r>
            <a:r>
              <a:rPr lang="fr-FR" sz="2200" dirty="0" smtClean="0">
                <a:latin typeface="Calibri" pitchFamily="34" charset="0"/>
              </a:rPr>
              <a:t>ccessible, </a:t>
            </a:r>
            <a:r>
              <a:rPr lang="fr-FR" sz="2200" b="1" dirty="0" smtClean="0">
                <a:latin typeface="Calibri" pitchFamily="34" charset="0"/>
              </a:rPr>
              <a:t>R</a:t>
            </a:r>
            <a:r>
              <a:rPr lang="fr-FR" sz="2200" dirty="0" smtClean="0">
                <a:latin typeface="Calibri" pitchFamily="34" charset="0"/>
              </a:rPr>
              <a:t>éaliste, fixé dans le </a:t>
            </a:r>
            <a:r>
              <a:rPr lang="fr-FR" sz="2200" b="1" dirty="0" smtClean="0">
                <a:latin typeface="Calibri" pitchFamily="34" charset="0"/>
              </a:rPr>
              <a:t>T</a:t>
            </a:r>
            <a:r>
              <a:rPr lang="fr-FR" sz="2200" dirty="0" smtClean="0">
                <a:latin typeface="Calibri" pitchFamily="34" charset="0"/>
              </a:rPr>
              <a:t>emps</a:t>
            </a:r>
          </a:p>
        </p:txBody>
      </p:sp>
      <p:pic>
        <p:nvPicPr>
          <p:cNvPr id="1239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a:defRPr/>
            </a:pPr>
            <a:fld id="{3C037D74-6CB4-495A-A80D-50A605D92923}" type="slidenum">
              <a:rPr lang="fr-FR" smtClean="0"/>
              <a:pPr>
                <a:defRPr/>
              </a:pPr>
              <a:t>7</a:t>
            </a:fld>
            <a:endParaRPr lang="fr-F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84213" y="404813"/>
            <a:ext cx="7793037" cy="768350"/>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OBJECTIF GÉNÉRAL</a:t>
            </a:r>
          </a:p>
        </p:txBody>
      </p:sp>
      <p:sp>
        <p:nvSpPr>
          <p:cNvPr id="25602" name="Rectangle 3"/>
          <p:cNvSpPr>
            <a:spLocks noGrp="1" noChangeArrowheads="1"/>
          </p:cNvSpPr>
          <p:nvPr>
            <p:ph type="body" idx="4294967295"/>
          </p:nvPr>
        </p:nvSpPr>
        <p:spPr>
          <a:xfrm>
            <a:off x="468313" y="1916113"/>
            <a:ext cx="7693025" cy="4752975"/>
          </a:xfrm>
        </p:spPr>
        <p:txBody>
          <a:bodyPr/>
          <a:lstStyle/>
          <a:p>
            <a:pPr eaLnBrk="1" hangingPunct="1">
              <a:spcAft>
                <a:spcPts val="600"/>
              </a:spcAft>
            </a:pPr>
            <a:r>
              <a:rPr lang="fr-FR" sz="2800" smtClean="0">
                <a:latin typeface="Calibri" pitchFamily="34" charset="0"/>
              </a:rPr>
              <a:t>L’objectif général d’un projet précise le changement de situation attendu au terme de l’action et le délai fixé pour l’atteindre </a:t>
            </a:r>
          </a:p>
          <a:p>
            <a:pPr eaLnBrk="1" hangingPunct="1">
              <a:spcAft>
                <a:spcPts val="600"/>
              </a:spcAft>
            </a:pPr>
            <a:r>
              <a:rPr lang="fr-FR" sz="2800" smtClean="0">
                <a:latin typeface="Calibri" pitchFamily="34" charset="0"/>
              </a:rPr>
              <a:t>Il se centre sur le problème retenu prioritaire </a:t>
            </a:r>
          </a:p>
          <a:p>
            <a:pPr eaLnBrk="1" hangingPunct="1">
              <a:spcAft>
                <a:spcPts val="600"/>
              </a:spcAft>
            </a:pPr>
            <a:r>
              <a:rPr lang="fr-FR" sz="2800" smtClean="0">
                <a:latin typeface="Calibri" pitchFamily="34" charset="0"/>
              </a:rPr>
              <a:t>Il vise le moyen ou long terme</a:t>
            </a:r>
          </a:p>
          <a:p>
            <a:pPr eaLnBrk="1" hangingPunct="1">
              <a:spcAft>
                <a:spcPts val="600"/>
              </a:spcAft>
            </a:pPr>
            <a:r>
              <a:rPr lang="fr-FR" sz="2800" smtClean="0">
                <a:latin typeface="Calibri" pitchFamily="34" charset="0"/>
              </a:rPr>
              <a:t>Il n’y a qu’</a:t>
            </a:r>
            <a:r>
              <a:rPr lang="fr-FR" sz="2800" b="1" smtClean="0">
                <a:latin typeface="Calibri" pitchFamily="34" charset="0"/>
              </a:rPr>
              <a:t>un</a:t>
            </a:r>
            <a:r>
              <a:rPr lang="fr-FR" sz="2800" smtClean="0">
                <a:latin typeface="Calibri" pitchFamily="34" charset="0"/>
              </a:rPr>
              <a:t> objectif général par projet</a:t>
            </a:r>
          </a:p>
          <a:p>
            <a:pPr eaLnBrk="1" hangingPunct="1"/>
            <a:r>
              <a:rPr lang="fr-FR" sz="2800" smtClean="0">
                <a:latin typeface="Calibri" pitchFamily="34" charset="0"/>
              </a:rPr>
              <a:t>Il est commun à tous les intervenants engagés dans cette action en direction d’un public cible défini</a:t>
            </a:r>
            <a:r>
              <a:rPr lang="fr-FR" sz="2800" smtClean="0"/>
              <a:t> </a:t>
            </a:r>
          </a:p>
        </p:txBody>
      </p:sp>
      <p:pic>
        <p:nvPicPr>
          <p:cNvPr id="25603"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827088" y="188913"/>
            <a:ext cx="7793037" cy="911225"/>
          </a:xfrm>
        </p:spPr>
        <p:txBody>
          <a:bodyPr/>
          <a:lstStyle/>
          <a:p>
            <a:pPr algn="ctr" eaLnBrk="1" fontAlgn="auto" hangingPunct="1">
              <a:spcAft>
                <a:spcPts val="0"/>
              </a:spcAft>
              <a:defRPr/>
            </a:pPr>
            <a:r>
              <a:rPr lang="fr-FR" b="1" u="sng" dirty="0" smtClean="0">
                <a:solidFill>
                  <a:schemeClr val="tx2">
                    <a:lumMod val="75000"/>
                    <a:lumOff val="25000"/>
                  </a:schemeClr>
                </a:solidFill>
                <a:latin typeface="Calibri" pitchFamily="34" charset="0"/>
              </a:rPr>
              <a:t>LES OBJECTIFS SPÉCIFIQUES</a:t>
            </a:r>
          </a:p>
        </p:txBody>
      </p:sp>
      <p:sp>
        <p:nvSpPr>
          <p:cNvPr id="48131" name="Rectangle 3"/>
          <p:cNvSpPr>
            <a:spLocks noGrp="1" noChangeArrowheads="1"/>
          </p:cNvSpPr>
          <p:nvPr>
            <p:ph type="body" idx="4294967295"/>
          </p:nvPr>
        </p:nvSpPr>
        <p:spPr>
          <a:xfrm>
            <a:off x="468313" y="1773238"/>
            <a:ext cx="8305800" cy="4602162"/>
          </a:xfrm>
        </p:spPr>
        <p:txBody>
          <a:bodyPr>
            <a:normAutofit lnSpcReduction="10000"/>
          </a:bodyPr>
          <a:lstStyle/>
          <a:p>
            <a:pPr marL="274320" indent="-274320" eaLnBrk="1" fontAlgn="auto" hangingPunct="1">
              <a:lnSpc>
                <a:spcPct val="80000"/>
              </a:lnSpc>
              <a:spcAft>
                <a:spcPts val="0"/>
              </a:spcAft>
              <a:buFont typeface="Wingdings" pitchFamily="2" charset="2"/>
              <a:buNone/>
              <a:defRPr/>
            </a:pPr>
            <a:r>
              <a:rPr lang="fr-FR" dirty="0" smtClean="0">
                <a:latin typeface="Calibri" pitchFamily="34" charset="0"/>
              </a:rPr>
              <a:t>Plus nombreux, ils correspondent aux initiatives et dispositions permettant d’atteindre l’objectif général.</a:t>
            </a:r>
          </a:p>
          <a:p>
            <a:pPr marL="274320" indent="-274320" eaLnBrk="1" fontAlgn="auto" hangingPunct="1">
              <a:lnSpc>
                <a:spcPct val="80000"/>
              </a:lnSpc>
              <a:spcAft>
                <a:spcPts val="0"/>
              </a:spcAft>
              <a:buFont typeface="Wingdings" pitchFamily="2" charset="2"/>
              <a:buNone/>
              <a:defRPr/>
            </a:pPr>
            <a:endParaRPr lang="fr-FR" sz="800" dirty="0" smtClean="0">
              <a:latin typeface="Calibri" pitchFamily="34" charset="0"/>
            </a:endParaRPr>
          </a:p>
          <a:p>
            <a:pPr marL="274320" indent="-274320" eaLnBrk="1" fontAlgn="auto" hangingPunct="1">
              <a:lnSpc>
                <a:spcPct val="80000"/>
              </a:lnSpc>
              <a:spcAft>
                <a:spcPts val="0"/>
              </a:spcAft>
              <a:buClr>
                <a:schemeClr val="tx2">
                  <a:lumMod val="75000"/>
                  <a:lumOff val="25000"/>
                </a:schemeClr>
              </a:buClr>
              <a:buFont typeface="Wingdings"/>
              <a:buChar char=""/>
              <a:defRPr/>
            </a:pPr>
            <a:r>
              <a:rPr lang="fr-FR" b="1" dirty="0" smtClean="0">
                <a:solidFill>
                  <a:srgbClr val="009900"/>
                </a:solidFill>
                <a:latin typeface="Calibri" pitchFamily="34" charset="0"/>
              </a:rPr>
              <a:t>Ils peuvent être d’ordre éducatif pour le public concerné</a:t>
            </a:r>
            <a:r>
              <a:rPr lang="fr-FR" dirty="0" smtClean="0">
                <a:solidFill>
                  <a:srgbClr val="009900"/>
                </a:solidFill>
                <a:latin typeface="Calibri" pitchFamily="34" charset="0"/>
              </a:rPr>
              <a:t> </a:t>
            </a:r>
            <a:r>
              <a:rPr lang="fr-FR" b="1" dirty="0" smtClean="0">
                <a:solidFill>
                  <a:srgbClr val="009900"/>
                </a:solidFill>
                <a:latin typeface="Calibri" pitchFamily="34" charset="0"/>
              </a:rPr>
              <a:t>:</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Les connaissances à acquérir </a:t>
            </a:r>
            <a:r>
              <a:rPr lang="fr-FR" sz="2400" dirty="0" smtClean="0">
                <a:solidFill>
                  <a:schemeClr val="hlink"/>
                </a:solidFill>
                <a:latin typeface="Calibri" pitchFamily="34" charset="0"/>
              </a:rPr>
              <a:t>(savoirs)</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Les aptitudes à développer </a:t>
            </a:r>
            <a:r>
              <a:rPr lang="fr-FR" sz="2400" dirty="0" smtClean="0">
                <a:solidFill>
                  <a:schemeClr val="hlink"/>
                </a:solidFill>
                <a:latin typeface="Calibri" pitchFamily="34" charset="0"/>
              </a:rPr>
              <a:t>(savoir-faire)</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Les attitudes à favoriser </a:t>
            </a:r>
            <a:r>
              <a:rPr lang="fr-FR" sz="2400" dirty="0" smtClean="0">
                <a:solidFill>
                  <a:schemeClr val="hlink"/>
                </a:solidFill>
                <a:latin typeface="Calibri" pitchFamily="34" charset="0"/>
              </a:rPr>
              <a:t>(savoir-être)</a:t>
            </a:r>
          </a:p>
          <a:p>
            <a:pPr marL="640080" lvl="1" indent="-274320" eaLnBrk="1" fontAlgn="auto" hangingPunct="1">
              <a:lnSpc>
                <a:spcPct val="80000"/>
              </a:lnSpc>
              <a:spcBef>
                <a:spcPts val="500"/>
              </a:spcBef>
              <a:spcAft>
                <a:spcPts val="0"/>
              </a:spcAft>
              <a:buFont typeface="Wingdings" pitchFamily="2" charset="2"/>
              <a:buNone/>
              <a:defRPr/>
            </a:pPr>
            <a:endParaRPr lang="fr-FR" sz="800" dirty="0" smtClean="0">
              <a:solidFill>
                <a:schemeClr val="hlink"/>
              </a:solidFill>
              <a:latin typeface="Calibri" pitchFamily="34" charset="0"/>
            </a:endParaRPr>
          </a:p>
          <a:p>
            <a:pPr marL="274320" indent="-274320" eaLnBrk="1" fontAlgn="auto" hangingPunct="1">
              <a:lnSpc>
                <a:spcPct val="80000"/>
              </a:lnSpc>
              <a:spcAft>
                <a:spcPts val="0"/>
              </a:spcAft>
              <a:buClrTx/>
              <a:buFont typeface="Wingdings"/>
              <a:buChar char=""/>
              <a:defRPr/>
            </a:pPr>
            <a:r>
              <a:rPr lang="fr-FR" b="1" dirty="0" smtClean="0">
                <a:solidFill>
                  <a:srgbClr val="009900"/>
                </a:solidFill>
                <a:latin typeface="Calibri" pitchFamily="34" charset="0"/>
              </a:rPr>
              <a:t>Mais aussi concerner les dispositions relatives à l’environnement de vie du public :</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Au niveau institutionnel</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Au niveau des professionnels travaillant auprès du public</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Au niveau de l’environnement physique</a:t>
            </a:r>
          </a:p>
          <a:p>
            <a:pPr marL="640080" lvl="1" indent="-274320" eaLnBrk="1" fontAlgn="auto" hangingPunct="1">
              <a:lnSpc>
                <a:spcPct val="80000"/>
              </a:lnSpc>
              <a:spcBef>
                <a:spcPts val="500"/>
              </a:spcBef>
              <a:spcAft>
                <a:spcPts val="0"/>
              </a:spcAft>
              <a:buFont typeface="Wingdings" pitchFamily="2" charset="2"/>
              <a:buNone/>
              <a:defRPr/>
            </a:pPr>
            <a:endParaRPr lang="fr-FR" sz="800" dirty="0" smtClean="0">
              <a:solidFill>
                <a:srgbClr val="FF0000"/>
              </a:solidFill>
              <a:latin typeface="Calibri" pitchFamily="34" charset="0"/>
            </a:endParaRPr>
          </a:p>
          <a:p>
            <a:pPr marL="274320" indent="-274320" algn="ctr" eaLnBrk="1" fontAlgn="auto" hangingPunct="1">
              <a:lnSpc>
                <a:spcPct val="80000"/>
              </a:lnSpc>
              <a:spcAft>
                <a:spcPts val="0"/>
              </a:spcAft>
              <a:buClr>
                <a:srgbClr val="CC3300"/>
              </a:buClr>
              <a:buFont typeface="Wingdings" pitchFamily="2" charset="2"/>
              <a:buNone/>
              <a:defRPr/>
            </a:pPr>
            <a:r>
              <a:rPr lang="fr-FR" sz="2800" b="1" dirty="0" smtClean="0">
                <a:solidFill>
                  <a:srgbClr val="FF0000"/>
                </a:solidFill>
                <a:latin typeface="Calibri" pitchFamily="34" charset="0"/>
              </a:rPr>
              <a:t>Ils vont servir de base à l’évaluation du projet</a:t>
            </a:r>
          </a:p>
          <a:p>
            <a:pPr marL="274320" indent="-274320" eaLnBrk="1" fontAlgn="auto" hangingPunct="1">
              <a:lnSpc>
                <a:spcPct val="80000"/>
              </a:lnSpc>
              <a:spcAft>
                <a:spcPts val="0"/>
              </a:spcAft>
              <a:buFont typeface="Wingdings"/>
              <a:buChar char=""/>
              <a:defRPr/>
            </a:pPr>
            <a:endParaRPr lang="fr-FR" sz="2800" dirty="0" smtClean="0">
              <a:solidFill>
                <a:srgbClr val="9900FF"/>
              </a:solidFill>
            </a:endParaRPr>
          </a:p>
          <a:p>
            <a:pPr marL="274320" indent="-274320" eaLnBrk="1" fontAlgn="auto" hangingPunct="1">
              <a:lnSpc>
                <a:spcPct val="80000"/>
              </a:lnSpc>
              <a:spcAft>
                <a:spcPts val="0"/>
              </a:spcAft>
              <a:buFont typeface="Wingdings"/>
              <a:buChar char=""/>
              <a:defRPr/>
            </a:pPr>
            <a:endParaRPr lang="fr-FR" dirty="0" smtClean="0"/>
          </a:p>
        </p:txBody>
      </p:sp>
      <p:pic>
        <p:nvPicPr>
          <p:cNvPr id="27651"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39750" y="249238"/>
            <a:ext cx="7777163" cy="66087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Méthodologie et évaluation &amp;#x0D;&amp;#x0A;d’un projet en Education Pour la Santé &amp;#x0D;&amp;#x0A;- Session II -&amp;#x0D;&amp;#x0A;&amp;#x0D;&amp;#x0A;     LUNDI 20 ET MARDI 21&quot;/&gt;&lt;property id=&quot;20307&quot; value=&quot;256&quot;/&gt;&lt;/object&gt;&lt;object type=&quot;3&quot; unique_id=&quot;10007&quot;&gt;&lt;property id=&quot;20148&quot; value=&quot;5&quot;/&gt;&lt;property id=&quot;20300&quot; value=&quot;Diapositive 4&quot;/&gt;&lt;property id=&quot;20307&quot; value=&quot;391&quot;/&gt;&lt;/object&gt;&lt;object type=&quot;3&quot; unique_id=&quot;10008&quot;&gt;&lt;property id=&quot;20148&quot; value=&quot;5&quot;/&gt;&lt;property id=&quot;20300&quot; value=&quot;Diapositive 5 - &amp;quot;DEFINITION DES OBJECTIFS &amp;quot;&quot;/&gt;&lt;property id=&quot;20307&quot; value=&quot;371&quot;/&gt;&lt;/object&gt;&lt;object type=&quot;3&quot; unique_id=&quot;10010&quot;&gt;&lt;property id=&quot;20148&quot; value=&quot;5&quot;/&gt;&lt;property id=&quot;20300&quot; value=&quot;Diapositive 7 - &amp;quot;OBJECTIF GÉNÉRAL&amp;quot;&quot;/&gt;&lt;property id=&quot;20307&quot; value=&quot;373&quot;/&gt;&lt;/object&gt;&lt;object type=&quot;3&quot; unique_id=&quot;10011&quot;&gt;&lt;property id=&quot;20148&quot; value=&quot;5&quot;/&gt;&lt;property id=&quot;20300&quot; value=&quot;Diapositive 8 - &amp;quot;LES OBJECTIFS SPÉCIFIQUES&amp;quot;&quot;/&gt;&lt;property id=&quot;20307&quot; value=&quot;374&quot;/&gt;&lt;/object&gt;&lt;object type=&quot;3&quot; unique_id=&quot;10012&quot;&gt;&lt;property id=&quot;20148&quot; value=&quot;5&quot;/&gt;&lt;property id=&quot;20300&quot; value=&quot;Diapositive 9 - &amp;quot;OBJECTIFS OPÉRATIONNELS&amp;quot;&quot;/&gt;&lt;property id=&quot;20307&quot; value=&quot;392&quot;/&gt;&lt;/object&gt;&lt;object type=&quot;3&quot; unique_id=&quot;10013&quot;&gt;&lt;property id=&quot;20148&quot; value=&quot;5&quot;/&gt;&lt;property id=&quot;20300&quot; value=&quot;Diapositive 10 - &amp;quot;LES STRATÉGIES D’ACTION&amp;quot;&quot;/&gt;&lt;property id=&quot;20307&quot; value=&quot;376&quot;/&gt;&lt;/object&gt;&lt;object type=&quot;3&quot; unique_id=&quot;10014&quot;&gt;&lt;property id=&quot;20148&quot; value=&quot;5&quot;/&gt;&lt;property id=&quot;20300&quot; value=&quot;Diapositive 11 - &amp;quot;L’EVALUATION &amp;quot;&quot;/&gt;&lt;property id=&quot;20307&quot; value=&quot;377&quot;/&gt;&lt;/object&gt;&lt;object type=&quot;3&quot; unique_id=&quot;10015&quot;&gt;&lt;property id=&quot;20148&quot; value=&quot;5&quot;/&gt;&lt;property id=&quot;20300&quot; value=&quot;Diapositive 12 - &amp;quot;L’EVALUATION&amp;quot;&quot;/&gt;&lt;property id=&quot;20307&quot; value=&quot;378&quot;/&gt;&lt;/object&gt;&lt;object type=&quot;3&quot; unique_id=&quot;10016&quot;&gt;&lt;property id=&quot;20148&quot; value=&quot;5&quot;/&gt;&lt;property id=&quot;20300&quot; value=&quot;Diapositive 13 - &amp;quot;POUR QUI EVALUER ?&amp;quot;&quot;/&gt;&lt;property id=&quot;20307&quot; value=&quot;379&quot;/&gt;&lt;/object&gt;&lt;object type=&quot;3&quot; unique_id=&quot;10017&quot;&gt;&lt;property id=&quot;20148&quot; value=&quot;5&quot;/&gt;&lt;property id=&quot;20300&quot; value=&quot;Diapositive 14 - &amp;quot;QUAND ?&amp;quot;&quot;/&gt;&lt;property id=&quot;20307&quot; value=&quot;389&quot;/&gt;&lt;/object&gt;&lt;object type=&quot;3&quot; unique_id=&quot;10018&quot;&gt;&lt;property id=&quot;20148&quot; value=&quot;5&quot;/&gt;&lt;property id=&quot;20300&quot; value=&quot;Diapositive 15 - &amp;quot;COMMENT ?&amp;quot;&quot;/&gt;&lt;property id=&quot;20307&quot; value=&quot;390&quot;/&gt;&lt;/object&gt;&lt;object type=&quot;3&quot; unique_id=&quot;10019&quot;&gt;&lt;property id=&quot;20148&quot; value=&quot;5&quot;/&gt;&lt;property id=&quot;20300&quot; value=&quot;Diapositive 16 - &amp;quot;LES NIVEAUX D’ÉVALUATION&amp;quot;&quot;/&gt;&lt;property id=&quot;20307&quot; value=&quot;382&quot;/&gt;&lt;/object&gt;&lt;object type=&quot;3&quot; unique_id=&quot;10020&quot;&gt;&lt;property id=&quot;20148&quot; value=&quot;5&quot;/&gt;&lt;property id=&quot;20300&quot; value=&quot;Diapositive 17 - &amp;quot;LES NIVEAUX D’ÉVALUATION&amp;#x0D;&amp;#x0A;&amp;quot;&quot;/&gt;&lt;property id=&quot;20307&quot; value=&quot;383&quot;/&gt;&lt;/object&gt;&lt;object type=&quot;3&quot; unique_id=&quot;10021&quot;&gt;&lt;property id=&quot;20148&quot; value=&quot;5&quot;/&gt;&lt;property id=&quot;20300&quot; value=&quot;Diapositive 18 - &amp;quot;L’EVALUATION DU PROCESSUS&amp;quot;&quot;/&gt;&lt;property id=&quot;20307&quot; value=&quot;384&quot;/&gt;&lt;/object&gt;&lt;object type=&quot;3&quot; unique_id=&quot;10022&quot;&gt;&lt;property id=&quot;20148&quot; value=&quot;5&quot;/&gt;&lt;property id=&quot;20300&quot; value=&quot;Diapositive 19 - &amp;quot;LES NIVEAUX D’ÉVALUATION&amp;quot;&quot;/&gt;&lt;property id=&quot;20307&quot; value=&quot;385&quot;/&gt;&lt;/object&gt;&lt;object type=&quot;3&quot; unique_id=&quot;10023&quot;&gt;&lt;property id=&quot;20148&quot; value=&quot;5&quot;/&gt;&lt;property id=&quot;20300&quot; value=&quot;Diapositive 20 - &amp;quot;LE RAPPORT D’ÉVALUATION&amp;quot;&quot;/&gt;&lt;property id=&quot;20307&quot; value=&quot;386&quot;/&gt;&lt;/object&gt;&lt;object type=&quot;3&quot; unique_id=&quot;10024&quot;&gt;&lt;property id=&quot;20148&quot; value=&quot;5&quot;/&gt;&lt;property id=&quot;20300&quot; value=&quot;Diapositive 21 - &amp;quot;LE PLAN TYPE DU RAPPORT&amp;quot;&quot;/&gt;&lt;property id=&quot;20307&quot; value=&quot;387&quot;/&gt;&lt;/object&gt;&lt;object type=&quot;3&quot; unique_id=&quot;10025&quot;&gt;&lt;property id=&quot;20148&quot; value=&quot;5&quot;/&gt;&lt;property id=&quot;20300&quot; value=&quot;Diapositive 22 - &amp;quot;VALORISATION DE L’ÉVALUATION&amp;#x0D;&amp;#x0A;&amp;quot;&quot;/&gt;&lt;property id=&quot;20307&quot; value=&quot;388&quot;/&gt;&lt;/object&gt;&lt;object type=&quot;3&quot; unique_id=&quot;11141&quot;&gt;&lt;property id=&quot;20148&quot; value=&quot;5&quot;/&gt;&lt;property id=&quot;20300&quot; value=&quot;Diapositive 23 - &amp;quot;UN OUTIL D’AIDE A LA DEMARCHE PROJET &amp;#x0D;&amp;#x0A;&amp;quot;&quot;/&gt;&lt;property id=&quot;20307&quot; value=&quot;394&quot;/&gt;&lt;/object&gt;&lt;object type=&quot;3&quot; unique_id=&quot;11142&quot;&gt;&lt;property id=&quot;20148&quot; value=&quot;5&quot;/&gt;&lt;property id=&quot;20300&quot; value=&quot;Diapositive 24 - &amp;quot;UN OUTIL D’AIDE A LA DEMARCHE PROJET&amp;quot;&quot;/&gt;&lt;property id=&quot;20307&quot; value=&quot;395&quot;/&gt;&lt;/object&gt;&lt;object type=&quot;3&quot; unique_id=&quot;11143&quot;&gt;&lt;property id=&quot;20148&quot; value=&quot;5&quot;/&gt;&lt;property id=&quot;20300&quot; value=&quot;Diapositive 25 - &amp;quot;UN OUTIL DE PILOTAGE ET DE SUIVI &amp;#x0D;&amp;#x0A;DES PROGRAMMES DE SANTE&amp;#x0D;&amp;#x0A;&amp;quot;&quot;/&gt;&lt;property id=&quot;20307&quot; value=&quot;393&quot;/&gt;&lt;/object&gt;&lt;object type=&quot;3&quot; unique_id=&quot;12884&quot;&gt;&lt;property id=&quot;20148&quot; value=&quot;5&quot;/&gt;&lt;property id=&quot;20300&quot; value=&quot;Diapositive 2 - &amp;quot;Les Déterminants de la Santé&amp;quot;&quot;/&gt;&lt;property id=&quot;20307&quot; value=&quot;396&quot;/&gt;&lt;/object&gt;&lt;object type=&quot;3&quot; unique_id=&quot;12885&quot;&gt;&lt;property id=&quot;20148&quot; value=&quot;5&quot;/&gt;&lt;property id=&quot;20300&quot; value=&quot;Diapositive 3 - &amp;quot;Les Déterminants de la Santé&amp;quot;&quot;/&gt;&lt;property id=&quot;20307&quot; value=&quot;397&quot;/&gt;&lt;/object&gt;&lt;object type=&quot;3&quot; unique_id=&quot;12913&quot;&gt;&lt;property id=&quot;20148&quot; value=&quot;5&quot;/&gt;&lt;property id=&quot;20300&quot; value=&quot;Diapositive 6 - &amp;quot;DEFINITION DES OBJECTIFS&amp;quot;&quot;/&gt;&lt;property id=&quot;20307&quot; value=&quot;398&quot;/&gt;&lt;/object&gt;&lt;/object&gt;&lt;/object&gt;&lt;/database&gt;"/>
  <p:tag name="SECTOMILLISECCONVERTED" val="1"/>
  <p:tag name="ARS_RESPONSE_PERSONNUM" val="100"/>
  <p:tag name="ARS_PPT_DBNAME" val="Plan opérationnel Eval de projets Niveau II 2023[20230807111532101].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3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4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2.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3.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4.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5.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docProps/app.xml><?xml version="1.0" encoding="utf-8"?>
<Properties xmlns="http://schemas.openxmlformats.org/officeDocument/2006/extended-properties" xmlns:vt="http://schemas.openxmlformats.org/officeDocument/2006/docPropsVTypes">
  <Template>Oriel</Template>
  <TotalTime>1397</TotalTime>
  <Words>2759</Words>
  <Application>Microsoft Office PowerPoint</Application>
  <PresentationFormat>Affichage à l'écran (4:3)</PresentationFormat>
  <Paragraphs>473</Paragraphs>
  <Slides>43</Slides>
  <Notes>43</Notes>
  <HiddenSlides>0</HiddenSlides>
  <MMClips>0</MMClips>
  <ScaleCrop>false</ScaleCrop>
  <HeadingPairs>
    <vt:vector size="6" baseType="variant">
      <vt:variant>
        <vt:lpstr>Polices utilisées</vt:lpstr>
      </vt:variant>
      <vt:variant>
        <vt:i4>12</vt:i4>
      </vt:variant>
      <vt:variant>
        <vt:lpstr>Thème</vt:lpstr>
      </vt:variant>
      <vt:variant>
        <vt:i4>5</vt:i4>
      </vt:variant>
      <vt:variant>
        <vt:lpstr>Titres des diapositives</vt:lpstr>
      </vt:variant>
      <vt:variant>
        <vt:i4>43</vt:i4>
      </vt:variant>
    </vt:vector>
  </HeadingPairs>
  <TitlesOfParts>
    <vt:vector size="60" baseType="lpstr">
      <vt:lpstr>Arial</vt:lpstr>
      <vt:lpstr>Book Antiqua</vt:lpstr>
      <vt:lpstr>Calibri</vt:lpstr>
      <vt:lpstr>Century Schoolbook</vt:lpstr>
      <vt:lpstr>Courier New</vt:lpstr>
      <vt:lpstr>Gill Sans MT</vt:lpstr>
      <vt:lpstr>Spinnaker</vt:lpstr>
      <vt:lpstr>Symbol</vt:lpstr>
      <vt:lpstr>Times New Roman</vt:lpstr>
      <vt:lpstr>Trebuchet MS</vt:lpstr>
      <vt:lpstr>Wingdings</vt:lpstr>
      <vt:lpstr>Wingdings 2</vt:lpstr>
      <vt:lpstr>Oriel</vt:lpstr>
      <vt:lpstr>2_Oriel</vt:lpstr>
      <vt:lpstr>1_Oriel</vt:lpstr>
      <vt:lpstr>3_Oriel</vt:lpstr>
      <vt:lpstr>4_Oriel</vt:lpstr>
      <vt:lpstr>  Méthodologie et évaluation de projets - Session II -   LUNDI 25 et MARDI 26 SEPTEMBRE 2023     </vt:lpstr>
      <vt:lpstr>Présentation PowerPoint</vt:lpstr>
      <vt:lpstr>Les Déterminants de la Santé</vt:lpstr>
      <vt:lpstr>Les Déterminants de la Santé</vt:lpstr>
      <vt:lpstr>Présentation PowerPoint</vt:lpstr>
      <vt:lpstr>DEFINITION DES OBJECTIFS </vt:lpstr>
      <vt:lpstr>DEFINITION DES OBJECTIFS</vt:lpstr>
      <vt:lpstr>OBJECTIF GÉNÉRAL</vt:lpstr>
      <vt:lpstr>LES OBJECTIFS SPÉCIFIQUES</vt:lpstr>
      <vt:lpstr>OBJECTIFS OPÉRATIONNELS</vt:lpstr>
      <vt:lpstr>L’EVALUATION </vt:lpstr>
      <vt:lpstr>L’EVALUATION</vt:lpstr>
      <vt:lpstr>L’EVALUATION </vt:lpstr>
      <vt:lpstr>QUAND ?</vt:lpstr>
      <vt:lpstr>L’EVALUATION DU PROCESSUS</vt:lpstr>
      <vt:lpstr>L’EVALUATION DU PROCESSUS</vt:lpstr>
      <vt:lpstr>L’EVALUATION DE RESULTAT</vt:lpstr>
      <vt:lpstr>COMMENT ?</vt:lpstr>
      <vt:lpstr>COMMENT ?</vt:lpstr>
      <vt:lpstr>EN RESUME…</vt:lpstr>
      <vt:lpstr>OUTILS D’EVALUATION</vt:lpstr>
      <vt:lpstr>ILLUSTRATIONS…</vt:lpstr>
      <vt:lpstr>LE RAPPORT D’ÉVALUATION</vt:lpstr>
      <vt:lpstr>VALORISATION DE L’ÉVALUATION </vt:lpstr>
      <vt:lpstr>UN OUTIL D’AIDE A LA DEMARCHE PROJET  </vt:lpstr>
      <vt:lpstr>UN OUTIL D’AIDE A LA DEMARCHE PROJET</vt:lpstr>
      <vt:lpstr>INITIATION A L’APPROCHE POSITIVE EN PROMOTION DE LA SANTE</vt:lpstr>
      <vt:lpstr>La communication</vt:lpstr>
      <vt:lpstr>Présentation PowerPoint</vt:lpstr>
      <vt:lpstr>Présentation PowerPoint</vt:lpstr>
      <vt:lpstr>Présentation PowerPoint</vt:lpstr>
      <vt:lpstr>La communication auprès du public :  Précautions universelles</vt:lpstr>
      <vt:lpstr>Communiquer pour valoriser son action</vt:lpstr>
      <vt:lpstr>Autres types de communication</vt:lpstr>
      <vt:lpstr>LE PLAN OPERATIONNEL</vt:lpstr>
      <vt:lpstr>EXEMPLE D’ORGANIGRAMME</vt:lpstr>
      <vt:lpstr>EXEMPLE DE PLANNING DE GANTT</vt:lpstr>
      <vt:lpstr>RESSOURCES :  LA CONVENTION DE PARTENARIAT</vt:lpstr>
      <vt:lpstr>RESSOURCES :  LE BUDGET</vt:lpstr>
      <vt:lpstr>RESSOURCES :  LES FINANCEMENTS POSSIBLES…</vt:lpstr>
      <vt:lpstr>OBJECTIFS DE LA FORMATION</vt:lpstr>
      <vt:lpstr>EVALUATION DE LA FORMATION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de santé  Prévention / Éducation / Promotion pour la santé  CRP Chantoiseau Notions de santé publique et vaccinations  Lundi 22 Avril 2013</dc:title>
  <dc:creator>Alexandre Nozzi</dc:creator>
  <cp:lastModifiedBy>Ordinateur</cp:lastModifiedBy>
  <cp:revision>106</cp:revision>
  <dcterms:created xsi:type="dcterms:W3CDTF">2013-04-20T09:37:11Z</dcterms:created>
  <dcterms:modified xsi:type="dcterms:W3CDTF">2023-09-07T08:40:52Z</dcterms:modified>
</cp:coreProperties>
</file>