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Override1.xml" ContentType="application/vnd.openxmlformats-officedocument.themeOverr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charts/chart1.xml" ContentType="application/vnd.openxmlformats-officedocument.drawingml.chart+xml"/>
  <Override PartName="/ppt/theme/themeOverride3.xml" ContentType="application/vnd.openxmlformats-officedocument.themeOverride+xml"/>
  <Override PartName="/ppt/charts/chart2.xml" ContentType="application/vnd.openxmlformats-officedocument.drawingml.chart+xml"/>
  <Override PartName="/ppt/theme/themeOverride4.xml" ContentType="application/vnd.openxmlformats-officedocument.themeOverr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notesSlides/notesSlide39.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4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4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4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4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4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46.xml" ContentType="application/vnd.openxmlformats-officedocument.presentationml.notesSlide+xml"/>
  <Override PartName="/ppt/tags/tag60.xml" ContentType="application/vnd.openxmlformats-officedocument.presentationml.tags+xml"/>
  <Override PartName="/ppt/notesSlides/notesSlide47.xml" ContentType="application/vnd.openxmlformats-officedocument.presentationml.notesSlide+xml"/>
  <Override PartName="/ppt/tags/tag61.xml" ContentType="application/vnd.openxmlformats-officedocument.presentationml.tags+xml"/>
  <Override PartName="/ppt/notesSlides/notesSlide48.xml" ContentType="application/vnd.openxmlformats-officedocument.presentationml.notesSlide+xml"/>
  <Override PartName="/ppt/tags/tag62.xml" ContentType="application/vnd.openxmlformats-officedocument.presentationml.tags+xml"/>
  <Override PartName="/ppt/notesSlides/notesSlide49.xml" ContentType="application/vnd.openxmlformats-officedocument.presentationml.notesSlide+xml"/>
  <Override PartName="/ppt/tags/tag63.xml" ContentType="application/vnd.openxmlformats-officedocument.presentationml.tags+xml"/>
  <Override PartName="/ppt/notesSlides/notesSlide50.xml" ContentType="application/vnd.openxmlformats-officedocument.presentationml.notesSlide+xml"/>
  <Override PartName="/ppt/tags/tag64.xml" ContentType="application/vnd.openxmlformats-officedocument.presentationml.tags+xml"/>
  <Override PartName="/ppt/notesSlides/notesSlide51.xml" ContentType="application/vnd.openxmlformats-officedocument.presentationml.notesSlide+xml"/>
  <Override PartName="/ppt/tags/tag65.xml" ContentType="application/vnd.openxmlformats-officedocument.presentationml.tags+xml"/>
  <Override PartName="/ppt/notesSlides/notesSlide52.xml" ContentType="application/vnd.openxmlformats-officedocument.presentationml.notesSlide+xml"/>
  <Override PartName="/ppt/tags/tag66.xml" ContentType="application/vnd.openxmlformats-officedocument.presentationml.tags+xml"/>
  <Override PartName="/ppt/notesSlides/notesSlide53.xml" ContentType="application/vnd.openxmlformats-officedocument.presentationml.notesSlide+xml"/>
  <Override PartName="/ppt/tags/tag67.xml" ContentType="application/vnd.openxmlformats-officedocument.presentationml.tags+xml"/>
  <Override PartName="/ppt/notesSlides/notesSlide54.xml" ContentType="application/vnd.openxmlformats-officedocument.presentationml.notesSlide+xml"/>
  <Override PartName="/ppt/tags/tag68.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69.xml" ContentType="application/vnd.openxmlformats-officedocument.presentationml.tags+xml"/>
  <Override PartName="/ppt/notesSlides/notesSlide57.xml" ContentType="application/vnd.openxmlformats-officedocument.presentationml.notesSlide+xml"/>
  <Override PartName="/ppt/tags/tag70.xml" ContentType="application/vnd.openxmlformats-officedocument.presentationml.tags+xml"/>
  <Override PartName="/ppt/notesSlides/notesSlide58.xml" ContentType="application/vnd.openxmlformats-officedocument.presentationml.notesSlide+xml"/>
  <Override PartName="/ppt/tags/tag71.xml" ContentType="application/vnd.openxmlformats-officedocument.presentationml.tags+xml"/>
  <Override PartName="/ppt/notesSlides/notesSlide59.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60.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61.xml" ContentType="application/vnd.openxmlformats-officedocument.presentationml.notesSlide+xml"/>
  <Override PartName="/ppt/tags/tag76.xml" ContentType="application/vnd.openxmlformats-officedocument.presentationml.tags+xml"/>
  <Override PartName="/ppt/notesSlides/notesSlide62.xml" ContentType="application/vnd.openxmlformats-officedocument.presentationml.notesSlide+xml"/>
  <Override PartName="/ppt/tags/tag77.xml" ContentType="application/vnd.openxmlformats-officedocument.presentationml.tags+xml"/>
  <Override PartName="/ppt/notesSlides/notesSlide63.xml" ContentType="application/vnd.openxmlformats-officedocument.presentationml.notesSlide+xml"/>
  <Override PartName="/ppt/tags/tag78.xml" ContentType="application/vnd.openxmlformats-officedocument.presentationml.tags+xml"/>
  <Override PartName="/ppt/notesSlides/notesSlide64.xml" ContentType="application/vnd.openxmlformats-officedocument.presentationml.notesSlide+xml"/>
  <Override PartName="/ppt/tags/tag79.xml" ContentType="application/vnd.openxmlformats-officedocument.presentationml.tags+xml"/>
  <Override PartName="/ppt/notesSlides/notesSlide65.xml" ContentType="application/vnd.openxmlformats-officedocument.presentationml.notesSlide+xml"/>
  <Override PartName="/ppt/tags/tag80.xml" ContentType="application/vnd.openxmlformats-officedocument.presentationml.tags+xml"/>
  <Override PartName="/ppt/notesSlides/notesSlide66.xml" ContentType="application/vnd.openxmlformats-officedocument.presentationml.notesSlide+xml"/>
  <Override PartName="/ppt/tags/tag81.xml" ContentType="application/vnd.openxmlformats-officedocument.presentationml.tags+xml"/>
  <Override PartName="/ppt/notesSlides/notesSlide67.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68.xml" ContentType="application/vnd.openxmlformats-officedocument.presentationml.notesSlide+xml"/>
  <Override PartName="/ppt/tags/tag84.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85.xml" ContentType="application/vnd.openxmlformats-officedocument.presentationml.tags+xml"/>
  <Override PartName="/ppt/notesSlides/notesSlide76.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77.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78.xml" ContentType="application/vnd.openxmlformats-officedocument.presentationml.notesSlide+xml"/>
  <Override PartName="/ppt/tags/tag90.xml" ContentType="application/vnd.openxmlformats-officedocument.presentationml.tags+xml"/>
  <Override PartName="/ppt/notesSlides/notesSlide79.xml" ContentType="application/vnd.openxmlformats-officedocument.presentationml.notesSlide+xml"/>
  <Override PartName="/ppt/tags/tag91.xml" ContentType="application/vnd.openxmlformats-officedocument.presentationml.tags+xml"/>
  <Override PartName="/ppt/notesSlides/notesSlide80.xml" ContentType="application/vnd.openxmlformats-officedocument.presentationml.notesSlide+xml"/>
  <Override PartName="/ppt/tags/tag92.xml" ContentType="application/vnd.openxmlformats-officedocument.presentationml.tags+xml"/>
  <Override PartName="/ppt/notesSlides/notesSlide81.xml" ContentType="application/vnd.openxmlformats-officedocument.presentationml.notesSlide+xml"/>
  <Override PartName="/ppt/tags/tag93.xml" ContentType="application/vnd.openxmlformats-officedocument.presentationml.tags+xml"/>
  <Override PartName="/ppt/notesSlides/notesSlide82.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83.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84.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85.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86.xml" ContentType="application/vnd.openxmlformats-officedocument.presentationml.notesSlide+xml"/>
  <Override PartName="/ppt/tags/tag102.xml" ContentType="application/vnd.openxmlformats-officedocument.presentationml.tags+xml"/>
  <Override PartName="/ppt/notesSlides/notesSlide87.xml" ContentType="application/vnd.openxmlformats-officedocument.presentationml.notesSlide+xml"/>
  <Override PartName="/ppt/tags/tag103.xml" ContentType="application/vnd.openxmlformats-officedocument.presentationml.tags+xml"/>
  <Override PartName="/ppt/notesSlides/notesSlide88.xml" ContentType="application/vnd.openxmlformats-officedocument.presentationml.notesSlide+xml"/>
  <Override PartName="/ppt/tags/tag104.xml" ContentType="application/vnd.openxmlformats-officedocument.presentationml.tags+xml"/>
  <Override PartName="/ppt/notesSlides/notesSlide89.xml" ContentType="application/vnd.openxmlformats-officedocument.presentationml.notesSlide+xml"/>
  <Override PartName="/ppt/tags/tag105.xml" ContentType="application/vnd.openxmlformats-officedocument.presentationml.tags+xml"/>
  <Override PartName="/ppt/notesSlides/notesSlide90.xml" ContentType="application/vnd.openxmlformats-officedocument.presentationml.notesSlide+xml"/>
  <Override PartName="/ppt/tags/tag106.xml" ContentType="application/vnd.openxmlformats-officedocument.presentationml.tags+xml"/>
  <Override PartName="/ppt/notesSlides/notesSlide91.xml" ContentType="application/vnd.openxmlformats-officedocument.presentationml.notesSlide+xml"/>
  <Override PartName="/ppt/tags/tag107.xml" ContentType="application/vnd.openxmlformats-officedocument.presentationml.tags+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6" r:id="rId2"/>
    <p:sldMasterId id="2147483717" r:id="rId3"/>
  </p:sldMasterIdLst>
  <p:notesMasterIdLst>
    <p:notesMasterId r:id="rId96"/>
  </p:notesMasterIdLst>
  <p:sldIdLst>
    <p:sldId id="256" r:id="rId4"/>
    <p:sldId id="482" r:id="rId5"/>
    <p:sldId id="483" r:id="rId6"/>
    <p:sldId id="484" r:id="rId7"/>
    <p:sldId id="485" r:id="rId8"/>
    <p:sldId id="486" r:id="rId9"/>
    <p:sldId id="487" r:id="rId10"/>
    <p:sldId id="488" r:id="rId11"/>
    <p:sldId id="489" r:id="rId12"/>
    <p:sldId id="490" r:id="rId13"/>
    <p:sldId id="332" r:id="rId14"/>
    <p:sldId id="473" r:id="rId15"/>
    <p:sldId id="383" r:id="rId16"/>
    <p:sldId id="335" r:id="rId17"/>
    <p:sldId id="336" r:id="rId18"/>
    <p:sldId id="337" r:id="rId19"/>
    <p:sldId id="338" r:id="rId20"/>
    <p:sldId id="339" r:id="rId21"/>
    <p:sldId id="340" r:id="rId22"/>
    <p:sldId id="448" r:id="rId23"/>
    <p:sldId id="382" r:id="rId24"/>
    <p:sldId id="272" r:id="rId25"/>
    <p:sldId id="381" r:id="rId26"/>
    <p:sldId id="429" r:id="rId27"/>
    <p:sldId id="474" r:id="rId28"/>
    <p:sldId id="384" r:id="rId29"/>
    <p:sldId id="441" r:id="rId30"/>
    <p:sldId id="442" r:id="rId31"/>
    <p:sldId id="443" r:id="rId32"/>
    <p:sldId id="444" r:id="rId33"/>
    <p:sldId id="445" r:id="rId34"/>
    <p:sldId id="446" r:id="rId35"/>
    <p:sldId id="447" r:id="rId36"/>
    <p:sldId id="396" r:id="rId37"/>
    <p:sldId id="397" r:id="rId38"/>
    <p:sldId id="398" r:id="rId39"/>
    <p:sldId id="449" r:id="rId40"/>
    <p:sldId id="475" r:id="rId41"/>
    <p:sldId id="269" r:id="rId42"/>
    <p:sldId id="476" r:id="rId43"/>
    <p:sldId id="477" r:id="rId44"/>
    <p:sldId id="478" r:id="rId45"/>
    <p:sldId id="479" r:id="rId46"/>
    <p:sldId id="480" r:id="rId47"/>
    <p:sldId id="481" r:id="rId48"/>
    <p:sldId id="450" r:id="rId49"/>
    <p:sldId id="451" r:id="rId50"/>
    <p:sldId id="348" r:id="rId51"/>
    <p:sldId id="289" r:id="rId52"/>
    <p:sldId id="349" r:id="rId53"/>
    <p:sldId id="350" r:id="rId54"/>
    <p:sldId id="351" r:id="rId55"/>
    <p:sldId id="352" r:id="rId56"/>
    <p:sldId id="430" r:id="rId57"/>
    <p:sldId id="371" r:id="rId58"/>
    <p:sldId id="294" r:id="rId59"/>
    <p:sldId id="400" r:id="rId60"/>
    <p:sldId id="491" r:id="rId61"/>
    <p:sldId id="355" r:id="rId62"/>
    <p:sldId id="492" r:id="rId63"/>
    <p:sldId id="493" r:id="rId64"/>
    <p:sldId id="452" r:id="rId65"/>
    <p:sldId id="453" r:id="rId66"/>
    <p:sldId id="454" r:id="rId67"/>
    <p:sldId id="455" r:id="rId68"/>
    <p:sldId id="456" r:id="rId69"/>
    <p:sldId id="457" r:id="rId70"/>
    <p:sldId id="458" r:id="rId71"/>
    <p:sldId id="372" r:id="rId72"/>
    <p:sldId id="373" r:id="rId73"/>
    <p:sldId id="374" r:id="rId74"/>
    <p:sldId id="375" r:id="rId75"/>
    <p:sldId id="376" r:id="rId76"/>
    <p:sldId id="377" r:id="rId77"/>
    <p:sldId id="378" r:id="rId78"/>
    <p:sldId id="379" r:id="rId79"/>
    <p:sldId id="380" r:id="rId80"/>
    <p:sldId id="459" r:id="rId81"/>
    <p:sldId id="460" r:id="rId82"/>
    <p:sldId id="461" r:id="rId83"/>
    <p:sldId id="462" r:id="rId84"/>
    <p:sldId id="463" r:id="rId85"/>
    <p:sldId id="494" r:id="rId86"/>
    <p:sldId id="495" r:id="rId87"/>
    <p:sldId id="496" r:id="rId88"/>
    <p:sldId id="497" r:id="rId89"/>
    <p:sldId id="389" r:id="rId90"/>
    <p:sldId id="360" r:id="rId91"/>
    <p:sldId id="388" r:id="rId92"/>
    <p:sldId id="361" r:id="rId93"/>
    <p:sldId id="362" r:id="rId94"/>
    <p:sldId id="363" r:id="rId95"/>
  </p:sldIdLst>
  <p:sldSz cx="9144000" cy="6858000" type="screen4x3"/>
  <p:notesSz cx="6858000" cy="9144000"/>
  <p:custDataLst>
    <p:tags r:id="rId97"/>
  </p:custDataLst>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666699"/>
    <a:srgbClr val="9933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314" autoAdjust="0"/>
  </p:normalViewPr>
  <p:slideViewPr>
    <p:cSldViewPr>
      <p:cViewPr varScale="1">
        <p:scale>
          <a:sx n="70" d="100"/>
          <a:sy n="70" d="100"/>
        </p:scale>
        <p:origin x="1738" y="3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tags" Target="tags/tag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rts/_rels/chart1.xml.rels><?xml version="1.0" encoding="UTF-8" standalone="yes"?>
<Relationships xmlns="http://schemas.openxmlformats.org/package/2006/relationships"><Relationship Id="rId2" Type="http://schemas.openxmlformats.org/officeDocument/2006/relationships/oleObject" Target="Classeur1" TargetMode="External"/><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2" Type="http://schemas.openxmlformats.org/officeDocument/2006/relationships/oleObject" Target="Classeur1"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baseline="0" dirty="0">
                <a:solidFill>
                  <a:srgbClr val="0070C0"/>
                </a:solidFill>
              </a:rPr>
              <a:t>Population</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Feuil1!$D$8</c:f>
              <c:strCache>
                <c:ptCount val="1"/>
                <c:pt idx="0">
                  <c:v>Population</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Feuil1!$A$9:$C$12</c:f>
              <c:strCache>
                <c:ptCount val="4"/>
                <c:pt idx="0">
                  <c:v>Services de santé</c:v>
                </c:pt>
                <c:pt idx="1">
                  <c:v>Environnement</c:v>
                </c:pt>
                <c:pt idx="2">
                  <c:v>Conditions socio-économiques</c:v>
                </c:pt>
                <c:pt idx="3">
                  <c:v>Génétiques, facteurs biologiques</c:v>
                </c:pt>
              </c:strCache>
            </c:strRef>
          </c:cat>
          <c:val>
            <c:numRef>
              <c:f>Feuil1!$D$9:$D$12</c:f>
              <c:numCache>
                <c:formatCode>0%</c:formatCode>
                <c:ptCount val="4"/>
                <c:pt idx="0">
                  <c:v>0.60000000000000064</c:v>
                </c:pt>
                <c:pt idx="1">
                  <c:v>0.2</c:v>
                </c:pt>
                <c:pt idx="2">
                  <c:v>0.1</c:v>
                </c:pt>
                <c:pt idx="3">
                  <c:v>0.1</c:v>
                </c:pt>
              </c:numCache>
            </c:numRef>
          </c:val>
          <c:extLst>
            <c:ext xmlns:c16="http://schemas.microsoft.com/office/drawing/2014/chart" uri="{C3380CC4-5D6E-409C-BE32-E72D297353CC}">
              <c16:uniqueId val="{00000000-0A01-4D7E-A28D-5B7FB2FABFC8}"/>
            </c:ext>
          </c:extLst>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baseline="0" dirty="0">
                <a:solidFill>
                  <a:srgbClr val="FF0000"/>
                </a:solidFill>
              </a:rPr>
              <a:t>Recherche</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Feuil1!$D$3</c:f>
              <c:strCache>
                <c:ptCount val="1"/>
                <c:pt idx="0">
                  <c:v>Recherche</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Feuil1!$A$4:$C$7</c:f>
              <c:strCache>
                <c:ptCount val="4"/>
                <c:pt idx="0">
                  <c:v>Services de santé</c:v>
                </c:pt>
                <c:pt idx="1">
                  <c:v>Environnement</c:v>
                </c:pt>
                <c:pt idx="2">
                  <c:v>Conditions socio-économiques</c:v>
                </c:pt>
                <c:pt idx="3">
                  <c:v>Génétiques, facteurs biologiques</c:v>
                </c:pt>
              </c:strCache>
            </c:strRef>
          </c:cat>
          <c:val>
            <c:numRef>
              <c:f>Feuil1!$D$4:$D$7</c:f>
              <c:numCache>
                <c:formatCode>0%</c:formatCode>
                <c:ptCount val="4"/>
                <c:pt idx="0">
                  <c:v>0.1</c:v>
                </c:pt>
                <c:pt idx="1">
                  <c:v>0.2</c:v>
                </c:pt>
                <c:pt idx="2">
                  <c:v>0.5</c:v>
                </c:pt>
                <c:pt idx="3">
                  <c:v>0.2</c:v>
                </c:pt>
              </c:numCache>
            </c:numRef>
          </c:val>
          <c:extLst>
            <c:ext xmlns:c16="http://schemas.microsoft.com/office/drawing/2014/chart" uri="{C3380CC4-5D6E-409C-BE32-E72D297353CC}">
              <c16:uniqueId val="{00000000-064D-4368-AA24-88A964B3CCB0}"/>
            </c:ext>
          </c:extLst>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2B0A04D-BB7C-4D95-9B0E-D2D157673367}" type="datetimeFigureOut">
              <a:rPr lang="fr-FR"/>
              <a:pPr>
                <a:defRPr/>
              </a:pPr>
              <a:t>18/09/2023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EAF0505E-FE05-4C21-8F17-FF2679D9AC2B}" type="slidenum">
              <a:rPr lang="fr-FR"/>
              <a:pPr>
                <a:defRPr/>
              </a:pPr>
              <a:t>‹N°›</a:t>
            </a:fld>
            <a:endParaRPr lang="fr-FR"/>
          </a:p>
        </p:txBody>
      </p:sp>
    </p:spTree>
    <p:extLst>
      <p:ext uri="{BB962C8B-B14F-4D97-AF65-F5344CB8AC3E}">
        <p14:creationId xmlns:p14="http://schemas.microsoft.com/office/powerpoint/2010/main" val="23812944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TextEdit="1"/>
          </p:cNvSpPr>
          <p:nvPr>
            <p:ph type="sldImg"/>
          </p:nvPr>
        </p:nvSpPr>
        <p:spPr bwMode="auto">
          <a:noFill/>
          <a:ln>
            <a:solidFill>
              <a:srgbClr val="000000"/>
            </a:solidFill>
            <a:miter lim="800000"/>
            <a:headEnd/>
            <a:tailEnd/>
          </a:ln>
        </p:spPr>
      </p:sp>
      <p:sp>
        <p:nvSpPr>
          <p:cNvPr id="26626" name="Rectangle 3"/>
          <p:cNvSpPr>
            <a:spLocks noGrp="1"/>
          </p:cNvSpPr>
          <p:nvPr>
            <p:ph type="body" idx="1"/>
          </p:nvPr>
        </p:nvSpPr>
        <p:spPr bwMode="auto">
          <a:noFill/>
        </p:spPr>
        <p:txBody>
          <a:bodyPr wrap="square" numCol="1" anchor="t" anchorCtr="0" compatLnSpc="1">
            <a:prstTxWarp prst="textNoShape">
              <a:avLst/>
            </a:prstTxWarp>
          </a:bodyPr>
          <a:lstStyle/>
          <a:p>
            <a:endParaRPr lang="fr-FR" sz="1400" dirty="0" smtClean="0">
              <a:latin typeface="Trebuchet MS"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EC5ABE-1A55-4D80-8063-94898E3CB074}"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6867" name="Rectangle 7"/>
          <p:cNvSpPr txBox="1">
            <a:spLocks noGrp="1" noChangeArrowheads="1"/>
          </p:cNvSpPr>
          <p:nvPr/>
        </p:nvSpPr>
        <p:spPr bwMode="auto">
          <a:xfrm>
            <a:off x="3851275" y="9434513"/>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6" tIns="45743" rIns="91486" bIns="45743"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1403DD-850B-4541-B3A5-A357AAFE6EBB}"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6868" name="Rectangle 2"/>
          <p:cNvSpPr>
            <a:spLocks noGrp="1" noRot="1" noChangeAspect="1" noChangeArrowheads="1" noTextEdit="1"/>
          </p:cNvSpPr>
          <p:nvPr>
            <p:ph type="sldImg"/>
          </p:nvPr>
        </p:nvSpPr>
        <p:spPr>
          <a:xfrm>
            <a:off x="917575" y="744538"/>
            <a:ext cx="4965700" cy="3725862"/>
          </a:xfrm>
          <a:ln/>
        </p:spPr>
      </p:sp>
      <p:sp>
        <p:nvSpPr>
          <p:cNvPr id="3686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smtClean="0">
              <a:latin typeface="Arial" panose="020B0604020202020204" pitchFamily="34" charset="0"/>
            </a:endParaRPr>
          </a:p>
        </p:txBody>
      </p:sp>
    </p:spTree>
    <p:extLst>
      <p:ext uri="{BB962C8B-B14F-4D97-AF65-F5344CB8AC3E}">
        <p14:creationId xmlns:p14="http://schemas.microsoft.com/office/powerpoint/2010/main" val="1830938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smtClean="0"/>
          </a:p>
        </p:txBody>
      </p:sp>
    </p:spTree>
    <p:extLst>
      <p:ext uri="{BB962C8B-B14F-4D97-AF65-F5344CB8AC3E}">
        <p14:creationId xmlns:p14="http://schemas.microsoft.com/office/powerpoint/2010/main" val="2194590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CCA5A9-7927-4908-BFD7-00C63067A815}" type="slidenum">
              <a:rPr lang="fr-FR">
                <a:solidFill>
                  <a:prstClr val="black"/>
                </a:solidFill>
              </a:rPr>
              <a:pPr/>
              <a:t>13</a:t>
            </a:fld>
            <a:endParaRPr lang="fr-FR">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fr-FR" sz="1200" kern="1200" dirty="0" smtClean="0">
                <a:solidFill>
                  <a:schemeClr val="tx1"/>
                </a:solidFill>
                <a:latin typeface="Arial" charset="0"/>
                <a:ea typeface="+mn-ea"/>
                <a:cs typeface="+mn-cs"/>
              </a:rPr>
              <a:t>Cette définition propose une approche de la santé selon une conception positive, dynamique, responsabilisante et globale. Ce sont aussi ces qualificatifs qui sous-tendent le concept de la promotion de la santé.</a:t>
            </a:r>
          </a:p>
          <a:p>
            <a:r>
              <a:rPr lang="fr-FR" sz="1200" b="1" kern="1200" dirty="0" smtClean="0">
                <a:solidFill>
                  <a:schemeClr val="tx1"/>
                </a:solidFill>
                <a:latin typeface="Arial" charset="0"/>
                <a:ea typeface="+mn-ea"/>
                <a:cs typeface="+mn-cs"/>
              </a:rPr>
              <a:t>Il s’agit ici d’une santé « observée » mais d’une santé « vécue » dans toutes ses dimensions, non plus un état mais une dynamique, un processus qui évalue tout au long de la vie. </a:t>
            </a:r>
            <a:endParaRPr lang="fr-FR" sz="1200" kern="1200" dirty="0" smtClean="0">
              <a:solidFill>
                <a:schemeClr val="tx1"/>
              </a:solidFill>
              <a:latin typeface="Arial" charset="0"/>
              <a:ea typeface="+mn-ea"/>
              <a:cs typeface="+mn-cs"/>
            </a:endParaRPr>
          </a:p>
          <a:p>
            <a:r>
              <a:rPr lang="fr-FR" sz="1200" b="1" kern="1200" dirty="0" smtClean="0">
                <a:solidFill>
                  <a:schemeClr val="tx1"/>
                </a:solidFill>
                <a:latin typeface="Arial" charset="0"/>
                <a:ea typeface="+mn-ea"/>
                <a:cs typeface="+mn-cs"/>
              </a:rPr>
              <a:t>En fait, plus qu’un état, la santé est une ressource et un processus dynamique et global qui doit permettre à chaque individu « d’identifier et de réaliser ses ambitions, satisfaire ses besoins et évoluer avec son milieu ou s’y adapter.  La santé est donc perçue comme une ressource de la vie quotidienne, et non comme le but de la vie</a:t>
            </a:r>
            <a:endParaRPr lang="fr-FR" sz="1200" kern="1200" dirty="0" smtClean="0">
              <a:solidFill>
                <a:schemeClr val="tx1"/>
              </a:solidFill>
              <a:latin typeface="Arial" charset="0"/>
              <a:ea typeface="+mn-ea"/>
              <a:cs typeface="+mn-cs"/>
            </a:endParaRPr>
          </a:p>
          <a:p>
            <a:r>
              <a:rPr lang="fr-FR" sz="1200" b="1" kern="1200" dirty="0" smtClean="0">
                <a:solidFill>
                  <a:schemeClr val="tx1"/>
                </a:solidFill>
                <a:latin typeface="Arial" charset="0"/>
                <a:ea typeface="+mn-ea"/>
                <a:cs typeface="+mn-cs"/>
              </a:rPr>
              <a:t>• Une approche globale de la santé…</a:t>
            </a:r>
            <a:endParaRPr lang="fr-FR" sz="1200" kern="1200" dirty="0" smtClean="0">
              <a:solidFill>
                <a:schemeClr val="tx1"/>
              </a:solidFill>
              <a:latin typeface="Arial" charset="0"/>
              <a:ea typeface="+mn-ea"/>
              <a:cs typeface="+mn-cs"/>
            </a:endParaRPr>
          </a:p>
          <a:p>
            <a:r>
              <a:rPr lang="fr-FR" sz="1200" b="1" kern="1200" dirty="0" smtClean="0">
                <a:solidFill>
                  <a:schemeClr val="tx1"/>
                </a:solidFill>
                <a:latin typeface="Arial" charset="0"/>
                <a:ea typeface="+mn-ea"/>
                <a:cs typeface="+mn-cs"/>
              </a:rPr>
              <a:t>La santé ne se réduit donc ni aux déterminants biologiques ni à l’accès à l’offre de soin : elle doit être envisagée dans toutes ses dimensions qu’elles soient sociale, économique ou environnementale. </a:t>
            </a:r>
            <a:endParaRPr lang="fr-FR" sz="1200" kern="1200" dirty="0" smtClean="0">
              <a:solidFill>
                <a:schemeClr val="tx1"/>
              </a:solidFill>
              <a:latin typeface="Arial" charset="0"/>
              <a:ea typeface="+mn-ea"/>
              <a:cs typeface="+mn-cs"/>
            </a:endParaRPr>
          </a:p>
          <a:p>
            <a:r>
              <a:rPr lang="fr-FR" sz="1200" kern="1200" dirty="0" smtClean="0">
                <a:solidFill>
                  <a:schemeClr val="tx1"/>
                </a:solidFill>
                <a:latin typeface="Arial" charset="0"/>
                <a:ea typeface="+mn-ea"/>
                <a:cs typeface="+mn-cs"/>
              </a:rPr>
              <a:t>Ressource de la vie quotidienne – et non un but en soi – qui donne à la personne « le pouvoir d’identifier et de réaliser ses ambitions, satisfaire ses besoins, et évoluer avec son milieu ou s’y adapter »</a:t>
            </a:r>
          </a:p>
          <a:p>
            <a:r>
              <a:rPr lang="fr-FR" sz="1200" kern="1200" dirty="0" smtClean="0">
                <a:solidFill>
                  <a:schemeClr val="tx1"/>
                </a:solidFill>
                <a:latin typeface="Arial" charset="0"/>
                <a:ea typeface="+mn-ea"/>
                <a:cs typeface="+mn-cs"/>
              </a:rPr>
              <a:t>La santé apparaît comme une </a:t>
            </a:r>
            <a:r>
              <a:rPr lang="fr-FR" sz="1200" b="1" kern="1200" dirty="0" smtClean="0">
                <a:solidFill>
                  <a:schemeClr val="tx1"/>
                </a:solidFill>
                <a:latin typeface="Arial" charset="0"/>
                <a:ea typeface="+mn-ea"/>
                <a:cs typeface="+mn-cs"/>
              </a:rPr>
              <a:t>richesse </a:t>
            </a:r>
            <a:r>
              <a:rPr lang="fr-FR" sz="1200" kern="1200" dirty="0" smtClean="0">
                <a:solidFill>
                  <a:schemeClr val="tx1"/>
                </a:solidFill>
                <a:latin typeface="Arial" charset="0"/>
                <a:ea typeface="+mn-ea"/>
                <a:cs typeface="+mn-cs"/>
              </a:rPr>
              <a:t>essentielle, qu’il faut </a:t>
            </a:r>
            <a:r>
              <a:rPr lang="fr-FR" sz="1200" b="1" kern="1200" dirty="0" smtClean="0">
                <a:solidFill>
                  <a:schemeClr val="tx1"/>
                </a:solidFill>
                <a:latin typeface="Arial" charset="0"/>
                <a:ea typeface="+mn-ea"/>
                <a:cs typeface="+mn-cs"/>
              </a:rPr>
              <a:t>entretenir</a:t>
            </a:r>
            <a:r>
              <a:rPr lang="fr-FR" sz="1200" kern="1200" dirty="0" smtClean="0">
                <a:solidFill>
                  <a:schemeClr val="tx1"/>
                </a:solidFill>
                <a:latin typeface="Arial" charset="0"/>
                <a:ea typeface="+mn-ea"/>
                <a:cs typeface="+mn-cs"/>
              </a:rPr>
              <a:t>, et si nécessaire, </a:t>
            </a:r>
            <a:r>
              <a:rPr lang="fr-FR" sz="1200" b="1" kern="1200" dirty="0" smtClean="0">
                <a:solidFill>
                  <a:schemeClr val="tx1"/>
                </a:solidFill>
                <a:latin typeface="Arial" charset="0"/>
                <a:ea typeface="+mn-ea"/>
                <a:cs typeface="+mn-cs"/>
              </a:rPr>
              <a:t>restaurer.</a:t>
            </a:r>
            <a:r>
              <a:rPr lang="fr-FR" sz="1200" kern="1200" dirty="0" smtClean="0">
                <a:solidFill>
                  <a:schemeClr val="tx1"/>
                </a:solidFill>
                <a:latin typeface="Arial" charset="0"/>
                <a:ea typeface="+mn-ea"/>
                <a:cs typeface="+mn-cs"/>
              </a:rPr>
              <a:t> </a:t>
            </a:r>
          </a:p>
          <a:p>
            <a:r>
              <a:rPr lang="fr-FR" sz="1200" kern="1200" dirty="0" smtClean="0">
                <a:solidFill>
                  <a:schemeClr val="tx1"/>
                </a:solidFill>
                <a:latin typeface="Arial" charset="0"/>
                <a:ea typeface="+mn-ea"/>
                <a:cs typeface="+mn-cs"/>
              </a:rPr>
              <a:t> </a:t>
            </a:r>
          </a:p>
          <a:p>
            <a:r>
              <a:rPr lang="fr-FR" sz="1200" kern="1200" dirty="0" smtClean="0">
                <a:solidFill>
                  <a:schemeClr val="tx1"/>
                </a:solidFill>
                <a:latin typeface="Arial" charset="0"/>
                <a:ea typeface="+mn-ea"/>
                <a:cs typeface="+mn-cs"/>
              </a:rPr>
              <a:t>Au final la santé est un phénomène multifactoriel qui dépend aussi de la perception subjective de chacun influencée par les représentations de la santé et de la maladie, du corps, des normes des groupes, de la culture… (Exemple de l’obésité)</a:t>
            </a:r>
          </a:p>
          <a:p>
            <a:r>
              <a:rPr lang="fr-FR" sz="1200" kern="1200" dirty="0" smtClean="0">
                <a:solidFill>
                  <a:schemeClr val="tx1"/>
                </a:solidFill>
                <a:latin typeface="Arial" charset="0"/>
                <a:ea typeface="+mn-ea"/>
                <a:cs typeface="+mn-cs"/>
              </a:rPr>
              <a:t>Cette définition propose une approche de la santé selon une conception positive, dynamique, responsabilisante et globale. Ce sont aussi ces qualificatifs qui sous-tendent le concept de la promotion de la santé.</a:t>
            </a:r>
          </a:p>
          <a:p>
            <a:r>
              <a:rPr lang="fr-FR" sz="1200" b="1" kern="1200" dirty="0" smtClean="0">
                <a:solidFill>
                  <a:schemeClr val="tx1"/>
                </a:solidFill>
                <a:latin typeface="Arial" charset="0"/>
                <a:ea typeface="+mn-ea"/>
                <a:cs typeface="+mn-cs"/>
              </a:rPr>
              <a:t>Il s’agit ici d’une santé « observée » mais d’une santé « vécue » dans toutes ses dimensions, non plus un état mais une dynamique, un processus qui évalue tout au long de la vie. </a:t>
            </a:r>
          </a:p>
          <a:p>
            <a:endParaRPr lang="fr-FR" sz="1200" b="1" kern="1200" dirty="0" smtClean="0">
              <a:solidFill>
                <a:schemeClr val="tx1"/>
              </a:solidFill>
              <a:latin typeface="Arial" charset="0"/>
              <a:ea typeface="+mn-ea"/>
              <a:cs typeface="+mn-cs"/>
            </a:endParaRPr>
          </a:p>
          <a:p>
            <a:r>
              <a:rPr lang="fr-FR" sz="1200" b="1" kern="1200" dirty="0" smtClean="0">
                <a:solidFill>
                  <a:schemeClr val="tx1"/>
                </a:solidFill>
                <a:latin typeface="Arial" charset="0"/>
                <a:ea typeface="+mn-ea"/>
                <a:cs typeface="+mn-cs"/>
              </a:rPr>
              <a:t>La santé ne se réduit donc ni aux déterminants biologiques ni à l’accès à l’offre de soin  : elle doit être envisagée dans toutes ses dimensions qu’elles soient sociale, économique ou environnementale.</a:t>
            </a:r>
          </a:p>
          <a:p>
            <a:endParaRPr lang="fr-FR" sz="1200" kern="1200" dirty="0" smtClean="0">
              <a:solidFill>
                <a:schemeClr val="tx1"/>
              </a:solidFill>
              <a:latin typeface="Arial"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51202"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r>
              <a:rPr lang="fr-FR" sz="1400" smtClean="0">
                <a:latin typeface="Trebuchet MS" pitchFamily="34" charset="0"/>
              </a:rPr>
              <a:t>Conception positive: d</a:t>
            </a:r>
            <a:r>
              <a:rPr lang="fr-FR" sz="1400" smtClean="0"/>
              <a:t>é</a:t>
            </a:r>
            <a:r>
              <a:rPr lang="fr-FR" sz="1400" smtClean="0">
                <a:latin typeface="Trebuchet MS" pitchFamily="34" charset="0"/>
              </a:rPr>
              <a:t>finition dans le monde gr</a:t>
            </a:r>
            <a:r>
              <a:rPr lang="fr-FR" sz="1400" smtClean="0"/>
              <a:t>é</a:t>
            </a:r>
            <a:r>
              <a:rPr lang="fr-FR" sz="1400" smtClean="0">
                <a:latin typeface="Trebuchet MS" pitchFamily="34" charset="0"/>
              </a:rPr>
              <a:t>co-romain</a:t>
            </a:r>
          </a:p>
          <a:p>
            <a:r>
              <a:rPr lang="fr-FR" sz="1400" smtClean="0">
                <a:latin typeface="Trebuchet MS" pitchFamily="34" charset="0"/>
              </a:rPr>
              <a:t>Conception n</a:t>
            </a:r>
            <a:r>
              <a:rPr lang="fr-FR" sz="1400" smtClean="0"/>
              <a:t>é</a:t>
            </a:r>
            <a:r>
              <a:rPr lang="fr-FR" sz="1400" smtClean="0">
                <a:latin typeface="Trebuchet MS" pitchFamily="34" charset="0"/>
              </a:rPr>
              <a:t>gative: 19</a:t>
            </a:r>
            <a:r>
              <a:rPr lang="fr-FR" sz="1400" smtClean="0"/>
              <a:t>è</a:t>
            </a:r>
            <a:r>
              <a:rPr lang="fr-FR" sz="1400" smtClean="0">
                <a:latin typeface="Trebuchet MS" pitchFamily="34" charset="0"/>
              </a:rPr>
              <a:t>me d</a:t>
            </a:r>
            <a:r>
              <a:rPr lang="fr-FR" sz="1400" smtClean="0"/>
              <a:t>é</a:t>
            </a:r>
            <a:r>
              <a:rPr lang="fr-FR" sz="1400" smtClean="0">
                <a:latin typeface="Trebuchet MS" pitchFamily="34" charset="0"/>
              </a:rPr>
              <a:t>but 20</a:t>
            </a:r>
            <a:r>
              <a:rPr lang="fr-FR" sz="1400" smtClean="0"/>
              <a:t>è</a:t>
            </a:r>
            <a:r>
              <a:rPr lang="fr-FR" sz="1400" smtClean="0">
                <a:latin typeface="Trebuchet MS" pitchFamily="34" charset="0"/>
              </a:rPr>
              <a:t>me avec une approche bivalente le normal et le pathologique mais date des gr</a:t>
            </a:r>
            <a:r>
              <a:rPr lang="fr-FR" sz="1400" smtClean="0"/>
              <a:t>é</a:t>
            </a:r>
            <a:r>
              <a:rPr lang="fr-FR" sz="1400" smtClean="0">
                <a:latin typeface="Trebuchet MS" pitchFamily="34" charset="0"/>
              </a:rPr>
              <a:t>co-romain avec esculape ou Ascl</a:t>
            </a:r>
            <a:r>
              <a:rPr lang="fr-FR" sz="1400" smtClean="0"/>
              <a:t>é</a:t>
            </a:r>
            <a:r>
              <a:rPr lang="fr-FR" sz="1400" smtClean="0">
                <a:latin typeface="Trebuchet MS" pitchFamily="34" charset="0"/>
              </a:rPr>
              <a:t>pios dieu de la m</a:t>
            </a:r>
            <a:r>
              <a:rPr lang="fr-FR" sz="1400" smtClean="0"/>
              <a:t>é</a:t>
            </a:r>
            <a:r>
              <a:rPr lang="fr-FR" sz="1400" smtClean="0">
                <a:latin typeface="Trebuchet MS" pitchFamily="34" charset="0"/>
              </a:rPr>
              <a:t>decine et ses deux filles hygie (la sant</a:t>
            </a:r>
            <a:r>
              <a:rPr lang="fr-FR" sz="1400" smtClean="0"/>
              <a:t>é</a:t>
            </a:r>
            <a:r>
              <a:rPr lang="fr-FR" sz="1400" smtClean="0">
                <a:latin typeface="Trebuchet MS" pitchFamily="34" charset="0"/>
              </a:rPr>
              <a:t>) et panac</a:t>
            </a:r>
            <a:r>
              <a:rPr lang="fr-FR" sz="1400" smtClean="0"/>
              <a:t>é</a:t>
            </a:r>
            <a:r>
              <a:rPr lang="fr-FR" sz="1400" smtClean="0">
                <a:latin typeface="Trebuchet MS" pitchFamily="34" charset="0"/>
              </a:rPr>
              <a:t>e (les soins).</a:t>
            </a:r>
          </a:p>
          <a:p>
            <a:r>
              <a:rPr lang="fr-FR" sz="1400" smtClean="0">
                <a:latin typeface="Trebuchet MS" pitchFamily="34" charset="0"/>
              </a:rPr>
              <a:t>Difficult</a:t>
            </a:r>
            <a:r>
              <a:rPr lang="fr-FR" sz="1400" smtClean="0"/>
              <a:t>é</a:t>
            </a:r>
            <a:r>
              <a:rPr lang="fr-FR" sz="1400" smtClean="0">
                <a:latin typeface="Trebuchet MS" pitchFamily="34" charset="0"/>
              </a:rPr>
              <a:t> de d</a:t>
            </a:r>
            <a:r>
              <a:rPr lang="fr-FR" sz="1400" smtClean="0"/>
              <a:t>é</a:t>
            </a:r>
            <a:r>
              <a:rPr lang="fr-FR" sz="1400" smtClean="0">
                <a:latin typeface="Trebuchet MS" pitchFamily="34" charset="0"/>
              </a:rPr>
              <a:t>finir de mani</a:t>
            </a:r>
            <a:r>
              <a:rPr lang="fr-FR" sz="1400" smtClean="0"/>
              <a:t>è</a:t>
            </a:r>
            <a:r>
              <a:rPr lang="fr-FR" sz="1400" smtClean="0">
                <a:latin typeface="Trebuchet MS" pitchFamily="34" charset="0"/>
              </a:rPr>
              <a:t>re univoque le concept de sant</a:t>
            </a:r>
            <a:r>
              <a:rPr lang="fr-FR" sz="1400" smtClean="0"/>
              <a:t>é</a:t>
            </a:r>
            <a:r>
              <a:rPr lang="fr-FR" sz="1400" smtClean="0">
                <a:latin typeface="Trebuchet MS" pitchFamily="34" charset="0"/>
              </a:rPr>
              <a:t> </a:t>
            </a:r>
          </a:p>
          <a:p>
            <a:endParaRPr lang="fr-FR" sz="1400" smtClean="0">
              <a:latin typeface="Trebuchet MS"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5325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r>
              <a:rPr lang="fr-FR" sz="1400" smtClean="0">
                <a:latin typeface="Trebuchet MS" pitchFamily="34" charset="0"/>
                <a:cs typeface="Times New Roman" pitchFamily="18" charset="0"/>
              </a:rPr>
              <a:t>Cette définition ne devrait pas être prise mot à mot mais plutôt comme une direction donnée </a:t>
            </a:r>
          </a:p>
          <a:p>
            <a:r>
              <a:rPr lang="fr-FR" sz="1400" smtClean="0">
                <a:latin typeface="Trebuchet MS" pitchFamily="34" charset="0"/>
              </a:rPr>
              <a:t>1946 monde en plein reconstruction. Cette définition est à resituer dans un contexte: l’optimisme d’après le 2</a:t>
            </a:r>
            <a:r>
              <a:rPr lang="fr-FR" sz="1400" baseline="30000" smtClean="0">
                <a:latin typeface="Trebuchet MS" pitchFamily="34" charset="0"/>
              </a:rPr>
              <a:t>nd</a:t>
            </a:r>
            <a:r>
              <a:rPr lang="fr-FR" sz="1400" smtClean="0">
                <a:latin typeface="Trebuchet MS" pitchFamily="34" charset="0"/>
              </a:rPr>
              <a:t> guerre mondiale, la santé vécue comme une contribution à la paix, la santé faisant partie d’une vision plus vaste d’une bonne société Différence entre état et équilibre</a:t>
            </a:r>
          </a:p>
          <a:p>
            <a:endParaRPr lang="fr-FR" sz="1400" smtClean="0">
              <a:latin typeface="Trebuchet MS" pitchFamily="34" charset="0"/>
              <a:cs typeface="Times New Roman" pitchFamily="18" charset="0"/>
            </a:endParaRPr>
          </a:p>
          <a:p>
            <a:endParaRPr lang="fr-FR" smtClean="0">
              <a:latin typeface="Trebuchet MS" pitchFamily="34" charset="0"/>
            </a:endParaRPr>
          </a:p>
          <a:p>
            <a:endParaRPr lang="fr-FR" sz="1400" smtClean="0">
              <a:latin typeface="Trebuchet MS"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55298"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sz="1400" smtClean="0">
              <a:latin typeface="Trebuchet MS" pitchFamily="34" charset="0"/>
            </a:endParaRPr>
          </a:p>
          <a:p>
            <a:endParaRPr lang="fr-FR" sz="1400" smtClean="0">
              <a:latin typeface="Trebuchet MS" pitchFamily="34" charset="0"/>
              <a:cs typeface="Times New Roman" pitchFamily="18" charset="0"/>
            </a:endParaRPr>
          </a:p>
          <a:p>
            <a:endParaRPr lang="fr-FR" smtClean="0">
              <a:latin typeface="Trebuchet MS" pitchFamily="34" charset="0"/>
            </a:endParaRPr>
          </a:p>
          <a:p>
            <a:endParaRPr lang="fr-FR" sz="1400" smtClean="0">
              <a:latin typeface="Trebuchet MS"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57346"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sz="1400" smtClean="0">
              <a:latin typeface="Trebuchet MS" pitchFamily="34" charset="0"/>
            </a:endParaRPr>
          </a:p>
          <a:p>
            <a:endParaRPr lang="fr-FR" sz="1400" smtClean="0">
              <a:latin typeface="Trebuchet MS" pitchFamily="34" charset="0"/>
              <a:cs typeface="Times New Roman" pitchFamily="18" charset="0"/>
            </a:endParaRPr>
          </a:p>
          <a:p>
            <a:endParaRPr lang="fr-FR" smtClean="0">
              <a:latin typeface="Trebuchet MS" pitchFamily="34" charset="0"/>
            </a:endParaRPr>
          </a:p>
          <a:p>
            <a:endParaRPr lang="fr-FR" sz="1400" smtClean="0">
              <a:latin typeface="Trebuchet MS"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59394"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r>
              <a:rPr lang="fr-FR" sz="1400" dirty="0" smtClean="0">
                <a:latin typeface="Trebuchet MS" pitchFamily="34" charset="0"/>
              </a:rPr>
              <a:t>D</a:t>
            </a:r>
            <a:r>
              <a:rPr lang="fr-FR" sz="1400" dirty="0" smtClean="0"/>
              <a:t>é</a:t>
            </a:r>
            <a:r>
              <a:rPr lang="fr-FR" sz="1400" dirty="0" smtClean="0">
                <a:latin typeface="Trebuchet MS" pitchFamily="34" charset="0"/>
              </a:rPr>
              <a:t>finition qui int</a:t>
            </a:r>
            <a:r>
              <a:rPr lang="fr-FR" sz="1400" dirty="0" smtClean="0"/>
              <a:t>è</a:t>
            </a:r>
            <a:r>
              <a:rPr lang="fr-FR" sz="1400" dirty="0" smtClean="0">
                <a:latin typeface="Trebuchet MS" pitchFamily="34" charset="0"/>
              </a:rPr>
              <a:t>gre les capacit</a:t>
            </a:r>
            <a:r>
              <a:rPr lang="fr-FR" sz="1400" dirty="0" smtClean="0"/>
              <a:t>é</a:t>
            </a:r>
            <a:r>
              <a:rPr lang="fr-FR" sz="1400" dirty="0" smtClean="0">
                <a:latin typeface="Trebuchet MS" pitchFamily="34" charset="0"/>
              </a:rPr>
              <a:t>s </a:t>
            </a:r>
            <a:r>
              <a:rPr lang="fr-FR" sz="1400" dirty="0" smtClean="0"/>
              <a:t>é</a:t>
            </a:r>
            <a:r>
              <a:rPr lang="fr-FR" sz="1400" dirty="0" smtClean="0">
                <a:latin typeface="Trebuchet MS" pitchFamily="34" charset="0"/>
              </a:rPr>
              <a:t>volutives de l</a:t>
            </a:r>
            <a:r>
              <a:rPr lang="fr-FR" sz="1400" dirty="0" smtClean="0"/>
              <a:t>’</a:t>
            </a:r>
            <a:r>
              <a:rPr lang="fr-FR" sz="1400" dirty="0" smtClean="0">
                <a:latin typeface="Trebuchet MS" pitchFamily="34" charset="0"/>
              </a:rPr>
              <a:t>homme et l</a:t>
            </a:r>
            <a:r>
              <a:rPr lang="fr-FR" sz="1400" dirty="0" smtClean="0"/>
              <a:t>’</a:t>
            </a:r>
            <a:r>
              <a:rPr lang="fr-FR" sz="1400" dirty="0" smtClean="0">
                <a:latin typeface="Trebuchet MS" pitchFamily="34" charset="0"/>
              </a:rPr>
              <a:t>influence de ces capacit</a:t>
            </a:r>
            <a:r>
              <a:rPr lang="fr-FR" sz="1400" dirty="0" smtClean="0"/>
              <a:t>é</a:t>
            </a:r>
            <a:r>
              <a:rPr lang="fr-FR" sz="1400" dirty="0" smtClean="0">
                <a:latin typeface="Trebuchet MS" pitchFamily="34" charset="0"/>
              </a:rPr>
              <a:t>s sur sa sant</a:t>
            </a:r>
            <a:r>
              <a:rPr lang="fr-FR" sz="1400" dirty="0" smtClean="0"/>
              <a:t>é</a:t>
            </a:r>
            <a:r>
              <a:rPr lang="fr-FR" sz="1400" dirty="0" smtClean="0">
                <a:latin typeface="Trebuchet MS" pitchFamily="34" charset="0"/>
              </a:rPr>
              <a:t>.</a:t>
            </a:r>
          </a:p>
          <a:p>
            <a:r>
              <a:rPr lang="fr-FR" sz="1400" dirty="0" smtClean="0">
                <a:latin typeface="Trebuchet MS" pitchFamily="34" charset="0"/>
              </a:rPr>
              <a:t>Au final la sant</a:t>
            </a:r>
            <a:r>
              <a:rPr lang="fr-FR" sz="1400" dirty="0" smtClean="0"/>
              <a:t>é</a:t>
            </a:r>
            <a:r>
              <a:rPr lang="fr-FR" sz="1400" dirty="0" smtClean="0">
                <a:latin typeface="Trebuchet MS" pitchFamily="34" charset="0"/>
              </a:rPr>
              <a:t> est un ph</a:t>
            </a:r>
            <a:r>
              <a:rPr lang="fr-FR" sz="1400" dirty="0" smtClean="0"/>
              <a:t>é</a:t>
            </a:r>
            <a:r>
              <a:rPr lang="fr-FR" sz="1400" dirty="0" smtClean="0">
                <a:latin typeface="Trebuchet MS" pitchFamily="34" charset="0"/>
              </a:rPr>
              <a:t>nom</a:t>
            </a:r>
            <a:r>
              <a:rPr lang="fr-FR" sz="1400" dirty="0" smtClean="0"/>
              <a:t>è</a:t>
            </a:r>
            <a:r>
              <a:rPr lang="fr-FR" sz="1400" dirty="0" smtClean="0">
                <a:latin typeface="Trebuchet MS" pitchFamily="34" charset="0"/>
              </a:rPr>
              <a:t>ne multifactoriel qui d</a:t>
            </a:r>
            <a:r>
              <a:rPr lang="fr-FR" sz="1400" dirty="0" smtClean="0"/>
              <a:t>é</a:t>
            </a:r>
            <a:r>
              <a:rPr lang="fr-FR" sz="1400" dirty="0" smtClean="0">
                <a:latin typeface="Trebuchet MS" pitchFamily="34" charset="0"/>
              </a:rPr>
              <a:t>pend </a:t>
            </a:r>
            <a:r>
              <a:rPr lang="fr-FR" sz="1400" u="sng" dirty="0" smtClean="0">
                <a:latin typeface="Trebuchet MS" pitchFamily="34" charset="0"/>
              </a:rPr>
              <a:t>aussi </a:t>
            </a:r>
            <a:r>
              <a:rPr lang="fr-FR" sz="1400" dirty="0" smtClean="0">
                <a:latin typeface="Trebuchet MS" pitchFamily="34" charset="0"/>
              </a:rPr>
              <a:t>de la perception subjective de chacun influenc</a:t>
            </a:r>
            <a:r>
              <a:rPr lang="fr-FR" sz="1400" dirty="0" smtClean="0"/>
              <a:t>é</a:t>
            </a:r>
            <a:r>
              <a:rPr lang="fr-FR" sz="1400" dirty="0" smtClean="0">
                <a:latin typeface="Trebuchet MS" pitchFamily="34" charset="0"/>
              </a:rPr>
              <a:t>e par les repr</a:t>
            </a:r>
            <a:r>
              <a:rPr lang="fr-FR" sz="1400" dirty="0" smtClean="0"/>
              <a:t>é</a:t>
            </a:r>
            <a:r>
              <a:rPr lang="fr-FR" sz="1400" dirty="0" smtClean="0">
                <a:latin typeface="Trebuchet MS" pitchFamily="34" charset="0"/>
              </a:rPr>
              <a:t>sentations de la sant</a:t>
            </a:r>
            <a:r>
              <a:rPr lang="fr-FR" sz="1400" dirty="0" smtClean="0"/>
              <a:t>é</a:t>
            </a:r>
            <a:r>
              <a:rPr lang="fr-FR" sz="1400" dirty="0" smtClean="0">
                <a:latin typeface="Trebuchet MS" pitchFamily="34" charset="0"/>
              </a:rPr>
              <a:t> et de la maladie, du corps, des normes du groupes, de la culture</a:t>
            </a:r>
            <a:r>
              <a:rPr lang="fr-FR" sz="1400" dirty="0" smtClean="0"/>
              <a:t>…</a:t>
            </a:r>
            <a:r>
              <a:rPr lang="fr-FR" sz="1400" dirty="0" smtClean="0">
                <a:latin typeface="Trebuchet MS" pitchFamily="34" charset="0"/>
              </a:rPr>
              <a:t> (exemple de l</a:t>
            </a:r>
            <a:r>
              <a:rPr lang="fr-FR" sz="1400" dirty="0" smtClean="0"/>
              <a:t>’</a:t>
            </a:r>
            <a:r>
              <a:rPr lang="fr-FR" sz="1400" dirty="0" smtClean="0">
                <a:latin typeface="Trebuchet MS" pitchFamily="34" charset="0"/>
              </a:rPr>
              <a:t>ob</a:t>
            </a:r>
            <a:r>
              <a:rPr lang="fr-FR" sz="1400" dirty="0" smtClean="0"/>
              <a:t>é</a:t>
            </a:r>
            <a:r>
              <a:rPr lang="fr-FR" sz="1400" dirty="0" smtClean="0">
                <a:latin typeface="Trebuchet MS" pitchFamily="34" charset="0"/>
              </a:rPr>
              <a:t>sit</a:t>
            </a:r>
            <a:r>
              <a:rPr lang="fr-FR" sz="1400" dirty="0" smtClean="0"/>
              <a:t>é</a:t>
            </a:r>
            <a:r>
              <a:rPr lang="fr-FR" sz="1400" dirty="0" smtClean="0">
                <a:latin typeface="Trebuchet MS" pitchFamily="34" charset="0"/>
              </a:rPr>
              <a:t>)</a:t>
            </a:r>
          </a:p>
          <a:p>
            <a:r>
              <a:rPr lang="fr-FR" sz="1400" dirty="0" smtClean="0">
                <a:latin typeface="Trebuchet MS" pitchFamily="34" charset="0"/>
              </a:rPr>
              <a:t>Cette d</a:t>
            </a:r>
            <a:r>
              <a:rPr lang="fr-FR" sz="1400" dirty="0" smtClean="0"/>
              <a:t>é</a:t>
            </a:r>
            <a:r>
              <a:rPr lang="fr-FR" sz="1400" dirty="0" smtClean="0">
                <a:latin typeface="Trebuchet MS" pitchFamily="34" charset="0"/>
              </a:rPr>
              <a:t>finition propose une approche de la sant</a:t>
            </a:r>
            <a:r>
              <a:rPr lang="fr-FR" sz="1400" dirty="0" smtClean="0"/>
              <a:t>é</a:t>
            </a:r>
            <a:r>
              <a:rPr lang="fr-FR" sz="1400" dirty="0" smtClean="0">
                <a:latin typeface="Trebuchet MS" pitchFamily="34" charset="0"/>
              </a:rPr>
              <a:t> selon une conception positive, dynamique, responsabilisante et globale. Ce sont aussi ces qualificatifs qui sous-tendent le concept de la promotion de la sant</a:t>
            </a:r>
            <a:r>
              <a:rPr lang="fr-FR" sz="1400" dirty="0" smtClean="0"/>
              <a:t>é</a:t>
            </a:r>
            <a:r>
              <a:rPr lang="fr-FR" sz="1400" dirty="0" smtClean="0">
                <a:latin typeface="Trebuchet MS" pitchFamily="34" charset="0"/>
              </a:rPr>
              <a:t>.</a:t>
            </a:r>
          </a:p>
          <a:p>
            <a:r>
              <a:rPr lang="fr-FR" sz="1400" b="1" dirty="0" smtClean="0">
                <a:latin typeface="Trebuchet MS" pitchFamily="34" charset="0"/>
              </a:rPr>
              <a:t>Il s</a:t>
            </a:r>
            <a:r>
              <a:rPr lang="fr-FR" sz="1400" b="1" dirty="0" smtClean="0"/>
              <a:t>’</a:t>
            </a:r>
            <a:r>
              <a:rPr lang="fr-FR" sz="1400" b="1" dirty="0" smtClean="0">
                <a:latin typeface="Trebuchet MS" pitchFamily="34" charset="0"/>
              </a:rPr>
              <a:t>agit  ici d</a:t>
            </a:r>
            <a:r>
              <a:rPr lang="fr-FR" sz="1400" b="1" dirty="0" smtClean="0"/>
              <a:t>’</a:t>
            </a:r>
            <a:r>
              <a:rPr lang="fr-FR" sz="1400" b="1" dirty="0" smtClean="0">
                <a:latin typeface="Trebuchet MS" pitchFamily="34" charset="0"/>
              </a:rPr>
              <a:t>une sant</a:t>
            </a:r>
            <a:r>
              <a:rPr lang="fr-FR" sz="1400" b="1" dirty="0" smtClean="0"/>
              <a:t>é</a:t>
            </a:r>
            <a:r>
              <a:rPr lang="fr-FR" sz="1400" b="1" dirty="0" smtClean="0">
                <a:latin typeface="Trebuchet MS" pitchFamily="34" charset="0"/>
              </a:rPr>
              <a:t> </a:t>
            </a:r>
            <a:r>
              <a:rPr lang="fr-FR" sz="1400" b="1" dirty="0" smtClean="0"/>
              <a:t>« </a:t>
            </a:r>
            <a:r>
              <a:rPr lang="fr-FR" sz="1400" b="1" dirty="0" smtClean="0">
                <a:latin typeface="Trebuchet MS" pitchFamily="34" charset="0"/>
              </a:rPr>
              <a:t>observ</a:t>
            </a:r>
            <a:r>
              <a:rPr lang="fr-FR" sz="1400" b="1" dirty="0" smtClean="0"/>
              <a:t>é</a:t>
            </a:r>
            <a:r>
              <a:rPr lang="fr-FR" sz="1400" b="1" dirty="0" smtClean="0">
                <a:latin typeface="Trebuchet MS" pitchFamily="34" charset="0"/>
              </a:rPr>
              <a:t>e</a:t>
            </a:r>
            <a:r>
              <a:rPr lang="fr-FR" sz="1400" b="1" dirty="0" smtClean="0"/>
              <a:t> »</a:t>
            </a:r>
            <a:r>
              <a:rPr lang="fr-FR" sz="1400" b="1" dirty="0" smtClean="0">
                <a:latin typeface="Trebuchet MS" pitchFamily="34" charset="0"/>
              </a:rPr>
              <a:t> mais d</a:t>
            </a:r>
            <a:r>
              <a:rPr lang="fr-FR" sz="1400" b="1" dirty="0" smtClean="0"/>
              <a:t>’</a:t>
            </a:r>
            <a:r>
              <a:rPr lang="fr-FR" sz="1400" b="1" dirty="0" smtClean="0">
                <a:latin typeface="Trebuchet MS" pitchFamily="34" charset="0"/>
              </a:rPr>
              <a:t>une sant</a:t>
            </a:r>
            <a:r>
              <a:rPr lang="fr-FR" sz="1400" b="1" dirty="0" smtClean="0"/>
              <a:t>é</a:t>
            </a:r>
            <a:r>
              <a:rPr lang="fr-FR" sz="1400" b="1" dirty="0" smtClean="0">
                <a:latin typeface="Trebuchet MS" pitchFamily="34" charset="0"/>
              </a:rPr>
              <a:t> </a:t>
            </a:r>
            <a:r>
              <a:rPr lang="fr-FR" sz="1400" b="1" dirty="0" smtClean="0"/>
              <a:t>« </a:t>
            </a:r>
            <a:r>
              <a:rPr lang="fr-FR" sz="1400" b="1" dirty="0" smtClean="0">
                <a:latin typeface="Trebuchet MS" pitchFamily="34" charset="0"/>
              </a:rPr>
              <a:t>v</a:t>
            </a:r>
            <a:r>
              <a:rPr lang="fr-FR" sz="1400" b="1" dirty="0" smtClean="0"/>
              <a:t>é</a:t>
            </a:r>
            <a:r>
              <a:rPr lang="fr-FR" sz="1400" b="1" dirty="0" smtClean="0">
                <a:latin typeface="Trebuchet MS" pitchFamily="34" charset="0"/>
              </a:rPr>
              <a:t>cue</a:t>
            </a:r>
            <a:r>
              <a:rPr lang="fr-FR" sz="1400" b="1" dirty="0" smtClean="0"/>
              <a:t> »</a:t>
            </a:r>
            <a:r>
              <a:rPr lang="fr-FR" sz="1400" b="1" dirty="0" smtClean="0">
                <a:latin typeface="Trebuchet MS" pitchFamily="34" charset="0"/>
              </a:rPr>
              <a:t> dans toutes ses dimension, non plus un </a:t>
            </a:r>
            <a:r>
              <a:rPr lang="fr-FR" sz="1400" b="1" dirty="0" smtClean="0"/>
              <a:t>é</a:t>
            </a:r>
            <a:r>
              <a:rPr lang="fr-FR" sz="1400" b="1" dirty="0" smtClean="0">
                <a:latin typeface="Trebuchet MS" pitchFamily="34" charset="0"/>
              </a:rPr>
              <a:t>tat mais une dynamique, un processus qui </a:t>
            </a:r>
            <a:r>
              <a:rPr lang="fr-FR" sz="1400" b="1" dirty="0" smtClean="0"/>
              <a:t>é</a:t>
            </a:r>
            <a:r>
              <a:rPr lang="fr-FR" sz="1400" b="1" dirty="0" smtClean="0">
                <a:latin typeface="Trebuchet MS" pitchFamily="34" charset="0"/>
              </a:rPr>
              <a:t>value tout au long de la vie </a:t>
            </a:r>
          </a:p>
          <a:p>
            <a:endParaRPr lang="fr-FR" sz="1400" dirty="0" smtClean="0">
              <a:latin typeface="Trebuchet MS" pitchFamily="34" charset="0"/>
              <a:cs typeface="Times New Roman" pitchFamily="18" charset="0"/>
            </a:endParaRPr>
          </a:p>
          <a:p>
            <a:endParaRPr lang="fr-FR" dirty="0" smtClean="0">
              <a:latin typeface="Trebuchet MS" pitchFamily="34" charset="0"/>
            </a:endParaRPr>
          </a:p>
          <a:p>
            <a:endParaRPr lang="fr-FR" sz="1400" dirty="0" smtClean="0">
              <a:latin typeface="Trebuchet MS"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B923B0C-E0B3-4DBE-B443-E24ED33E1765}" type="slidenum">
              <a:rPr lang="fr-FR" sz="1200"/>
              <a:pPr algn="r"/>
              <a:t>19</a:t>
            </a:fld>
            <a:endParaRPr lang="fr-FR" sz="1200"/>
          </a:p>
        </p:txBody>
      </p:sp>
      <p:sp>
        <p:nvSpPr>
          <p:cNvPr id="61442"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1443"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algn="just" eaLnBrk="1" hangingPunct="1">
              <a:lnSpc>
                <a:spcPct val="80000"/>
              </a:lnSpc>
              <a:spcBef>
                <a:spcPct val="0"/>
              </a:spcBef>
            </a:pPr>
            <a:r>
              <a:rPr lang="fr-FR" sz="800" b="0" dirty="0" smtClean="0"/>
              <a:t>Les facteurs susceptibles d’influencer la santé et le bien être sont nombreux et en interaction complexe tout au long de la vie d’un individu. Ils sont d’ordres héréditaires ou comportementaux, mais également sociaux, économiques ou environnementaux. Ils sont relatifs au niveau de vie, à l’emploi, au logement, à l’accès aux biens et aux services, aux relations sociales ou encore à l’environnement dégradés, autant de variables qui constituent des déterminants de la santé car ils contribuent à influencer le degré d’état de santé et de bien être réalisable par un individu. </a:t>
            </a:r>
            <a:endParaRPr lang="fr-FR" sz="800" b="1"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p:cNvSpPr>
            <a:spLocks noGrp="1" noRot="1" noChangeAspect="1" noChangeArrowheads="1" noTextEdit="1"/>
          </p:cNvSpPr>
          <p:nvPr>
            <p:ph type="sldImg"/>
          </p:nvPr>
        </p:nvSpPr>
        <p:spPr>
          <a:xfrm>
            <a:off x="917575" y="744538"/>
            <a:ext cx="4965700" cy="3725862"/>
          </a:xfrm>
          <a:ln/>
        </p:spPr>
      </p:sp>
      <p:sp>
        <p:nvSpPr>
          <p:cNvPr id="20483"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Arial" panose="020B0604020202020204" pitchFamily="34" charset="0"/>
            </a:endParaRPr>
          </a:p>
        </p:txBody>
      </p:sp>
      <p:sp>
        <p:nvSpPr>
          <p:cNvPr id="204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86BAB8-A60B-43E8-9541-B7E636A5C9C2}"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11781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B923B0C-E0B3-4DBE-B443-E24ED33E1765}" type="slidenum">
              <a:rPr lang="fr-FR" sz="1200"/>
              <a:pPr algn="r"/>
              <a:t>20</a:t>
            </a:fld>
            <a:endParaRPr lang="fr-FR" sz="1200"/>
          </a:p>
        </p:txBody>
      </p:sp>
      <p:sp>
        <p:nvSpPr>
          <p:cNvPr id="61442"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1443"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algn="just" eaLnBrk="1" hangingPunct="1">
              <a:lnSpc>
                <a:spcPct val="80000"/>
              </a:lnSpc>
              <a:spcBef>
                <a:spcPct val="0"/>
              </a:spcBef>
            </a:pPr>
            <a:r>
              <a:rPr lang="fr-FR" sz="800" b="0" dirty="0" smtClean="0"/>
              <a:t>Les facteurs susceptibles d’influencer la santé et le bien être sont nombreux et en interaction complexe tout au long de la vie d’un individu. Ils sont d’ordres héréditaires ou comportementaux, mais également sociaux, économiques ou environnementaux. Ils sont relatifs au niveau de vie, à l’emploi, au logement, à l’accès aux biens et aux services, aux relations sociales ou encore à l’environnement dégradés, autant de variables qui constituent des déterminants de la santé car ils contribuent à influencer le degré d’état de santé et de bien être réalisable par un individu. </a:t>
            </a:r>
            <a:endParaRPr lang="fr-FR" sz="800" b="1" dirty="0" smtClean="0"/>
          </a:p>
        </p:txBody>
      </p:sp>
    </p:spTree>
    <p:extLst>
      <p:ext uri="{BB962C8B-B14F-4D97-AF65-F5344CB8AC3E}">
        <p14:creationId xmlns:p14="http://schemas.microsoft.com/office/powerpoint/2010/main" val="399348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F99E9BB-6EC6-4976-BC6B-ADF68CBDC8B1}" type="slidenum">
              <a:rPr lang="fr-FR" sz="1200"/>
              <a:pPr algn="r"/>
              <a:t>21</a:t>
            </a:fld>
            <a:endParaRPr lang="fr-FR" sz="1200"/>
          </a:p>
        </p:txBody>
      </p:sp>
      <p:sp>
        <p:nvSpPr>
          <p:cNvPr id="63490"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3491"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spcBef>
                <a:spcPct val="0"/>
              </a:spcBef>
            </a:pPr>
            <a:endParaRPr lang="fr-FR" sz="800" b="1"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D17613-E7C5-47A9-81E6-1D2C3D26477C}" type="slidenum">
              <a:rPr lang="fr-FR" smtClean="0">
                <a:latin typeface="Arial" charset="0"/>
              </a:rPr>
              <a:pPr fontAlgn="base">
                <a:spcBef>
                  <a:spcPct val="0"/>
                </a:spcBef>
                <a:spcAft>
                  <a:spcPct val="0"/>
                </a:spcAft>
              </a:pPr>
              <a:t>22</a:t>
            </a:fld>
            <a:endParaRPr lang="fr-FR" smtClean="0">
              <a:latin typeface="Arial" charset="0"/>
            </a:endParaRPr>
          </a:p>
        </p:txBody>
      </p:sp>
      <p:sp>
        <p:nvSpPr>
          <p:cNvPr id="65538"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5539"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marL="0" marR="0" indent="0" algn="l" defTabSz="914400" rtl="0" eaLnBrk="1" fontAlgn="base" latinLnBrk="0" hangingPunct="1">
              <a:lnSpc>
                <a:spcPct val="80000"/>
              </a:lnSpc>
              <a:spcBef>
                <a:spcPct val="0"/>
              </a:spcBef>
              <a:spcAft>
                <a:spcPct val="0"/>
              </a:spcAft>
              <a:buClrTx/>
              <a:buSzTx/>
              <a:buFontTx/>
              <a:buNone/>
              <a:tabLst/>
              <a:defRPr/>
            </a:pPr>
            <a:r>
              <a:rPr lang="fr-FR" sz="1200" b="1" i="0" kern="1200" dirty="0" smtClean="0">
                <a:solidFill>
                  <a:schemeClr val="tx1"/>
                </a:solidFill>
                <a:latin typeface="+mn-lt"/>
                <a:ea typeface="+mn-ea"/>
                <a:cs typeface="+mn-cs"/>
              </a:rPr>
              <a:t>MSSS : Ministère de la Santé et des Services sociaux</a:t>
            </a:r>
            <a:r>
              <a:rPr lang="fr-FR" dirty="0" smtClean="0"/>
              <a:t> </a:t>
            </a:r>
          </a:p>
          <a:p>
            <a:pPr eaLnBrk="1" hangingPunct="1">
              <a:lnSpc>
                <a:spcPct val="80000"/>
              </a:lnSpc>
              <a:spcBef>
                <a:spcPct val="0"/>
              </a:spcBef>
            </a:pPr>
            <a:endParaRPr lang="fr-FR" dirty="0" smtClean="0"/>
          </a:p>
          <a:p>
            <a:pPr eaLnBrk="1" hangingPunct="1">
              <a:lnSpc>
                <a:spcPct val="80000"/>
              </a:lnSpc>
              <a:spcBef>
                <a:spcPct val="0"/>
              </a:spcBef>
            </a:pPr>
            <a:r>
              <a:rPr lang="fr-FR" dirty="0" smtClean="0"/>
              <a:t>•  Il  inscrit  la  santé  comme  une  variable  qui  est susceptible  d’évoluer  au  gré  du  temps  et  des lieux ;</a:t>
            </a:r>
          </a:p>
          <a:p>
            <a:pPr eaLnBrk="1" hangingPunct="1">
              <a:lnSpc>
                <a:spcPct val="80000"/>
              </a:lnSpc>
              <a:spcBef>
                <a:spcPct val="0"/>
              </a:spcBef>
            </a:pPr>
            <a:r>
              <a:rPr lang="fr-FR" dirty="0" smtClean="0"/>
              <a:t>•  Il  spécifie  pour  les  4  grands  champs  de déterminants  (contexte  global,  systèmes,  milieux de  vie  et  caractéristiques  individuelles)  des sous-champs  (caractéristiques  biologiques  et génétiques, compétences personnelles et sociales, milieu  familial,  milieu  scolaire  et  de  garde,…)  qui influencent tous l’état de santé de la population (au  centre).  Le  modèle  permet  ainsi  de  repérer l’importance  des  choix  d’aménagement  du territoire sur la santé publique.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D17613-E7C5-47A9-81E6-1D2C3D26477C}" type="slidenum">
              <a:rPr lang="fr-FR" smtClean="0">
                <a:latin typeface="Arial" charset="0"/>
              </a:rPr>
              <a:pPr fontAlgn="base">
                <a:spcBef>
                  <a:spcPct val="0"/>
                </a:spcBef>
                <a:spcAft>
                  <a:spcPct val="0"/>
                </a:spcAft>
              </a:pPr>
              <a:t>23</a:t>
            </a:fld>
            <a:endParaRPr lang="fr-FR" dirty="0" smtClean="0">
              <a:latin typeface="Arial" charset="0"/>
            </a:endParaRPr>
          </a:p>
        </p:txBody>
      </p:sp>
      <p:sp>
        <p:nvSpPr>
          <p:cNvPr id="65538"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5539"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spcBef>
                <a:spcPct val="0"/>
              </a:spcBef>
            </a:pPr>
            <a:r>
              <a:rPr lang="fr-FR" sz="800" b="1" dirty="0" smtClean="0"/>
              <a:t>- Facteurs biologiques :  </a:t>
            </a:r>
            <a:r>
              <a:rPr lang="fr-FR" sz="800" b="0" dirty="0" smtClean="0"/>
              <a:t>Age, sexe, facteurs génétiques/patrimoine génétique</a:t>
            </a:r>
          </a:p>
          <a:p>
            <a:pPr eaLnBrk="1" hangingPunct="1">
              <a:lnSpc>
                <a:spcPct val="80000"/>
              </a:lnSpc>
              <a:spcBef>
                <a:spcPct val="0"/>
              </a:spcBef>
            </a:pPr>
            <a:r>
              <a:rPr lang="fr-FR" sz="800" b="1" dirty="0" smtClean="0"/>
              <a:t>- Style de vie : </a:t>
            </a:r>
            <a:r>
              <a:rPr lang="fr-FR" sz="800" b="0" dirty="0" smtClean="0"/>
              <a:t>Alimentation, dépendances, activité physique vs sédentarité,</a:t>
            </a:r>
            <a:r>
              <a:rPr lang="fr-FR" sz="800" b="0" baseline="0" dirty="0" smtClean="0"/>
              <a:t> </a:t>
            </a:r>
            <a:r>
              <a:rPr lang="fr-FR" sz="800" b="0" dirty="0" smtClean="0"/>
              <a:t>comportements à risque, maladies transmissibles</a:t>
            </a:r>
          </a:p>
          <a:p>
            <a:pPr eaLnBrk="1" hangingPunct="1">
              <a:lnSpc>
                <a:spcPct val="80000"/>
              </a:lnSpc>
              <a:spcBef>
                <a:spcPct val="0"/>
              </a:spcBef>
            </a:pPr>
            <a:r>
              <a:rPr lang="fr-FR" sz="800" b="1" dirty="0" smtClean="0"/>
              <a:t>- Environnement socio-économique : </a:t>
            </a:r>
            <a:r>
              <a:rPr lang="fr-FR" sz="800" b="0" dirty="0" smtClean="0"/>
              <a:t>Acculturation/perte d’identité, dignité/estime de soi, discriminations, reconnaissance sociale, lien social, sentiment de sécurité et de bien-être, éducation/formation,</a:t>
            </a:r>
            <a:r>
              <a:rPr lang="fr-FR" sz="800" b="0" baseline="0" dirty="0" smtClean="0"/>
              <a:t> </a:t>
            </a:r>
            <a:r>
              <a:rPr lang="fr-FR" sz="800" b="0" dirty="0" smtClean="0"/>
              <a:t>emploi/revenu, conditions de travail, stress, conditions de logement, liens intergénérationnels</a:t>
            </a:r>
          </a:p>
          <a:p>
            <a:pPr eaLnBrk="1" hangingPunct="1">
              <a:lnSpc>
                <a:spcPct val="80000"/>
              </a:lnSpc>
              <a:spcBef>
                <a:spcPct val="0"/>
              </a:spcBef>
            </a:pPr>
            <a:r>
              <a:rPr lang="fr-FR" sz="800" b="1" dirty="0" smtClean="0"/>
              <a:t>- Environnement naturel (physique) :  </a:t>
            </a:r>
            <a:r>
              <a:rPr lang="fr-FR" sz="800" b="0" dirty="0" smtClean="0"/>
              <a:t>Air, eau, bruit, odeur, climat/changements climatiques, déchets, rayonnement, utilisation du territoire, environnement sûr, environnement intérieur, énergie, paysage</a:t>
            </a:r>
          </a:p>
          <a:p>
            <a:pPr eaLnBrk="1" hangingPunct="1">
              <a:lnSpc>
                <a:spcPct val="80000"/>
              </a:lnSpc>
              <a:spcBef>
                <a:spcPct val="0"/>
              </a:spcBef>
            </a:pPr>
            <a:r>
              <a:rPr lang="fr-FR" sz="800" b="1" dirty="0" smtClean="0"/>
              <a:t>- Services publics : </a:t>
            </a:r>
            <a:r>
              <a:rPr lang="fr-FR" sz="800" b="0" dirty="0" smtClean="0"/>
              <a:t>Accès à l’information, accès aux services</a:t>
            </a:r>
          </a:p>
          <a:p>
            <a:pPr eaLnBrk="1" hangingPunct="1">
              <a:lnSpc>
                <a:spcPct val="80000"/>
              </a:lnSpc>
              <a:spcBef>
                <a:spcPct val="0"/>
              </a:spcBef>
            </a:pPr>
            <a:r>
              <a:rPr lang="fr-FR" sz="800" b="1" dirty="0" smtClean="0"/>
              <a:t>- Citoyenneté/participation :  </a:t>
            </a:r>
            <a:r>
              <a:rPr lang="fr-FR" sz="800" b="0" dirty="0" smtClean="0"/>
              <a:t>Mise en cohérence des politiques publiques, participation publique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D17613-E7C5-47A9-81E6-1D2C3D26477C}" type="slidenum">
              <a:rPr lang="fr-FR" smtClean="0">
                <a:latin typeface="Arial" charset="0"/>
              </a:rPr>
              <a:pPr fontAlgn="base">
                <a:spcBef>
                  <a:spcPct val="0"/>
                </a:spcBef>
                <a:spcAft>
                  <a:spcPct val="0"/>
                </a:spcAft>
              </a:pPr>
              <a:t>24</a:t>
            </a:fld>
            <a:endParaRPr lang="fr-FR" smtClean="0">
              <a:latin typeface="Arial" charset="0"/>
            </a:endParaRPr>
          </a:p>
        </p:txBody>
      </p:sp>
      <p:sp>
        <p:nvSpPr>
          <p:cNvPr id="65538"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5539"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marL="0" marR="0" indent="0" algn="l" defTabSz="914400" rtl="0" eaLnBrk="1" fontAlgn="base" latinLnBrk="0" hangingPunct="1">
              <a:lnSpc>
                <a:spcPct val="80000"/>
              </a:lnSpc>
              <a:spcBef>
                <a:spcPct val="0"/>
              </a:spcBef>
              <a:spcAft>
                <a:spcPct val="0"/>
              </a:spcAft>
              <a:buClrTx/>
              <a:buSzTx/>
              <a:buFontTx/>
              <a:buNone/>
              <a:tabLst/>
              <a:defRPr/>
            </a:pPr>
            <a:r>
              <a:rPr lang="fr-FR" sz="1200" b="1" i="0" kern="1200" dirty="0" smtClean="0">
                <a:solidFill>
                  <a:schemeClr val="tx1"/>
                </a:solidFill>
                <a:latin typeface="+mn-lt"/>
                <a:ea typeface="+mn-ea"/>
                <a:cs typeface="+mn-cs"/>
              </a:rPr>
              <a:t>MSSS : Ministère de la Santé et des Services sociaux</a:t>
            </a:r>
            <a:r>
              <a:rPr lang="fr-FR" dirty="0" smtClean="0"/>
              <a:t> </a:t>
            </a:r>
          </a:p>
          <a:p>
            <a:pPr eaLnBrk="1" hangingPunct="1">
              <a:lnSpc>
                <a:spcPct val="80000"/>
              </a:lnSpc>
              <a:spcBef>
                <a:spcPct val="0"/>
              </a:spcBef>
            </a:pPr>
            <a:endParaRPr lang="fr-FR" dirty="0" smtClean="0"/>
          </a:p>
          <a:p>
            <a:pPr eaLnBrk="1" hangingPunct="1">
              <a:lnSpc>
                <a:spcPct val="80000"/>
              </a:lnSpc>
              <a:spcBef>
                <a:spcPct val="0"/>
              </a:spcBef>
            </a:pPr>
            <a:r>
              <a:rPr lang="fr-FR" dirty="0" smtClean="0"/>
              <a:t>•  Il  inscrit  la  santé  comme  une  variable  qui  est susceptible  d’évoluer  au  gré  du  temps  et  des lieux ;</a:t>
            </a:r>
          </a:p>
          <a:p>
            <a:pPr eaLnBrk="1" hangingPunct="1">
              <a:lnSpc>
                <a:spcPct val="80000"/>
              </a:lnSpc>
              <a:spcBef>
                <a:spcPct val="0"/>
              </a:spcBef>
            </a:pPr>
            <a:r>
              <a:rPr lang="fr-FR" dirty="0" smtClean="0"/>
              <a:t>•  Il  spécifie  pour  les  4  grands  champs  de déterminants  (contexte  global,  systèmes,  milieux de  vie  et  caractéristiques  individuelles)  des sous-champs  (caractéristiques  biologiques  et génétiques, compétences personnelles et sociales, milieu  familial,  milieu  scolaire  et  de  garde,…)  qui influencent tous l’état de santé de la population (au  centre).  Le  modèle  permet  ainsi  de  repérer l’importance  des  choix  d’aménagement  du territoire sur la santé publique.</a:t>
            </a:r>
          </a:p>
        </p:txBody>
      </p:sp>
    </p:spTree>
    <p:extLst>
      <p:ext uri="{BB962C8B-B14F-4D97-AF65-F5344CB8AC3E}">
        <p14:creationId xmlns:p14="http://schemas.microsoft.com/office/powerpoint/2010/main" val="3522278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308" rtl="0" eaLnBrk="1" fontAlgn="auto" latinLnBrk="0" hangingPunct="1">
              <a:lnSpc>
                <a:spcPct val="100000"/>
              </a:lnSpc>
              <a:spcBef>
                <a:spcPts val="0"/>
              </a:spcBef>
              <a:spcAft>
                <a:spcPts val="0"/>
              </a:spcAft>
              <a:buClrTx/>
              <a:buSzTx/>
              <a:buFontTx/>
              <a:buNone/>
              <a:tabLst/>
              <a:defRPr/>
            </a:pPr>
            <a:fld id="{893FC6F6-5F37-431F-BD46-D288F262A9AE}"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08"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7586" name="Rectangle 2"/>
          <p:cNvSpPr>
            <a:spLocks noGrp="1" noRot="1" noChangeAspect="1" noChangeArrowheads="1" noTextEdit="1"/>
          </p:cNvSpPr>
          <p:nvPr>
            <p:ph type="sldImg"/>
          </p:nvPr>
        </p:nvSpPr>
        <p:spPr bwMode="auto">
          <a:xfrm>
            <a:off x="917575" y="773113"/>
            <a:ext cx="4967288" cy="3725862"/>
          </a:xfrm>
          <a:noFill/>
          <a:ln>
            <a:solidFill>
              <a:srgbClr val="000000"/>
            </a:solidFill>
            <a:miter lim="800000"/>
            <a:headEnd/>
            <a:tailEnd/>
          </a:ln>
        </p:spPr>
      </p:sp>
      <p:sp>
        <p:nvSpPr>
          <p:cNvPr id="67587" name="Rectangle 3"/>
          <p:cNvSpPr>
            <a:spLocks noGrp="1" noChangeArrowheads="1"/>
          </p:cNvSpPr>
          <p:nvPr>
            <p:ph type="body" idx="1"/>
          </p:nvPr>
        </p:nvSpPr>
        <p:spPr bwMode="auto">
          <a:xfrm>
            <a:off x="906358" y="4730664"/>
            <a:ext cx="4988109" cy="4423902"/>
          </a:xfrm>
          <a:noFill/>
        </p:spPr>
        <p:txBody>
          <a:bodyPr wrap="square" numCol="1" anchor="t" anchorCtr="0" compatLnSpc="1">
            <a:prstTxWarp prst="textNoShape">
              <a:avLst/>
            </a:prstTxWarp>
          </a:bodyPr>
          <a:lstStyle/>
          <a:p>
            <a:pPr defTabSz="914308">
              <a:spcBef>
                <a:spcPct val="0"/>
              </a:spcBef>
              <a:defRPr/>
            </a:pPr>
            <a:r>
              <a:rPr lang="fr-FR" b="1" dirty="0">
                <a:latin typeface="+mn-lt"/>
              </a:rPr>
              <a:t>IPCDC : Initiative sur le Partage des Connaissances et le Développement des Compétences</a:t>
            </a:r>
          </a:p>
          <a:p>
            <a:pPr eaLnBrk="1" hangingPunct="1">
              <a:spcBef>
                <a:spcPct val="0"/>
              </a:spcBef>
            </a:pPr>
            <a:endParaRPr lang="fr-FR" dirty="0" smtClean="0"/>
          </a:p>
        </p:txBody>
      </p:sp>
    </p:spTree>
    <p:extLst>
      <p:ext uri="{BB962C8B-B14F-4D97-AF65-F5344CB8AC3E}">
        <p14:creationId xmlns:p14="http://schemas.microsoft.com/office/powerpoint/2010/main" val="3172380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CCA5A9-7927-4908-BFD7-00C63067A815}" type="slidenum">
              <a:rPr lang="fr-FR">
                <a:solidFill>
                  <a:prstClr val="black"/>
                </a:solidFill>
              </a:rPr>
              <a:pPr/>
              <a:t>26</a:t>
            </a:fld>
            <a:endParaRPr lang="fr-FR">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eaLnBrk="1" hangingPunct="1">
              <a:spcBef>
                <a:spcPct val="0"/>
              </a:spcBef>
            </a:pPr>
            <a:r>
              <a:rPr lang="fr-FR" sz="1200" dirty="0" smtClean="0"/>
              <a:t>Les objectifs de la promotion de la santé= aider les gens à acquérir un pouvoir accru sur leur propre santé et sur les déterminants de celle-ci.</a:t>
            </a:r>
          </a:p>
          <a:p>
            <a:pPr eaLnBrk="1" hangingPunct="1">
              <a:spcBef>
                <a:spcPct val="0"/>
              </a:spcBef>
            </a:pPr>
            <a:r>
              <a:rPr lang="fr-FR" sz="1200" dirty="0" smtClean="0"/>
              <a:t>Cela implique donc d’agir à plusieurs niveaux.</a:t>
            </a:r>
          </a:p>
          <a:p>
            <a:pPr eaLnBrk="1" hangingPunct="1">
              <a:spcBef>
                <a:spcPct val="0"/>
              </a:spcBef>
            </a:pPr>
            <a:r>
              <a:rPr lang="fr-FR" sz="1200" dirty="0" smtClean="0"/>
              <a:t>En fait, plus qu’un état, la santé est une ressource et un processus dynamique et global qui doit permettre à chaque individu « d’identifier et de réaliser ses ambitions, satisfaire ses besoins et évoluer avec </a:t>
            </a:r>
          </a:p>
          <a:p>
            <a:pPr eaLnBrk="1" hangingPunct="1">
              <a:spcBef>
                <a:spcPct val="0"/>
              </a:spcBef>
            </a:pPr>
            <a:r>
              <a:rPr lang="fr-FR" sz="1200" dirty="0" smtClean="0"/>
              <a:t>son  milieu  ou  s’y  adapter.  La  santé  est  donc  perçue  comme  une ressource de la vie quotidienne, et non comme le but de la vie</a:t>
            </a:r>
          </a:p>
          <a:p>
            <a:pPr eaLnBrk="1" hangingPunct="1">
              <a:spcBef>
                <a:spcPct val="0"/>
              </a:spcBef>
            </a:pPr>
            <a:r>
              <a:rPr lang="fr-FR" sz="1200" dirty="0" smtClean="0"/>
              <a:t>•  Une  approche  «  positive  »  de  la santé, c’est-à-dire qui ne se focalise pas  uniquement  sur  la  réduction des  risques  ou  sur  l’occurrence de  pathologies  mais  accorde  une importance  majeure  à  la  promotion de la santé,</a:t>
            </a:r>
          </a:p>
          <a:p>
            <a:pPr eaLnBrk="1" hangingPunct="1">
              <a:spcBef>
                <a:spcPct val="0"/>
              </a:spcBef>
            </a:pPr>
            <a:r>
              <a:rPr lang="fr-FR" sz="1200" dirty="0" smtClean="0"/>
              <a:t>•  Une  approche  globale  de  la  santé, qui prend en compte l’ensemble des déterminants  environnementaux, sociaux et  économiques  et  pas seulement  les  déterminants individuels  (biologiques  et comportementaux) de la santé</a:t>
            </a:r>
            <a:endParaRPr lang="fr-FR" sz="1200" kern="1200" dirty="0" smtClean="0">
              <a:solidFill>
                <a:schemeClr val="tx1"/>
              </a:solidFill>
              <a:latin typeface="Arial" charset="0"/>
              <a:ea typeface="+mn-ea"/>
              <a:cs typeface="+mn-cs"/>
            </a:endParaRPr>
          </a:p>
          <a:p>
            <a:endParaRPr lang="fr-FR" sz="1200" kern="1200" dirty="0" smtClean="0">
              <a:solidFill>
                <a:schemeClr val="tx1"/>
              </a:solidFill>
              <a:latin typeface="Arial" charset="0"/>
              <a:ea typeface="+mn-ea"/>
              <a:cs typeface="+mn-cs"/>
            </a:endParaRPr>
          </a:p>
          <a:p>
            <a:r>
              <a:rPr lang="fr-FR" sz="1200" kern="1200" dirty="0" smtClean="0">
                <a:solidFill>
                  <a:schemeClr val="tx1"/>
                </a:solidFill>
                <a:latin typeface="Arial" charset="0"/>
                <a:ea typeface="+mn-ea"/>
                <a:cs typeface="+mn-cs"/>
              </a:rPr>
              <a:t>La promotion de la santé s’appuie donc sur une conception positive et globale de la santé, comme un état de bien-être physique, psychologique et social .</a:t>
            </a:r>
            <a:r>
              <a:rPr lang="fr-FR" sz="1200" kern="1200" baseline="0" dirty="0" smtClean="0">
                <a:solidFill>
                  <a:schemeClr val="tx1"/>
                </a:solidFill>
                <a:latin typeface="Arial" charset="0"/>
                <a:ea typeface="+mn-ea"/>
                <a:cs typeface="+mn-cs"/>
              </a:rPr>
              <a:t> </a:t>
            </a:r>
            <a:r>
              <a:rPr lang="fr-FR" sz="1200" kern="1200" dirty="0" smtClean="0">
                <a:solidFill>
                  <a:schemeClr val="tx1"/>
                </a:solidFill>
                <a:latin typeface="Arial" charset="0"/>
                <a:ea typeface="+mn-ea"/>
                <a:cs typeface="+mn-cs"/>
              </a:rPr>
              <a:t>Elle</a:t>
            </a:r>
            <a:r>
              <a:rPr lang="fr-FR" sz="1200" kern="1200" baseline="0" dirty="0" smtClean="0">
                <a:solidFill>
                  <a:schemeClr val="tx1"/>
                </a:solidFill>
                <a:latin typeface="Arial" charset="0"/>
                <a:ea typeface="+mn-ea"/>
                <a:cs typeface="+mn-cs"/>
              </a:rPr>
              <a:t> </a:t>
            </a:r>
            <a:r>
              <a:rPr lang="fr-FR" sz="1200" kern="1200" dirty="0" smtClean="0">
                <a:solidFill>
                  <a:schemeClr val="tx1"/>
                </a:solidFill>
                <a:latin typeface="Arial" charset="0"/>
                <a:ea typeface="+mn-ea"/>
                <a:cs typeface="+mn-cs"/>
              </a:rPr>
              <a:t>utilise des méthodes d’intervention</a:t>
            </a:r>
            <a:r>
              <a:rPr lang="fr-FR" sz="1200" kern="1200" baseline="0" dirty="0" smtClean="0">
                <a:solidFill>
                  <a:schemeClr val="tx1"/>
                </a:solidFill>
                <a:latin typeface="Arial" charset="0"/>
                <a:ea typeface="+mn-ea"/>
                <a:cs typeface="+mn-cs"/>
              </a:rPr>
              <a:t> </a:t>
            </a:r>
            <a:r>
              <a:rPr lang="fr-FR" sz="1200" kern="1200" dirty="0" smtClean="0">
                <a:solidFill>
                  <a:schemeClr val="tx1"/>
                </a:solidFill>
                <a:latin typeface="Arial" charset="0"/>
                <a:ea typeface="+mn-ea"/>
                <a:cs typeface="+mn-cs"/>
              </a:rPr>
              <a:t>fondées sur la participation des personnes</a:t>
            </a:r>
            <a:r>
              <a:rPr lang="fr-FR" sz="1200" kern="1200" baseline="0" dirty="0" smtClean="0">
                <a:solidFill>
                  <a:schemeClr val="tx1"/>
                </a:solidFill>
                <a:latin typeface="Arial" charset="0"/>
                <a:ea typeface="+mn-ea"/>
                <a:cs typeface="+mn-cs"/>
              </a:rPr>
              <a:t> </a:t>
            </a:r>
            <a:r>
              <a:rPr lang="fr-FR" sz="1200" kern="1200" dirty="0" smtClean="0">
                <a:solidFill>
                  <a:schemeClr val="tx1"/>
                </a:solidFill>
                <a:latin typeface="Arial" charset="0"/>
                <a:ea typeface="+mn-ea"/>
                <a:cs typeface="+mn-cs"/>
              </a:rPr>
              <a:t>et des groupes, sur l’implication des communautés, et sur la mobilisation des ressources présentes dans chaque territoire .</a:t>
            </a:r>
          </a:p>
          <a:p>
            <a:endParaRPr lang="fr-FR" sz="1200" kern="1200" dirty="0" smtClean="0">
              <a:solidFill>
                <a:schemeClr val="tx1"/>
              </a:solidFill>
              <a:latin typeface="Arial" charset="0"/>
              <a:ea typeface="+mn-ea"/>
              <a:cs typeface="+mn-cs"/>
            </a:endParaRPr>
          </a:p>
          <a:p>
            <a:r>
              <a:rPr lang="fr-FR" sz="1200" i="1" kern="1200" baseline="0" dirty="0" smtClean="0">
                <a:solidFill>
                  <a:schemeClr val="tx1"/>
                </a:solidFill>
                <a:latin typeface="Arial" charset="0"/>
                <a:ea typeface="+mn-ea"/>
                <a:cs typeface="+mn-cs"/>
              </a:rPr>
              <a:t>La promotion de la santé appuie le développement individuel et social grâce à l'information, à l'éducation pour la santé et au perfectionnement des aptitudes indispensables à la vie. Ce faisant, elle donne aux gens davantage de possibilités de contrôle de leur propre santé et de leur environnement et les rend mieux aptes à faire des choix judicieux. Il est crucial de permettre aux gens de faire face à tous les stades de leur vie et à se préparer à affronter les traumatismes et les maladies chroniques. Ce travail doit être facilité dans le cadre scolaire, familial, professionnel et communautaire et une action doit être menée par l'intermédiaire des organismes éducatifs, professionnels, commerciaux et bénévoles et dans les institutions elles-mêmes. »</a:t>
            </a:r>
            <a:endParaRPr lang="fr-FR" sz="1200" kern="1200" dirty="0" smtClean="0">
              <a:solidFill>
                <a:schemeClr val="tx1"/>
              </a:solidFill>
              <a:latin typeface="Arial" charset="0"/>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27</a:t>
            </a:fld>
            <a:endParaRPr lang="fr-FR"/>
          </a:p>
        </p:txBody>
      </p:sp>
    </p:spTree>
    <p:extLst>
      <p:ext uri="{BB962C8B-B14F-4D97-AF65-F5344CB8AC3E}">
        <p14:creationId xmlns:p14="http://schemas.microsoft.com/office/powerpoint/2010/main" val="1992060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28</a:t>
            </a:fld>
            <a:endParaRPr lang="fr-FR"/>
          </a:p>
        </p:txBody>
      </p:sp>
    </p:spTree>
    <p:extLst>
      <p:ext uri="{BB962C8B-B14F-4D97-AF65-F5344CB8AC3E}">
        <p14:creationId xmlns:p14="http://schemas.microsoft.com/office/powerpoint/2010/main" val="2317345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29</a:t>
            </a:fld>
            <a:endParaRPr lang="fr-FR"/>
          </a:p>
        </p:txBody>
      </p:sp>
    </p:spTree>
    <p:extLst>
      <p:ext uri="{BB962C8B-B14F-4D97-AF65-F5344CB8AC3E}">
        <p14:creationId xmlns:p14="http://schemas.microsoft.com/office/powerpoint/2010/main" val="2494035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e l'image des diapositives 1"/>
          <p:cNvSpPr>
            <a:spLocks noGrp="1" noRot="1" noChangeAspect="1" noChangeArrowheads="1" noTextEdit="1"/>
          </p:cNvSpPr>
          <p:nvPr>
            <p:ph type="sldImg"/>
          </p:nvPr>
        </p:nvSpPr>
        <p:spPr>
          <a:xfrm>
            <a:off x="917575" y="744538"/>
            <a:ext cx="4965700" cy="3725862"/>
          </a:xfrm>
          <a:ln/>
        </p:spPr>
      </p:sp>
      <p:sp>
        <p:nvSpPr>
          <p:cNvPr id="22531"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Arial" panose="020B0604020202020204" pitchFamily="34" charset="0"/>
            </a:endParaRPr>
          </a:p>
        </p:txBody>
      </p:sp>
      <p:sp>
        <p:nvSpPr>
          <p:cNvPr id="22532"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60501-C92F-4DBF-B4DA-C202BB9C511E}"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79261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30</a:t>
            </a:fld>
            <a:endParaRPr lang="fr-FR"/>
          </a:p>
        </p:txBody>
      </p:sp>
    </p:spTree>
    <p:extLst>
      <p:ext uri="{BB962C8B-B14F-4D97-AF65-F5344CB8AC3E}">
        <p14:creationId xmlns:p14="http://schemas.microsoft.com/office/powerpoint/2010/main" val="2527820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31</a:t>
            </a:fld>
            <a:endParaRPr lang="fr-FR"/>
          </a:p>
        </p:txBody>
      </p:sp>
    </p:spTree>
    <p:extLst>
      <p:ext uri="{BB962C8B-B14F-4D97-AF65-F5344CB8AC3E}">
        <p14:creationId xmlns:p14="http://schemas.microsoft.com/office/powerpoint/2010/main" val="2919357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32</a:t>
            </a:fld>
            <a:endParaRPr lang="fr-FR"/>
          </a:p>
        </p:txBody>
      </p:sp>
    </p:spTree>
    <p:extLst>
      <p:ext uri="{BB962C8B-B14F-4D97-AF65-F5344CB8AC3E}">
        <p14:creationId xmlns:p14="http://schemas.microsoft.com/office/powerpoint/2010/main" val="3939650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FA1719-66DB-4B4F-9EB1-11D5904D413F}" type="slidenum">
              <a:rPr lang="fr-FR" smtClean="0">
                <a:latin typeface="Arial" charset="0"/>
              </a:rPr>
              <a:pPr fontAlgn="base">
                <a:spcBef>
                  <a:spcPct val="0"/>
                </a:spcBef>
                <a:spcAft>
                  <a:spcPct val="0"/>
                </a:spcAft>
              </a:pPr>
              <a:t>33</a:t>
            </a:fld>
            <a:endParaRPr lang="fr-FR">
              <a:latin typeface="Arial" charset="0"/>
            </a:endParaRPr>
          </a:p>
        </p:txBody>
      </p:sp>
      <p:sp>
        <p:nvSpPr>
          <p:cNvPr id="90114" name="Rectangle 2"/>
          <p:cNvSpPr>
            <a:spLocks noGrp="1" noRot="1" noChangeAspect="1" noChangeArrowheads="1" noTextEdit="1"/>
          </p:cNvSpPr>
          <p:nvPr>
            <p:ph type="sldImg"/>
          </p:nvPr>
        </p:nvSpPr>
        <p:spPr bwMode="auto">
          <a:xfrm>
            <a:off x="901700" y="769938"/>
            <a:ext cx="4946650" cy="3709987"/>
          </a:xfrm>
          <a:noFill/>
          <a:ln>
            <a:solidFill>
              <a:srgbClr val="000000"/>
            </a:solidFill>
            <a:miter lim="800000"/>
            <a:headEnd/>
            <a:tailEnd/>
          </a:ln>
        </p:spPr>
      </p:sp>
      <p:sp>
        <p:nvSpPr>
          <p:cNvPr id="90115" name="Rectangle 3"/>
          <p:cNvSpPr>
            <a:spLocks noGrp="1" noChangeArrowheads="1"/>
          </p:cNvSpPr>
          <p:nvPr>
            <p:ph type="body" idx="1"/>
          </p:nvPr>
        </p:nvSpPr>
        <p:spPr bwMode="auto">
          <a:xfrm>
            <a:off x="314685" y="4593862"/>
            <a:ext cx="6120680" cy="5056149"/>
          </a:xfrm>
          <a:noFill/>
        </p:spPr>
        <p:txBody>
          <a:bodyPr wrap="square" numCol="1" anchor="t" anchorCtr="0" compatLnSpc="1">
            <a:prstTxWarp prst="textNoShape">
              <a:avLst/>
            </a:prstTxWarp>
          </a:bodyPr>
          <a:lstStyle/>
          <a:p>
            <a:pPr eaLnBrk="1" hangingPunct="1">
              <a:spcBef>
                <a:spcPct val="0"/>
              </a:spcBef>
            </a:pPr>
            <a:endParaRPr lang="fr-FR" dirty="0">
              <a:latin typeface="+mn-lt"/>
            </a:endParaRPr>
          </a:p>
        </p:txBody>
      </p:sp>
    </p:spTree>
    <p:extLst>
      <p:ext uri="{BB962C8B-B14F-4D97-AF65-F5344CB8AC3E}">
        <p14:creationId xmlns:p14="http://schemas.microsoft.com/office/powerpoint/2010/main" val="2524393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CCA5A9-7927-4908-BFD7-00C63067A815}" type="slidenum">
              <a:rPr lang="fr-FR">
                <a:solidFill>
                  <a:prstClr val="black"/>
                </a:solidFill>
              </a:rPr>
              <a:pPr/>
              <a:t>34</a:t>
            </a:fld>
            <a:endParaRPr lang="fr-FR">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algn="just">
              <a:buFontTx/>
              <a:buNone/>
            </a:pPr>
            <a:endParaRPr lang="fr-FR" sz="1200" b="0" kern="1200" dirty="0" smtClean="0">
              <a:solidFill>
                <a:schemeClr val="tx1"/>
              </a:solidFill>
              <a:latin typeface="Arial" charset="0"/>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CCA5A9-7927-4908-BFD7-00C63067A815}" type="slidenum">
              <a:rPr lang="fr-FR">
                <a:solidFill>
                  <a:prstClr val="black"/>
                </a:solidFill>
              </a:rPr>
              <a:pPr/>
              <a:t>35</a:t>
            </a:fld>
            <a:endParaRPr lang="fr-FR">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algn="just">
              <a:buFontTx/>
              <a:buNone/>
            </a:pPr>
            <a:endParaRPr lang="fr-FR" sz="1200" b="0" kern="1200" dirty="0" smtClean="0">
              <a:solidFill>
                <a:schemeClr val="tx1"/>
              </a:solidFill>
              <a:latin typeface="Arial" charset="0"/>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CCA5A9-7927-4908-BFD7-00C63067A815}" type="slidenum">
              <a:rPr lang="fr-FR">
                <a:solidFill>
                  <a:prstClr val="black"/>
                </a:solidFill>
              </a:rPr>
              <a:pPr/>
              <a:t>36</a:t>
            </a:fld>
            <a:endParaRPr lang="fr-FR">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algn="just">
              <a:buFontTx/>
              <a:buNone/>
            </a:pPr>
            <a:endParaRPr lang="fr-FR" sz="1200" b="0" kern="1200" dirty="0" smtClean="0">
              <a:solidFill>
                <a:schemeClr val="tx1"/>
              </a:solidFill>
              <a:latin typeface="Arial" charset="0"/>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CCA5A9-7927-4908-BFD7-00C63067A815}" type="slidenum">
              <a:rPr lang="fr-FR">
                <a:solidFill>
                  <a:prstClr val="black"/>
                </a:solidFill>
              </a:rPr>
              <a:pPr/>
              <a:t>37</a:t>
            </a:fld>
            <a:endParaRPr lang="fr-FR">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algn="just">
              <a:buFontTx/>
              <a:buNone/>
            </a:pPr>
            <a:endParaRPr lang="fr-FR" sz="1200" b="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37409536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3851" rtl="0" eaLnBrk="1" fontAlgn="base" latinLnBrk="0" hangingPunct="1">
              <a:lnSpc>
                <a:spcPct val="100000"/>
              </a:lnSpc>
              <a:spcBef>
                <a:spcPct val="0"/>
              </a:spcBef>
              <a:spcAft>
                <a:spcPct val="0"/>
              </a:spcAft>
              <a:buClrTx/>
              <a:buSzTx/>
              <a:buFontTx/>
              <a:buNone/>
              <a:tabLst/>
              <a:defRPr/>
            </a:pPr>
            <a:fld id="{EAF0505E-FE05-4C21-8F17-FF2679D9AC2B}" type="slidenum">
              <a:rPr kumimoji="0" lang="fr-FR"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38</a:t>
            </a:fld>
            <a:endParaRPr kumimoji="0" lang="fr-F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33902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EE63143-4339-4A6B-9C75-F188E6A29A79}" type="slidenum">
              <a:rPr lang="fr-FR" smtClean="0">
                <a:latin typeface="Arial" charset="0"/>
              </a:rPr>
              <a:pPr fontAlgn="base">
                <a:spcBef>
                  <a:spcPct val="0"/>
                </a:spcBef>
                <a:spcAft>
                  <a:spcPct val="0"/>
                </a:spcAft>
              </a:pPr>
              <a:t>39</a:t>
            </a:fld>
            <a:endParaRPr lang="fr-FR" smtClean="0">
              <a:latin typeface="Arial" charset="0"/>
            </a:endParaRPr>
          </a:p>
        </p:txBody>
      </p:sp>
      <p:sp>
        <p:nvSpPr>
          <p:cNvPr id="79874"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79875"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ChangeArrowheads="1" noTextEdit="1"/>
          </p:cNvSpPr>
          <p:nvPr>
            <p:ph type="sldImg"/>
          </p:nvPr>
        </p:nvSpPr>
        <p:spPr>
          <a:xfrm>
            <a:off x="917575" y="744538"/>
            <a:ext cx="4965700" cy="3725862"/>
          </a:xfrm>
          <a:ln/>
        </p:spPr>
      </p:sp>
      <p:sp>
        <p:nvSpPr>
          <p:cNvPr id="24579"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Arial" panose="020B0604020202020204" pitchFamily="34" charset="0"/>
            </a:endParaRPr>
          </a:p>
        </p:txBody>
      </p:sp>
      <p:sp>
        <p:nvSpPr>
          <p:cNvPr id="24580"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AF50DA-E8B0-44ED-9519-B55518AD1851}"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84740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5981534C-64EE-4ED0-8BCD-6BF3F5EE68D9}"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40</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2947" name="Rectangle 2"/>
          <p:cNvSpPr>
            <a:spLocks noGrp="1" noRot="1" noChangeAspect="1" noChangeArrowheads="1" noTextEdit="1"/>
          </p:cNvSpPr>
          <p:nvPr>
            <p:ph type="sldImg"/>
          </p:nvPr>
        </p:nvSpPr>
        <p:spPr>
          <a:xfrm>
            <a:off x="917575" y="744538"/>
            <a:ext cx="4959350" cy="3719512"/>
          </a:xfrm>
          <a:ln/>
        </p:spPr>
      </p:sp>
      <p:sp>
        <p:nvSpPr>
          <p:cNvPr id="829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1707108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1403B413-13A8-4C18-B747-F6CCE4C8B80C}"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41</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7043" name="Rectangle 2"/>
          <p:cNvSpPr>
            <a:spLocks noGrp="1" noRot="1" noChangeAspect="1" noChangeArrowheads="1" noTextEdit="1"/>
          </p:cNvSpPr>
          <p:nvPr>
            <p:ph type="sldImg"/>
          </p:nvPr>
        </p:nvSpPr>
        <p:spPr>
          <a:xfrm>
            <a:off x="917575" y="744538"/>
            <a:ext cx="4959350" cy="3719512"/>
          </a:xfrm>
          <a:ln/>
        </p:spPr>
      </p:sp>
      <p:sp>
        <p:nvSpPr>
          <p:cNvPr id="870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latin typeface="Arial" panose="020B0604020202020204" pitchFamily="34" charset="0"/>
              </a:rPr>
              <a:t>Articulation entre les 3 : </a:t>
            </a:r>
          </a:p>
          <a:p>
            <a:r>
              <a:rPr lang="fr-FR" altLang="fr-FR" smtClean="0">
                <a:latin typeface="Arial" panose="020B0604020202020204" pitchFamily="34" charset="0"/>
              </a:rPr>
              <a:t>Savoir : cognitif, intellectuel</a:t>
            </a:r>
          </a:p>
          <a:p>
            <a:r>
              <a:rPr lang="fr-FR" altLang="fr-FR" smtClean="0">
                <a:latin typeface="Arial" panose="020B0604020202020204" pitchFamily="34" charset="0"/>
              </a:rPr>
              <a:t>Savoir faire : Sensori-moteur, gestes</a:t>
            </a:r>
          </a:p>
          <a:p>
            <a:r>
              <a:rPr lang="fr-FR" altLang="fr-FR" smtClean="0">
                <a:latin typeface="Arial" panose="020B0604020202020204" pitchFamily="34" charset="0"/>
              </a:rPr>
              <a:t>Savoir être : psycho et socio-affectif</a:t>
            </a:r>
          </a:p>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2858111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94000311-E37F-4F07-83D3-39610A73E366}"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42</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9091" name="Rectangle 2"/>
          <p:cNvSpPr>
            <a:spLocks noGrp="1" noRot="1" noChangeAspect="1" noChangeArrowheads="1" noTextEdit="1"/>
          </p:cNvSpPr>
          <p:nvPr>
            <p:ph type="sldImg"/>
          </p:nvPr>
        </p:nvSpPr>
        <p:spPr>
          <a:xfrm>
            <a:off x="917575" y="744538"/>
            <a:ext cx="4959350" cy="3719512"/>
          </a:xfrm>
          <a:ln/>
        </p:spPr>
      </p:sp>
      <p:sp>
        <p:nvSpPr>
          <p:cNvPr id="890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latin typeface="Arial" panose="020B0604020202020204" pitchFamily="34" charset="0"/>
              </a:rPr>
              <a:t>Articulation entre les 3 : </a:t>
            </a:r>
          </a:p>
          <a:p>
            <a:r>
              <a:rPr lang="fr-FR" altLang="fr-FR" smtClean="0">
                <a:latin typeface="Arial" panose="020B0604020202020204" pitchFamily="34" charset="0"/>
              </a:rPr>
              <a:t>Savoir : cognitif, intellectuel</a:t>
            </a:r>
          </a:p>
          <a:p>
            <a:r>
              <a:rPr lang="fr-FR" altLang="fr-FR" smtClean="0">
                <a:latin typeface="Arial" panose="020B0604020202020204" pitchFamily="34" charset="0"/>
              </a:rPr>
              <a:t>Savoir faire : Sensori-moteur, gestes</a:t>
            </a:r>
          </a:p>
          <a:p>
            <a:r>
              <a:rPr lang="fr-FR" altLang="fr-FR" smtClean="0">
                <a:latin typeface="Arial" panose="020B0604020202020204" pitchFamily="34" charset="0"/>
              </a:rPr>
              <a:t>Savoir être : psycho et socio-affectif</a:t>
            </a:r>
          </a:p>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3156870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6BEDEE5B-8C37-48EB-847F-B90020BB7787}"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43</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1139" name="Rectangle 2"/>
          <p:cNvSpPr>
            <a:spLocks noGrp="1" noRot="1" noChangeAspect="1" noChangeArrowheads="1" noTextEdit="1"/>
          </p:cNvSpPr>
          <p:nvPr>
            <p:ph type="sldImg"/>
          </p:nvPr>
        </p:nvSpPr>
        <p:spPr>
          <a:xfrm>
            <a:off x="917575" y="744538"/>
            <a:ext cx="4959350" cy="3719512"/>
          </a:xfrm>
          <a:ln/>
        </p:spPr>
      </p:sp>
      <p:sp>
        <p:nvSpPr>
          <p:cNvPr id="911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latin typeface="Arial" panose="020B0604020202020204" pitchFamily="34" charset="0"/>
              </a:rPr>
              <a:t>Articulation entre les 3 : </a:t>
            </a:r>
          </a:p>
          <a:p>
            <a:r>
              <a:rPr lang="fr-FR" altLang="fr-FR" smtClean="0">
                <a:latin typeface="Arial" panose="020B0604020202020204" pitchFamily="34" charset="0"/>
              </a:rPr>
              <a:t>Savoir : cognitif, intellectuel</a:t>
            </a:r>
          </a:p>
          <a:p>
            <a:r>
              <a:rPr lang="fr-FR" altLang="fr-FR" smtClean="0">
                <a:latin typeface="Arial" panose="020B0604020202020204" pitchFamily="34" charset="0"/>
              </a:rPr>
              <a:t>Savoir faire : Sensori-moteur, gestes</a:t>
            </a:r>
          </a:p>
          <a:p>
            <a:r>
              <a:rPr lang="fr-FR" altLang="fr-FR" smtClean="0">
                <a:latin typeface="Arial" panose="020B0604020202020204" pitchFamily="34" charset="0"/>
              </a:rPr>
              <a:t>Savoir être : psycho et socio-affectif</a:t>
            </a:r>
          </a:p>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28025623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4461666B-B457-4699-8C31-71E3C6E2E76A}"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44</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187" name="Rectangle 2"/>
          <p:cNvSpPr>
            <a:spLocks noGrp="1" noRot="1" noChangeAspect="1" noChangeArrowheads="1" noTextEdit="1"/>
          </p:cNvSpPr>
          <p:nvPr>
            <p:ph type="sldImg"/>
          </p:nvPr>
        </p:nvSpPr>
        <p:spPr>
          <a:xfrm>
            <a:off x="917575" y="744538"/>
            <a:ext cx="4959350" cy="3719512"/>
          </a:xfrm>
          <a:ln/>
        </p:spPr>
      </p:sp>
      <p:sp>
        <p:nvSpPr>
          <p:cNvPr id="931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latin typeface="Arial" panose="020B0604020202020204" pitchFamily="34" charset="0"/>
              </a:rPr>
              <a:t>Articulation entre les 3 : </a:t>
            </a:r>
          </a:p>
          <a:p>
            <a:r>
              <a:rPr lang="fr-FR" altLang="fr-FR" smtClean="0">
                <a:latin typeface="Arial" panose="020B0604020202020204" pitchFamily="34" charset="0"/>
              </a:rPr>
              <a:t>Savoir : cognitif, intellectuel</a:t>
            </a:r>
          </a:p>
          <a:p>
            <a:r>
              <a:rPr lang="fr-FR" altLang="fr-FR" smtClean="0">
                <a:latin typeface="Arial" panose="020B0604020202020204" pitchFamily="34" charset="0"/>
              </a:rPr>
              <a:t>Savoir faire : Sensori-moteur, gestes</a:t>
            </a:r>
          </a:p>
          <a:p>
            <a:r>
              <a:rPr lang="fr-FR" altLang="fr-FR" smtClean="0">
                <a:latin typeface="Arial" panose="020B0604020202020204" pitchFamily="34" charset="0"/>
              </a:rPr>
              <a:t>Savoir être : psycho et socio-affectif</a:t>
            </a:r>
          </a:p>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1753294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1D739FBB-9FA8-4E09-97B4-4A7D3F0C45F5}"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45</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5235" name="Rectangle 2"/>
          <p:cNvSpPr>
            <a:spLocks noGrp="1" noRot="1" noChangeAspect="1" noChangeArrowheads="1" noTextEdit="1"/>
          </p:cNvSpPr>
          <p:nvPr>
            <p:ph type="sldImg"/>
          </p:nvPr>
        </p:nvSpPr>
        <p:spPr>
          <a:xfrm>
            <a:off x="917575" y="744538"/>
            <a:ext cx="4959350" cy="3719512"/>
          </a:xfrm>
          <a:ln/>
        </p:spPr>
      </p:sp>
      <p:sp>
        <p:nvSpPr>
          <p:cNvPr id="952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latin typeface="Arial" panose="020B0604020202020204" pitchFamily="34" charset="0"/>
              </a:rPr>
              <a:t>Articulation entre les 3 : </a:t>
            </a:r>
          </a:p>
          <a:p>
            <a:r>
              <a:rPr lang="fr-FR" altLang="fr-FR" smtClean="0">
                <a:latin typeface="Arial" panose="020B0604020202020204" pitchFamily="34" charset="0"/>
              </a:rPr>
              <a:t>Savoir : cognitif, intellectuel</a:t>
            </a:r>
          </a:p>
          <a:p>
            <a:r>
              <a:rPr lang="fr-FR" altLang="fr-FR" smtClean="0">
                <a:latin typeface="Arial" panose="020B0604020202020204" pitchFamily="34" charset="0"/>
              </a:rPr>
              <a:t>Savoir faire : Sensori-moteur, gestes</a:t>
            </a:r>
          </a:p>
          <a:p>
            <a:r>
              <a:rPr lang="fr-FR" altLang="fr-FR" smtClean="0">
                <a:latin typeface="Arial" panose="020B0604020202020204" pitchFamily="34" charset="0"/>
              </a:rPr>
              <a:t>Savoir être : psycho et socio-affectif</a:t>
            </a:r>
          </a:p>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4025961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63E5DE-6C39-430E-96F2-0151FF4D69CB}" type="slidenum">
              <a:rPr lang="fr-FR" sz="1200"/>
              <a:pPr algn="r"/>
              <a:t>46</a:t>
            </a:fld>
            <a:endParaRPr lang="fr-FR" sz="1200"/>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3131829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63E5DE-6C39-430E-96F2-0151FF4D69CB}" type="slidenum">
              <a:rPr lang="fr-FR" sz="1200"/>
              <a:pPr algn="r"/>
              <a:t>47</a:t>
            </a:fld>
            <a:endParaRPr lang="fr-FR" sz="1200"/>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2823241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63E5DE-6C39-430E-96F2-0151FF4D69CB}" type="slidenum">
              <a:rPr lang="fr-FR" sz="1200"/>
              <a:pPr algn="r"/>
              <a:t>48</a:t>
            </a:fld>
            <a:endParaRPr lang="fr-FR" sz="1200"/>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F2293F-30DE-452D-B783-37A4EC8B92F0}" type="slidenum">
              <a:rPr lang="fr-FR" smtClean="0">
                <a:latin typeface="Arial" charset="0"/>
              </a:rPr>
              <a:pPr fontAlgn="base">
                <a:spcBef>
                  <a:spcPct val="0"/>
                </a:spcBef>
                <a:spcAft>
                  <a:spcPct val="0"/>
                </a:spcAft>
              </a:pPr>
              <a:t>49</a:t>
            </a:fld>
            <a:endParaRPr lang="fr-FR" smtClean="0">
              <a:latin typeface="Arial" charset="0"/>
            </a:endParaRPr>
          </a:p>
        </p:txBody>
      </p:sp>
      <p:sp>
        <p:nvSpPr>
          <p:cNvPr id="98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1BD5F0-B559-43CF-895D-529B05ACF454}"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26627" name="Rectangle 7"/>
          <p:cNvSpPr txBox="1">
            <a:spLocks noGrp="1" noChangeArrowheads="1"/>
          </p:cNvSpPr>
          <p:nvPr/>
        </p:nvSpPr>
        <p:spPr bwMode="auto">
          <a:xfrm>
            <a:off x="3851275" y="9434513"/>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6" tIns="45743" rIns="91486" bIns="45743"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4E49E5-1B4C-4DDF-8C21-645170BFD9D8}"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6628" name="Rectangle 2"/>
          <p:cNvSpPr>
            <a:spLocks noGrp="1" noRot="1" noChangeAspect="1" noChangeArrowheads="1" noTextEdit="1"/>
          </p:cNvSpPr>
          <p:nvPr>
            <p:ph type="sldImg"/>
          </p:nvPr>
        </p:nvSpPr>
        <p:spPr>
          <a:xfrm>
            <a:off x="917575" y="744538"/>
            <a:ext cx="4965700" cy="3725862"/>
          </a:xfrm>
          <a:ln/>
        </p:spPr>
      </p:sp>
      <p:sp>
        <p:nvSpPr>
          <p:cNvPr id="2662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smtClean="0">
              <a:latin typeface="Arial" panose="020B0604020202020204" pitchFamily="34" charset="0"/>
            </a:endParaRPr>
          </a:p>
        </p:txBody>
      </p:sp>
    </p:spTree>
    <p:extLst>
      <p:ext uri="{BB962C8B-B14F-4D97-AF65-F5344CB8AC3E}">
        <p14:creationId xmlns:p14="http://schemas.microsoft.com/office/powerpoint/2010/main" val="3571038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9633AC0-816F-4668-87A0-AD235A9E08B5}" type="slidenum">
              <a:rPr lang="fr-FR" sz="1200"/>
              <a:pPr algn="r"/>
              <a:t>50</a:t>
            </a:fld>
            <a:endParaRPr lang="fr-FR" sz="1200"/>
          </a:p>
        </p:txBody>
      </p:sp>
      <p:sp>
        <p:nvSpPr>
          <p:cNvPr id="100354"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100355"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BF99DAA-FEDB-46EE-AF21-E125FDDC5298}" type="slidenum">
              <a:rPr lang="fr-FR" sz="1200"/>
              <a:pPr algn="r"/>
              <a:t>51</a:t>
            </a:fld>
            <a:endParaRPr lang="fr-FR" sz="1200"/>
          </a:p>
        </p:txBody>
      </p:sp>
      <p:sp>
        <p:nvSpPr>
          <p:cNvPr id="102402"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102403"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024ACED-38B7-4E34-A103-D022BB785BA9}" type="slidenum">
              <a:rPr lang="fr-FR" sz="1200"/>
              <a:pPr algn="r"/>
              <a:t>52</a:t>
            </a:fld>
            <a:endParaRPr lang="fr-FR" sz="1200"/>
          </a:p>
        </p:txBody>
      </p:sp>
      <p:sp>
        <p:nvSpPr>
          <p:cNvPr id="1044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8502278-472D-42FA-ADE8-49630D01729C}" type="slidenum">
              <a:rPr lang="fr-FR" sz="1200"/>
              <a:pPr algn="r"/>
              <a:t>53</a:t>
            </a:fld>
            <a:endParaRPr lang="fr-FR" sz="1200"/>
          </a:p>
        </p:txBody>
      </p:sp>
      <p:sp>
        <p:nvSpPr>
          <p:cNvPr id="1064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4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63E5DE-6C39-430E-96F2-0151FF4D69CB}" type="slidenum">
              <a:rPr lang="fr-FR" sz="1200"/>
              <a:pPr algn="r"/>
              <a:t>54</a:t>
            </a:fld>
            <a:endParaRPr lang="fr-FR" sz="1200"/>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extLst>
      <p:ext uri="{BB962C8B-B14F-4D97-AF65-F5344CB8AC3E}">
        <p14:creationId xmlns:p14="http://schemas.microsoft.com/office/powerpoint/2010/main" val="12628800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0594"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044AB1-E52B-42AC-9153-CBCCA2D5E1A2}" type="slidenum">
              <a:rPr lang="fr-FR" smtClean="0">
                <a:latin typeface="Arial" charset="0"/>
              </a:rPr>
              <a:pPr fontAlgn="base">
                <a:spcBef>
                  <a:spcPct val="0"/>
                </a:spcBef>
                <a:spcAft>
                  <a:spcPct val="0"/>
                </a:spcAft>
              </a:pPr>
              <a:t>56</a:t>
            </a:fld>
            <a:endParaRPr lang="fr-FR" smtClean="0">
              <a:latin typeface="Arial" charset="0"/>
            </a:endParaRPr>
          </a:p>
        </p:txBody>
      </p:sp>
      <p:sp>
        <p:nvSpPr>
          <p:cNvPr id="112643" name="Text Box 2"/>
          <p:cNvSpPr txBox="1">
            <a:spLocks noChangeArrowheads="1"/>
          </p:cNvSpPr>
          <p:nvPr/>
        </p:nvSpPr>
        <p:spPr bwMode="auto">
          <a:xfrm>
            <a:off x="881063" y="685800"/>
            <a:ext cx="5095875" cy="3429000"/>
          </a:xfrm>
          <a:prstGeom prst="rect">
            <a:avLst/>
          </a:prstGeom>
          <a:solidFill>
            <a:srgbClr val="FFFFFF"/>
          </a:solidFill>
          <a:ln w="9360">
            <a:solidFill>
              <a:srgbClr val="000000"/>
            </a:solidFill>
            <a:miter lim="800000"/>
            <a:headEnd/>
            <a:tailEnd/>
          </a:ln>
        </p:spPr>
        <p:txBody>
          <a:bodyPr wrap="none" anchor="ctr"/>
          <a:lstStyle/>
          <a:p>
            <a:endParaRPr lang="fr-FR">
              <a:latin typeface="Calibri" pitchFamily="34" charset="0"/>
            </a:endParaRPr>
          </a:p>
        </p:txBody>
      </p:sp>
      <p:sp>
        <p:nvSpPr>
          <p:cNvPr id="112644" name="Rectangle 3"/>
          <p:cNvSpPr>
            <a:spLocks noGrp="1" noChangeArrowheads="1"/>
          </p:cNvSpPr>
          <p:nvPr>
            <p:ph type="body"/>
          </p:nvPr>
        </p:nvSpPr>
        <p:spPr bwMode="auto">
          <a:xfrm>
            <a:off x="685800" y="4343400"/>
            <a:ext cx="5475288" cy="4114800"/>
          </a:xfrm>
          <a:noFill/>
        </p:spPr>
        <p:txBody>
          <a:bodyPr wrap="none" lIns="92272" tIns="46136" rIns="92272" bIns="46136" numCol="1" anchor="ctr"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0594"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0594"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smtClean="0"/>
          </a:p>
        </p:txBody>
      </p:sp>
    </p:spTree>
    <p:extLst>
      <p:ext uri="{BB962C8B-B14F-4D97-AF65-F5344CB8AC3E}">
        <p14:creationId xmlns:p14="http://schemas.microsoft.com/office/powerpoint/2010/main" val="6682604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469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ChangeArrowheads="1" noTextEdit="1"/>
          </p:cNvSpPr>
          <p:nvPr>
            <p:ph type="sldImg"/>
          </p:nvPr>
        </p:nvSpPr>
        <p:spPr>
          <a:xfrm>
            <a:off x="917575" y="744538"/>
            <a:ext cx="4965700" cy="3725862"/>
          </a:xfrm>
          <a:ln/>
        </p:spPr>
      </p:sp>
      <p:sp>
        <p:nvSpPr>
          <p:cNvPr id="28675"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Arial" panose="020B0604020202020204" pitchFamily="34" charset="0"/>
            </a:endParaRPr>
          </a:p>
        </p:txBody>
      </p:sp>
      <p:sp>
        <p:nvSpPr>
          <p:cNvPr id="28676"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E012FD-AE6D-4C77-B4AF-1B0D8DFE7072}"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706749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82433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22268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62</a:t>
            </a:fld>
            <a:endParaRPr lang="fr-FR"/>
          </a:p>
        </p:txBody>
      </p:sp>
    </p:spTree>
    <p:extLst>
      <p:ext uri="{BB962C8B-B14F-4D97-AF65-F5344CB8AC3E}">
        <p14:creationId xmlns:p14="http://schemas.microsoft.com/office/powerpoint/2010/main" val="3488201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63</a:t>
            </a:fld>
            <a:endParaRPr lang="fr-FR"/>
          </a:p>
        </p:txBody>
      </p:sp>
    </p:spTree>
    <p:extLst>
      <p:ext uri="{BB962C8B-B14F-4D97-AF65-F5344CB8AC3E}">
        <p14:creationId xmlns:p14="http://schemas.microsoft.com/office/powerpoint/2010/main" val="31920038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64</a:t>
            </a:fld>
            <a:endParaRPr lang="fr-FR"/>
          </a:p>
        </p:txBody>
      </p:sp>
    </p:spTree>
    <p:extLst>
      <p:ext uri="{BB962C8B-B14F-4D97-AF65-F5344CB8AC3E}">
        <p14:creationId xmlns:p14="http://schemas.microsoft.com/office/powerpoint/2010/main" val="35280065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65</a:t>
            </a:fld>
            <a:endParaRPr lang="fr-FR"/>
          </a:p>
        </p:txBody>
      </p:sp>
    </p:spTree>
    <p:extLst>
      <p:ext uri="{BB962C8B-B14F-4D97-AF65-F5344CB8AC3E}">
        <p14:creationId xmlns:p14="http://schemas.microsoft.com/office/powerpoint/2010/main" val="25350936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66</a:t>
            </a:fld>
            <a:endParaRPr lang="fr-FR"/>
          </a:p>
        </p:txBody>
      </p:sp>
    </p:spTree>
    <p:extLst>
      <p:ext uri="{BB962C8B-B14F-4D97-AF65-F5344CB8AC3E}">
        <p14:creationId xmlns:p14="http://schemas.microsoft.com/office/powerpoint/2010/main" val="20842508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67</a:t>
            </a:fld>
            <a:endParaRPr lang="fr-FR"/>
          </a:p>
        </p:txBody>
      </p:sp>
    </p:spTree>
    <p:extLst>
      <p:ext uri="{BB962C8B-B14F-4D97-AF65-F5344CB8AC3E}">
        <p14:creationId xmlns:p14="http://schemas.microsoft.com/office/powerpoint/2010/main" val="34430233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314950" y="115888"/>
            <a:ext cx="1249363" cy="938212"/>
          </a:xfrm>
        </p:spPr>
      </p:sp>
      <p:sp>
        <p:nvSpPr>
          <p:cNvPr id="3" name="Espace réservé des commentaires 2"/>
          <p:cNvSpPr>
            <a:spLocks noGrp="1"/>
          </p:cNvSpPr>
          <p:nvPr>
            <p:ph type="body" idx="1"/>
          </p:nvPr>
        </p:nvSpPr>
        <p:spPr>
          <a:xfrm>
            <a:off x="204292" y="123944"/>
            <a:ext cx="6540996" cy="9641687"/>
          </a:xfrm>
        </p:spPr>
        <p:txBody>
          <a:bodyPr/>
          <a:lstStyle/>
          <a:p>
            <a:r>
              <a:rPr lang="fr-FR" sz="1000" dirty="0"/>
              <a:t> </a:t>
            </a:r>
          </a:p>
        </p:txBody>
      </p:sp>
    </p:spTree>
    <p:extLst>
      <p:ext uri="{BB962C8B-B14F-4D97-AF65-F5344CB8AC3E}">
        <p14:creationId xmlns:p14="http://schemas.microsoft.com/office/powerpoint/2010/main" val="35726908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4691"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r>
              <a:rPr lang="fr-FR" dirty="0" smtClean="0"/>
              <a:t>Analyse de situation en 3 axes : </a:t>
            </a:r>
          </a:p>
          <a:p>
            <a:pPr>
              <a:buFontTx/>
              <a:buChar char="-"/>
            </a:pPr>
            <a:r>
              <a:rPr lang="fr-FR" dirty="0" smtClean="0"/>
              <a:t>Analyser les demandes</a:t>
            </a:r>
          </a:p>
          <a:p>
            <a:pPr>
              <a:buFontTx/>
              <a:buChar char="-"/>
            </a:pPr>
            <a:r>
              <a:rPr lang="fr-FR" dirty="0" smtClean="0"/>
              <a:t>Analyser les besoins de santé</a:t>
            </a:r>
          </a:p>
          <a:p>
            <a:pPr>
              <a:buFontTx/>
              <a:buChar char="-"/>
            </a:pPr>
            <a:r>
              <a:rPr lang="fr-FR" dirty="0" smtClean="0"/>
              <a:t>Analyser les réponses préventives</a:t>
            </a:r>
          </a:p>
          <a:p>
            <a:endParaRPr lang="fr-FR" dirty="0" smtClean="0"/>
          </a:p>
          <a:p>
            <a:r>
              <a:rPr lang="fr-FR" dirty="0" smtClean="0"/>
              <a:t>Il arrive que les besoins identifiés par les nutritionnistes ou les spécialistes de la santé ne soient pas nécessairement les mêmes que ceux identifiés par les membres de la communauté ou par d’autres acteurs. Il faut d’abord répondre aux besoins exprimés par la communauté tout en collaborant avec celle-ci au développement de </a:t>
            </a:r>
            <a:r>
              <a:rPr lang="fr-FR" b="1" dirty="0" smtClean="0"/>
              <a:t>priorités et directions communes</a:t>
            </a:r>
            <a:r>
              <a:rPr lang="fr-FR" dirty="0" smtClean="0"/>
              <a:t>. Idéalement, on vise à agir sur les </a:t>
            </a:r>
            <a:r>
              <a:rPr lang="fr-FR" b="1" dirty="0" smtClean="0"/>
              <a:t>besoins qui convergent </a:t>
            </a:r>
            <a:r>
              <a:rPr lang="fr-FR" dirty="0" smtClean="0"/>
              <a:t>(</a:t>
            </a:r>
            <a:r>
              <a:rPr lang="fr-FR" i="1" dirty="0" smtClean="0"/>
              <a:t>espace hachuré</a:t>
            </a:r>
            <a:r>
              <a:rPr lang="fr-FR" dirty="0" smtClean="0"/>
              <a:t>). C’est là où les programmes auront le plus de succès, tant au niveau de leur mise en œuvre que des effets qu’ils auront sur les problèmes. </a:t>
            </a:r>
          </a:p>
          <a:p>
            <a:r>
              <a:rPr lang="fr-FR" dirty="0" smtClean="0"/>
              <a:t>Trop souvent les programmes répondent aux besoins détectés par les professionnels mais non perçus par les communautés (</a:t>
            </a:r>
            <a:r>
              <a:rPr lang="fr-FR" i="1" dirty="0" smtClean="0"/>
              <a:t>espace 2</a:t>
            </a:r>
            <a:r>
              <a:rPr lang="fr-FR" dirty="0" smtClean="0"/>
              <a:t>). La participation est alors faible de même que les effets ; en plus ils ne sont pas durables. </a:t>
            </a:r>
          </a:p>
          <a:p>
            <a:r>
              <a:rPr lang="fr-FR" dirty="0" smtClean="0"/>
              <a:t>Dans d’autres cas, les programmes répondent à des demandes exprimées qui ont peu ou pas de lien avec les problèmes de santé nutritionnelle observés (</a:t>
            </a:r>
            <a:r>
              <a:rPr lang="fr-FR" i="1" dirty="0" smtClean="0"/>
              <a:t>espace 3</a:t>
            </a:r>
            <a:r>
              <a:rPr lang="fr-FR" dirty="0" smtClean="0"/>
              <a:t>). Cette situation peut cependant être vue comme une stratégie pour initier un travail dans la communauté, créer des liens et développer une crédibilité qui permettra par la suite d’aborder d’autres problèmes. Il existe aussi des situations où les besoins exprimés par la communauté convergent avec les problèmes identifiés par les professionnels mais aucune réponse n’a encore été organisée (</a:t>
            </a:r>
            <a:r>
              <a:rPr lang="fr-FR" i="1" dirty="0" smtClean="0"/>
              <a:t>espace 1</a:t>
            </a:r>
            <a:r>
              <a:rPr lang="fr-FR" dirty="0" smtClean="0"/>
              <a:t>). Ces situations devraient recevoir la priorité afin de tendre vers l’</a:t>
            </a:r>
            <a:r>
              <a:rPr lang="fr-FR" i="1" dirty="0" smtClean="0"/>
              <a:t>espace hachuré</a:t>
            </a:r>
            <a:r>
              <a:rPr lang="fr-FR" dirty="0" smtClean="0"/>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166B82-E77D-44B6-A8CF-96607E7252CD}"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30723" name="Rectangle 7"/>
          <p:cNvSpPr txBox="1">
            <a:spLocks noGrp="1" noChangeArrowheads="1"/>
          </p:cNvSpPr>
          <p:nvPr/>
        </p:nvSpPr>
        <p:spPr bwMode="auto">
          <a:xfrm>
            <a:off x="3851275" y="9434513"/>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6" tIns="45743" rIns="91486" bIns="45743"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07525D-F9EA-48C1-B05E-3DE89838F444}"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0724" name="Rectangle 2"/>
          <p:cNvSpPr>
            <a:spLocks noGrp="1" noRot="1" noChangeAspect="1" noChangeArrowheads="1" noTextEdit="1"/>
          </p:cNvSpPr>
          <p:nvPr>
            <p:ph type="sldImg"/>
          </p:nvPr>
        </p:nvSpPr>
        <p:spPr>
          <a:xfrm>
            <a:off x="917575" y="744538"/>
            <a:ext cx="4965700" cy="3725862"/>
          </a:xfrm>
          <a:ln/>
        </p:spPr>
      </p:sp>
      <p:sp>
        <p:nvSpPr>
          <p:cNvPr id="3072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smtClean="0">
              <a:latin typeface="Arial" panose="020B0604020202020204" pitchFamily="34" charset="0"/>
            </a:endParaRPr>
          </a:p>
        </p:txBody>
      </p:sp>
    </p:spTree>
    <p:extLst>
      <p:ext uri="{BB962C8B-B14F-4D97-AF65-F5344CB8AC3E}">
        <p14:creationId xmlns:p14="http://schemas.microsoft.com/office/powerpoint/2010/main" val="8980261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5715"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r>
              <a:rPr lang="fr-FR" dirty="0" smtClean="0"/>
              <a:t>Problème de santé : Etat de santé jugé défaillant</a:t>
            </a:r>
          </a:p>
          <a:p>
            <a:r>
              <a:rPr lang="fr-FR" dirty="0" smtClean="0"/>
              <a:t>Besoin de santé : Ecart / Delta entre un état optimal et un état actuel</a:t>
            </a:r>
          </a:p>
          <a:p>
            <a:r>
              <a:rPr lang="fr-FR" dirty="0" smtClean="0"/>
              <a:t>3 type de besoins : besoins latents, besoins ressentis, besoins exprimés</a:t>
            </a:r>
          </a:p>
          <a:p>
            <a:pPr>
              <a:buFontTx/>
              <a:buChar char="-"/>
            </a:pPr>
            <a:r>
              <a:rPr lang="fr-FR" dirty="0" smtClean="0"/>
              <a:t>Besoins latents : Ni ressentis par la population, ni par les professionnels, révélés à la faveur d’une analyse critique</a:t>
            </a:r>
          </a:p>
          <a:p>
            <a:pPr>
              <a:buFontTx/>
              <a:buChar char="-"/>
            </a:pPr>
            <a:r>
              <a:rPr lang="fr-FR" dirty="0" smtClean="0"/>
              <a:t>Besoins ressentis : Besoins latents révélés par une prise de conscience découlant d’une information, de l’éducation pour la santé ou de l’analyse de situation</a:t>
            </a:r>
          </a:p>
          <a:p>
            <a:pPr>
              <a:buFontTx/>
              <a:buChar char="-"/>
            </a:pPr>
            <a:r>
              <a:rPr lang="fr-FR" dirty="0" smtClean="0"/>
              <a:t>Besoins exprimés : Besoins ressentis qui sont exprimés </a:t>
            </a:r>
          </a:p>
          <a:p>
            <a:r>
              <a:rPr lang="fr-FR" dirty="0" smtClean="0"/>
              <a:t>EXEMPLE : </a:t>
            </a:r>
          </a:p>
          <a:p>
            <a:r>
              <a:rPr lang="fr-FR" dirty="0" smtClean="0"/>
              <a:t>- Dépistage révèlera des caries dentaires, ce sont des besoins latents</a:t>
            </a:r>
          </a:p>
          <a:p>
            <a:r>
              <a:rPr lang="fr-FR" dirty="0" smtClean="0"/>
              <a:t>- Par une prise de conscience, la population réalisera que ce n’est pas une fatalité mais que l’on peut éviter ou soigner des caries, ce sont des besoins ressentis</a:t>
            </a:r>
          </a:p>
          <a:p>
            <a:r>
              <a:rPr lang="fr-FR" dirty="0" smtClean="0"/>
              <a:t>- Aller chez le dentiste, se brosser les dents,… révèle une expression des besoins.</a:t>
            </a:r>
          </a:p>
          <a:p>
            <a:r>
              <a:rPr lang="fr-FR" dirty="0" smtClean="0"/>
              <a:t>Quand des besoins sont exprimés, ils se transforment en demandes et appellent des réponses ou des services</a:t>
            </a:r>
          </a:p>
          <a:p>
            <a:endParaRPr lang="fr-FR"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6739"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7763"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8787"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9811"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20835"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21859"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22883"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r>
              <a:rPr lang="fr-FR" smtClean="0"/>
              <a:t>3 modes de perception de la santé dans l’analyse de situation, où chacun doit être étudié :</a:t>
            </a:r>
          </a:p>
          <a:p>
            <a:pPr>
              <a:buFontTx/>
              <a:buChar char="-"/>
            </a:pPr>
            <a:r>
              <a:rPr lang="fr-FR" smtClean="0"/>
              <a:t>La santé diagnostiquée : Point de vue des experts, la santé objective, la santé mesurée</a:t>
            </a:r>
          </a:p>
          <a:p>
            <a:pPr>
              <a:buFontTx/>
              <a:buChar char="-"/>
            </a:pPr>
            <a:r>
              <a:rPr lang="fr-FR" smtClean="0"/>
              <a:t>La santé manifestée ou observée : Un problème est manifesté par le public final, ou observé par les relais…mais n’est pas nécessairement « vécu » comme altérant la qualité de vie. Il s’agit de la santé telle que manifestée au travers des modes de vie, comportements</a:t>
            </a:r>
          </a:p>
          <a:p>
            <a:pPr>
              <a:buFontTx/>
              <a:buChar char="-"/>
            </a:pPr>
            <a:r>
              <a:rPr lang="fr-FR" smtClean="0"/>
              <a:t>La santé vécue ou ressentie : Point de vue du public final sur sa qualité de vie, concept élargissant la notion de santé</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78</a:t>
            </a:fld>
            <a:endParaRPr lang="fr-FR"/>
          </a:p>
        </p:txBody>
      </p:sp>
    </p:spTree>
    <p:extLst>
      <p:ext uri="{BB962C8B-B14F-4D97-AF65-F5344CB8AC3E}">
        <p14:creationId xmlns:p14="http://schemas.microsoft.com/office/powerpoint/2010/main" val="39613595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Tree>
    <p:extLst>
      <p:ext uri="{BB962C8B-B14F-4D97-AF65-F5344CB8AC3E}">
        <p14:creationId xmlns:p14="http://schemas.microsoft.com/office/powerpoint/2010/main" val="1535893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p:cNvSpPr>
            <a:spLocks noGrp="1" noRot="1" noChangeAspect="1" noChangeArrowheads="1" noTextEdit="1"/>
          </p:cNvSpPr>
          <p:nvPr>
            <p:ph type="sldImg"/>
          </p:nvPr>
        </p:nvSpPr>
        <p:spPr>
          <a:xfrm>
            <a:off x="917575" y="744538"/>
            <a:ext cx="4965700" cy="3725862"/>
          </a:xfrm>
          <a:ln/>
        </p:spPr>
      </p:sp>
      <p:sp>
        <p:nvSpPr>
          <p:cNvPr id="32771"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Arial" panose="020B0604020202020204" pitchFamily="34" charset="0"/>
            </a:endParaRPr>
          </a:p>
        </p:txBody>
      </p:sp>
      <p:sp>
        <p:nvSpPr>
          <p:cNvPr id="32772"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FB5471-1914-412F-80C7-8A33A08CD75D}"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217381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80</a:t>
            </a:fld>
            <a:endParaRPr lang="fr-FR"/>
          </a:p>
        </p:txBody>
      </p:sp>
    </p:spTree>
    <p:extLst>
      <p:ext uri="{BB962C8B-B14F-4D97-AF65-F5344CB8AC3E}">
        <p14:creationId xmlns:p14="http://schemas.microsoft.com/office/powerpoint/2010/main" val="2536695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81</a:t>
            </a:fld>
            <a:endParaRPr lang="fr-FR"/>
          </a:p>
        </p:txBody>
      </p:sp>
    </p:spTree>
    <p:extLst>
      <p:ext uri="{BB962C8B-B14F-4D97-AF65-F5344CB8AC3E}">
        <p14:creationId xmlns:p14="http://schemas.microsoft.com/office/powerpoint/2010/main" val="30705154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TextEdit="1"/>
          </p:cNvSpPr>
          <p:nvPr>
            <p:ph type="sldImg"/>
          </p:nvPr>
        </p:nvSpPr>
        <p:spPr bwMode="auto">
          <a:xfrm>
            <a:off x="920750" y="776288"/>
            <a:ext cx="4959350" cy="3721100"/>
          </a:xfrm>
          <a:noFill/>
          <a:ln>
            <a:solidFill>
              <a:srgbClr val="000000"/>
            </a:solidFill>
            <a:miter lim="800000"/>
            <a:headEnd/>
            <a:tailEnd/>
          </a:ln>
        </p:spPr>
      </p:sp>
      <p:sp>
        <p:nvSpPr>
          <p:cNvPr id="128002" name="Rectangle 3"/>
          <p:cNvSpPr>
            <a:spLocks noGrp="1"/>
          </p:cNvSpPr>
          <p:nvPr>
            <p:ph type="body" idx="1"/>
          </p:nvPr>
        </p:nvSpPr>
        <p:spPr bwMode="auto">
          <a:xfrm>
            <a:off x="906463" y="4730752"/>
            <a:ext cx="4987925" cy="4424363"/>
          </a:xfrm>
          <a:noFill/>
        </p:spPr>
        <p:txBody>
          <a:bodyPr wrap="square" numCol="1" anchor="t" anchorCtr="0" compatLnSpc="1">
            <a:prstTxWarp prst="textNoShape">
              <a:avLst/>
            </a:prstTxWarp>
          </a:bodyPr>
          <a:lstStyle/>
          <a:p>
            <a:pPr marL="285750" lvl="0" indent="-285750">
              <a:lnSpc>
                <a:spcPct val="90000"/>
              </a:lnSpc>
            </a:pPr>
            <a:r>
              <a:rPr lang="fr-FR" dirty="0"/>
              <a:t>Elle permet de révéler des problématiques méconnues d’un côté comme de l’autre, par exemple : </a:t>
            </a:r>
          </a:p>
          <a:p>
            <a:pPr marL="285750" lvl="0" indent="-285750">
              <a:lnSpc>
                <a:spcPct val="90000"/>
              </a:lnSpc>
            </a:pPr>
            <a:r>
              <a:rPr lang="fr-FR" dirty="0"/>
              <a:t>un enjeu de dépistage du cancer du sein méconnu de la population, un problème de santé lié à des circonstances locales méconnues des professionnels (par exemple un problème d’hygiène lié à l’environnement…) </a:t>
            </a:r>
          </a:p>
          <a:p>
            <a:pPr marL="285750" lvl="0" indent="-285750">
              <a:lnSpc>
                <a:spcPct val="90000"/>
              </a:lnSpc>
            </a:pPr>
            <a:endParaRPr lang="fr-FR" dirty="0"/>
          </a:p>
          <a:p>
            <a:pPr marL="285750" lvl="0" indent="-285750">
              <a:lnSpc>
                <a:spcPct val="90000"/>
              </a:lnSpc>
            </a:pPr>
            <a:r>
              <a:rPr lang="fr-FR" dirty="0"/>
              <a:t>(horaires d’ouverture de certains dispositifs ; modalités de portage de repas à domicile utiles aux objectifs de maintien à domicile des personnes âgées...)</a:t>
            </a:r>
          </a:p>
          <a:p>
            <a:pPr marL="285750" lvl="0" indent="-285750">
              <a:lnSpc>
                <a:spcPct val="90000"/>
              </a:lnSpc>
            </a:pPr>
            <a:endParaRPr lang="fr-FR" dirty="0"/>
          </a:p>
          <a:p>
            <a:pPr marL="285750" lvl="0" indent="-285750">
              <a:lnSpc>
                <a:spcPct val="90000"/>
              </a:lnSpc>
            </a:pPr>
            <a:r>
              <a:rPr lang="fr-FR" dirty="0"/>
              <a:t>Principales difficultés rencontrées :</a:t>
            </a:r>
          </a:p>
          <a:p>
            <a:pPr marL="285750" lvl="0" indent="-285750">
              <a:lnSpc>
                <a:spcPct val="90000"/>
              </a:lnSpc>
            </a:pPr>
            <a:r>
              <a:rPr lang="fr-FR" dirty="0"/>
              <a:t>- difficultés à rencontrer certains professionnels, en particulier les professionnels de soins,</a:t>
            </a:r>
          </a:p>
          <a:p>
            <a:pPr marL="285750" lvl="0" indent="-285750">
              <a:lnSpc>
                <a:spcPct val="90000"/>
              </a:lnSpc>
            </a:pPr>
            <a:r>
              <a:rPr lang="fr-FR" dirty="0"/>
              <a:t>- difficultés à repérer des personnes ou groupes de personnes (associations, usagers de certains services) susceptibles de représenter la population, et plus particulièrement les habitants les plus isolés. Sur ce point, le travail de mobilisation et de communication qui peut être mené par le maître d’ouvrage est indispensable à la réussite des entretiens avec les groupes d’habitants.</a:t>
            </a:r>
          </a:p>
          <a:p>
            <a:pPr marL="285750" lvl="0" indent="-285750"/>
            <a:endParaRPr lang="fr-FR" dirty="0"/>
          </a:p>
        </p:txBody>
      </p:sp>
    </p:spTree>
    <p:extLst>
      <p:ext uri="{BB962C8B-B14F-4D97-AF65-F5344CB8AC3E}">
        <p14:creationId xmlns:p14="http://schemas.microsoft.com/office/powerpoint/2010/main" val="26794101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46346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80432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8573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79811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FAD20EC-1240-44DF-A091-9DCCB3F31D28}" type="slidenum">
              <a:rPr lang="fr-FR" sz="1200"/>
              <a:pPr algn="r"/>
              <a:t>87</a:t>
            </a:fld>
            <a:endParaRPr lang="fr-FR" sz="1200"/>
          </a:p>
        </p:txBody>
      </p:sp>
      <p:sp>
        <p:nvSpPr>
          <p:cNvPr id="225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6DD1CF3-69E5-46ED-AAF4-24326634B222}" type="slidenum">
              <a:rPr lang="fr-FR" sz="1200"/>
              <a:pPr algn="r"/>
              <a:t>88</a:t>
            </a:fld>
            <a:endParaRPr lang="fr-FR" sz="1200"/>
          </a:p>
        </p:txBody>
      </p:sp>
      <p:sp>
        <p:nvSpPr>
          <p:cNvPr id="1249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6DD1CF3-69E5-46ED-AAF4-24326634B222}" type="slidenum">
              <a:rPr lang="fr-FR" sz="1200"/>
              <a:pPr algn="r"/>
              <a:t>89</a:t>
            </a:fld>
            <a:endParaRPr lang="fr-FR" sz="1200"/>
          </a:p>
        </p:txBody>
      </p:sp>
      <p:sp>
        <p:nvSpPr>
          <p:cNvPr id="1249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ChangeArrowheads="1" noTextEdit="1"/>
          </p:cNvSpPr>
          <p:nvPr>
            <p:ph type="sldImg"/>
          </p:nvPr>
        </p:nvSpPr>
        <p:spPr>
          <a:xfrm>
            <a:off x="917575" y="744538"/>
            <a:ext cx="4965700" cy="3725862"/>
          </a:xfrm>
          <a:ln/>
        </p:spPr>
      </p:sp>
      <p:sp>
        <p:nvSpPr>
          <p:cNvPr id="3" name="Espace réservé des commentaires 2">
            <a:extLst>
              <a:ext uri="{FF2B5EF4-FFF2-40B4-BE49-F238E27FC236}">
                <a16:creationId xmlns:a16="http://schemas.microsoft.com/office/drawing/2014/main" id="{FB899E33-5C2C-47E1-8F22-C78A445EF461}"/>
              </a:ext>
            </a:extLst>
          </p:cNvPr>
          <p:cNvSpPr>
            <a:spLocks noGrp="1"/>
          </p:cNvSpPr>
          <p:nvPr>
            <p:ph type="body" idx="1"/>
          </p:nvPr>
        </p:nvSpPr>
        <p:spPr/>
        <p:txBody>
          <a:bodyPr>
            <a:normAutofit/>
          </a:bodyPr>
          <a:lstStyle/>
          <a:p>
            <a:pPr>
              <a:defRPr/>
            </a:pPr>
            <a:endParaRPr lang="fr-FR" dirty="0">
              <a:latin typeface="+mn-lt"/>
            </a:endParaRPr>
          </a:p>
        </p:txBody>
      </p:sp>
      <p:sp>
        <p:nvSpPr>
          <p:cNvPr id="34820"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0AADD9-F731-492D-B806-7C3370B5DD8F}"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6194943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1F0A8A0-6307-41D3-93A8-999FF66AB31F}" type="slidenum">
              <a:rPr lang="fr-FR" sz="1200"/>
              <a:pPr algn="r"/>
              <a:t>90</a:t>
            </a:fld>
            <a:endParaRPr lang="fr-FR" sz="1200"/>
          </a:p>
        </p:txBody>
      </p:sp>
      <p:sp>
        <p:nvSpPr>
          <p:cNvPr id="1269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79"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fr-FR" smtClean="0"/>
              <a:t>L’objectif général précise le changement de situation attendu à long terme d’un action et le délai fixé pour l’atteindre , il se centre sur le problème retenu prioritaire</a:t>
            </a:r>
          </a:p>
          <a:p>
            <a:r>
              <a:rPr lang="fr-FR" sz="1400" smtClean="0"/>
              <a:t>Il se centre sur le problème retenu prioritaire</a:t>
            </a:r>
            <a:r>
              <a:rPr lang="fr-FR" smtClean="0"/>
              <a:t> </a:t>
            </a:r>
          </a:p>
          <a:p>
            <a:r>
              <a:rPr lang="fr-FR" sz="1400" smtClean="0"/>
              <a:t>Il vise le moyen ou long terme</a:t>
            </a:r>
          </a:p>
          <a:p>
            <a:pPr eaLnBrk="1" hangingPunct="1">
              <a:spcAft>
                <a:spcPts val="600"/>
              </a:spcAft>
            </a:pPr>
            <a:r>
              <a:rPr lang="fr-FR" sz="1400" smtClean="0"/>
              <a:t>Il n’y a qu’</a:t>
            </a:r>
            <a:r>
              <a:rPr lang="fr-FR" sz="1400" b="1" smtClean="0"/>
              <a:t>un</a:t>
            </a:r>
            <a:r>
              <a:rPr lang="fr-FR" sz="1400" smtClean="0"/>
              <a:t> objectif général par projet</a:t>
            </a:r>
          </a:p>
          <a:p>
            <a:pPr eaLnBrk="1" hangingPunct="1"/>
            <a:r>
              <a:rPr lang="fr-FR" sz="1400" smtClean="0"/>
              <a:t>Il est commun à tous les intervenants engagés dans cette action en direction d’un public cible défini </a:t>
            </a:r>
          </a:p>
          <a:p>
            <a:pPr eaLnBrk="1" hangingPunct="1">
              <a:spcAft>
                <a:spcPts val="600"/>
              </a:spcAft>
            </a:pPr>
            <a:endParaRPr lang="fr-FR" sz="1400" smtClean="0"/>
          </a:p>
          <a:p>
            <a:endParaRPr lang="fr-FR" smtClean="0"/>
          </a:p>
          <a:p>
            <a:endParaRPr lang="fr-FR" smtClean="0"/>
          </a:p>
          <a:p>
            <a:pPr eaLnBrk="1" hangingPunct="1">
              <a:spcBef>
                <a:spcPct val="0"/>
              </a:spcBef>
            </a:pPr>
            <a:endParaRPr lang="fr-FR"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B517025-D440-4490-834D-11112EE8BA21}" type="slidenum">
              <a:rPr lang="fr-FR" sz="1200"/>
              <a:pPr algn="r"/>
              <a:t>91</a:t>
            </a:fld>
            <a:endParaRPr lang="fr-FR" sz="1200"/>
          </a:p>
        </p:txBody>
      </p:sp>
      <p:sp>
        <p:nvSpPr>
          <p:cNvPr id="1290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7"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fr-FR" smtClean="0"/>
              <a:t>Concrètement l’objectif général va être atteint grâce à un ensemble d’initiatives et de dispositions qui vont permettre un changement dans la situation actuelle </a:t>
            </a:r>
          </a:p>
          <a:p>
            <a:r>
              <a:rPr lang="fr-FR" smtClean="0"/>
              <a:t>Pour atteindre le but fixé il y a plusieurs objectifs intermédiaires</a:t>
            </a:r>
          </a:p>
          <a:p>
            <a:pPr eaLnBrk="1" hangingPunct="1">
              <a:spcBef>
                <a:spcPct val="0"/>
              </a:spcBef>
            </a:pPr>
            <a:endParaRPr lang="fr-FR"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73A7930-287C-43CF-A56D-D19D06B18658}" type="slidenum">
              <a:rPr lang="fr-FR" sz="1200"/>
              <a:pPr algn="r"/>
              <a:t>92</a:t>
            </a:fld>
            <a:endParaRPr lang="fr-FR" sz="1200"/>
          </a:p>
        </p:txBody>
      </p:sp>
      <p:sp>
        <p:nvSpPr>
          <p:cNvPr id="1310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fr-FR" smtClean="0"/>
              <a:t>Beaucoup plus détaillé, les objectifs opérationnels précisent comment les actions vont se réaliser </a:t>
            </a:r>
          </a:p>
          <a:p>
            <a:pPr eaLnBrk="1" hangingPunct="1">
              <a:spcBef>
                <a:spcPct val="0"/>
              </a:spcBef>
            </a:pPr>
            <a:endParaRPr 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Connecteur droit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1"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Connecteur droit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4"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5" name="Connecteur droit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6"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Ellipse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Ellipse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Ellipse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Ellipse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re 7"/>
          <p:cNvSpPr>
            <a:spLocks noGrp="1"/>
          </p:cNvSpPr>
          <p:nvPr>
            <p:ph type="ctrTitle"/>
          </p:nvPr>
        </p:nvSpPr>
        <p:spPr>
          <a:xfrm>
            <a:off x="2286000" y="3124200"/>
            <a:ext cx="6172200" cy="1894362"/>
          </a:xfrm>
        </p:spPr>
        <p:txBody>
          <a:bodyPr/>
          <a:lstStyle>
            <a:lvl1pPr>
              <a:defRPr b="1"/>
            </a:lvl1pPr>
          </a:lstStyle>
          <a:p>
            <a:r>
              <a:rPr lang="fr-FR" smtClean="0"/>
              <a:t>Modifiez le style du titre</a:t>
            </a:r>
            <a:endParaRPr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Modifiez le style des sous-titres du masque</a:t>
            </a:r>
            <a:endParaRPr lang="en-US"/>
          </a:p>
        </p:txBody>
      </p:sp>
      <p:sp>
        <p:nvSpPr>
          <p:cNvPr id="22" name="Espace réservé de la date 27"/>
          <p:cNvSpPr>
            <a:spLocks noGrp="1"/>
          </p:cNvSpPr>
          <p:nvPr>
            <p:ph type="dt" sz="half" idx="10"/>
          </p:nvPr>
        </p:nvSpPr>
        <p:spPr bwMode="auto">
          <a:xfrm rot="5400000">
            <a:off x="7764463" y="1174750"/>
            <a:ext cx="2286000" cy="381000"/>
          </a:xfrm>
        </p:spPr>
        <p:txBody>
          <a:bodyPr/>
          <a:lstStyle>
            <a:lvl1pPr>
              <a:defRPr/>
            </a:lvl1pPr>
          </a:lstStyle>
          <a:p>
            <a:pPr>
              <a:defRPr/>
            </a:pPr>
            <a:fld id="{5A33ABD5-4860-4B6C-A5FC-9E56E3C7ECA2}" type="datetime1">
              <a:rPr lang="fr-FR" smtClean="0"/>
              <a:pPr>
                <a:defRPr/>
              </a:pPr>
              <a:t>18/09/2023</a:t>
            </a:fld>
            <a:endParaRPr lang="fr-FR"/>
          </a:p>
        </p:txBody>
      </p:sp>
      <p:sp>
        <p:nvSpPr>
          <p:cNvPr id="23" name="Espace réservé du pied de page 16"/>
          <p:cNvSpPr>
            <a:spLocks noGrp="1"/>
          </p:cNvSpPr>
          <p:nvPr>
            <p:ph type="ftr" sz="quarter" idx="11"/>
          </p:nvPr>
        </p:nvSpPr>
        <p:spPr bwMode="auto">
          <a:xfrm rot="5400000">
            <a:off x="7077076" y="4181475"/>
            <a:ext cx="3657600" cy="384175"/>
          </a:xfrm>
        </p:spPr>
        <p:txBody>
          <a:bodyPr/>
          <a:lstStyle>
            <a:lvl1pPr>
              <a:defRPr/>
            </a:lvl1pPr>
          </a:lstStyle>
          <a:p>
            <a:pPr>
              <a:defRPr/>
            </a:pPr>
            <a:endParaRPr lang="fr-FR"/>
          </a:p>
        </p:txBody>
      </p:sp>
      <p:sp>
        <p:nvSpPr>
          <p:cNvPr id="24" name="Espace réservé du numéro de diapositive 28"/>
          <p:cNvSpPr>
            <a:spLocks noGrp="1"/>
          </p:cNvSpPr>
          <p:nvPr>
            <p:ph type="sldNum" sz="quarter" idx="12"/>
          </p:nvPr>
        </p:nvSpPr>
        <p:spPr bwMode="auto">
          <a:xfrm>
            <a:off x="1325563" y="4929188"/>
            <a:ext cx="609600" cy="517525"/>
          </a:xfrm>
        </p:spPr>
        <p:txBody>
          <a:bodyPr/>
          <a:lstStyle>
            <a:lvl1pPr>
              <a:defRPr/>
            </a:lvl1pPr>
          </a:lstStyle>
          <a:p>
            <a:pPr>
              <a:defRPr/>
            </a:pPr>
            <a:fld id="{EFA343E6-55E6-419A-A0F1-E9D53960D1AB}" type="slidenum">
              <a:rPr lang="fr-FR"/>
              <a:pPr>
                <a:defRPr/>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fld id="{64EFC6DD-B379-48C1-BFB2-FD208AAB733D}" type="datetime1">
              <a:rPr lang="fr-FR" smtClean="0"/>
              <a:pPr>
                <a:defRPr/>
              </a:pPr>
              <a:t>18/09/2023</a:t>
            </a:fld>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23881D23-B47E-4D5E-8845-76F5934EAAAE}"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5" name="Rectangle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Rectangle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7" name="Rectangle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Connecteur droit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3"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4"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5" name="Connecteur droit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6"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7"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Ellipse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Ellipse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0" name="Ellipse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1" name="Ellipse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8" name="Titre 7"/>
          <p:cNvSpPr>
            <a:spLocks noGrp="1"/>
          </p:cNvSpPr>
          <p:nvPr>
            <p:ph type="ctrTitle"/>
          </p:nvPr>
        </p:nvSpPr>
        <p:spPr>
          <a:xfrm>
            <a:off x="2286000" y="3124200"/>
            <a:ext cx="6172200" cy="1894362"/>
          </a:xfrm>
        </p:spPr>
        <p:txBody>
          <a:bodyPr/>
          <a:lstStyle>
            <a:lvl1pPr>
              <a:defRPr b="1"/>
            </a:lvl1pPr>
          </a:lstStyle>
          <a:p>
            <a:r>
              <a:rPr lang="fr-FR" smtClean="0"/>
              <a:t>Modifiez le style du titre</a:t>
            </a:r>
            <a:endParaRPr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Modifiez le style des sous-titres du masque</a:t>
            </a:r>
            <a:endParaRPr lang="en-US"/>
          </a:p>
        </p:txBody>
      </p:sp>
      <p:sp>
        <p:nvSpPr>
          <p:cNvPr id="22" name="Espace réservé de la date 27"/>
          <p:cNvSpPr>
            <a:spLocks noGrp="1"/>
          </p:cNvSpPr>
          <p:nvPr>
            <p:ph type="dt" sz="half" idx="10"/>
          </p:nvPr>
        </p:nvSpPr>
        <p:spPr bwMode="auto">
          <a:xfrm rot="5400000">
            <a:off x="7764463" y="1174750"/>
            <a:ext cx="2286000" cy="3810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33ABD5-4860-4B6C-A5FC-9E56E3C7ECA2}"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18/09/2023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23" name="Espace réservé du pied de page 16"/>
          <p:cNvSpPr>
            <a:spLocks noGrp="1"/>
          </p:cNvSpPr>
          <p:nvPr>
            <p:ph type="ftr" sz="quarter" idx="11"/>
          </p:nvPr>
        </p:nvSpPr>
        <p:spPr bwMode="auto">
          <a:xfrm rot="5400000">
            <a:off x="7077076" y="4181475"/>
            <a:ext cx="3657600" cy="38417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24" name="Espace réservé du numéro de diapositive 28"/>
          <p:cNvSpPr>
            <a:spLocks noGrp="1"/>
          </p:cNvSpPr>
          <p:nvPr>
            <p:ph type="sldNum" sz="quarter" idx="12"/>
          </p:nvPr>
        </p:nvSpPr>
        <p:spPr bwMode="auto">
          <a:xfrm>
            <a:off x="1325563" y="4929188"/>
            <a:ext cx="609600" cy="5175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FA343E6-55E6-419A-A0F1-E9D53960D1AB}"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247578322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8" name="Espace réservé du contenu 7"/>
          <p:cNvSpPr>
            <a:spLocks noGrp="1"/>
          </p:cNvSpPr>
          <p:nvPr>
            <p:ph sz="quarter" idx="1"/>
          </p:nvPr>
        </p:nvSpPr>
        <p:spPr>
          <a:xfrm>
            <a:off x="457200" y="1600200"/>
            <a:ext cx="7467600" cy="48737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6"/>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872747-7571-44CC-BFF9-8610D2AEB986}"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18/09/2023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numéro de diapositive 8"/>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6" name="Espace réservé du pied de page 9"/>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2103074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4"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5" name="Rectangle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Rectangle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7" name="Rectangle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8" name="Connecteur droit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9"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3"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4"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5" name="Ellipse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6" name="Ellipse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7" name="Ellipse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Ellipse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Connecteur droit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lang="fr-FR" smtClean="0"/>
              <a:t>Modifiez le style du titre</a:t>
            </a:r>
            <a:endParaRPr lang="en-US"/>
          </a:p>
        </p:txBody>
      </p:sp>
      <p:sp>
        <p:nvSpPr>
          <p:cNvPr id="3" name="Espace réservé du texte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Modifiez les styles du texte du masque</a:t>
            </a:r>
          </a:p>
        </p:txBody>
      </p:sp>
      <p:sp>
        <p:nvSpPr>
          <p:cNvPr id="20" name="Espace réservé de la date 3"/>
          <p:cNvSpPr>
            <a:spLocks noGrp="1"/>
          </p:cNvSpPr>
          <p:nvPr>
            <p:ph type="dt" sz="half" idx="10"/>
          </p:nvPr>
        </p:nvSpPr>
        <p:spPr bwMode="auto">
          <a:xfrm rot="5400000">
            <a:off x="7762875" y="1169988"/>
            <a:ext cx="2286000" cy="3810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6DFAF-0D6C-4B03-9E86-CCE95424AD51}" type="datetime1">
              <a:rPr kumimoji="0" lang="fr-FR" sz="1200" b="0" i="0" u="none" strike="noStrike" kern="1200" cap="none" spc="0" normalizeH="0" baseline="0" noProof="0" smtClean="0">
                <a:ln>
                  <a:noFill/>
                </a:ln>
                <a:solidFill>
                  <a:srgbClr val="EDF3AE"/>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18/09/2023</a:t>
            </a:fld>
            <a:endParaRPr kumimoji="0" lang="fr-FR" sz="1200" b="0" i="0" u="none" strike="noStrike" kern="1200" cap="none" spc="0" normalizeH="0" baseline="0" noProof="0">
              <a:ln>
                <a:noFill/>
              </a:ln>
              <a:solidFill>
                <a:srgbClr val="EDF3AE"/>
              </a:solidFill>
              <a:effectLst/>
              <a:uLnTx/>
              <a:uFillTx/>
              <a:latin typeface="Century Schoolbook"/>
              <a:ea typeface="+mn-ea"/>
              <a:cs typeface="+mn-cs"/>
            </a:endParaRPr>
          </a:p>
        </p:txBody>
      </p:sp>
      <p:sp>
        <p:nvSpPr>
          <p:cNvPr id="21" name="Espace réservé du pied de page 4"/>
          <p:cNvSpPr>
            <a:spLocks noGrp="1"/>
          </p:cNvSpPr>
          <p:nvPr>
            <p:ph type="ftr" sz="quarter" idx="11"/>
          </p:nvPr>
        </p:nvSpPr>
        <p:spPr bwMode="auto">
          <a:xfrm rot="5400000">
            <a:off x="7077076" y="4178300"/>
            <a:ext cx="3657600" cy="38417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EDF3AE"/>
              </a:solidFill>
              <a:effectLst/>
              <a:uLnTx/>
              <a:uFillTx/>
              <a:latin typeface="Century Schoolbook"/>
              <a:ea typeface="+mn-ea"/>
              <a:cs typeface="+mn-cs"/>
            </a:endParaRPr>
          </a:p>
        </p:txBody>
      </p:sp>
      <p:sp>
        <p:nvSpPr>
          <p:cNvPr id="22" name="Espace réservé du numéro de diapositive 5"/>
          <p:cNvSpPr>
            <a:spLocks noGrp="1"/>
          </p:cNvSpPr>
          <p:nvPr>
            <p:ph type="sldNum" sz="quarter" idx="12"/>
          </p:nvPr>
        </p:nvSpPr>
        <p:spPr bwMode="auto">
          <a:xfrm>
            <a:off x="1339850" y="4929188"/>
            <a:ext cx="609600" cy="5175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069D693-71C1-48E2-A876-E6553C16B317}"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797603958"/>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9" name="Espace réservé du contenu 8"/>
          <p:cNvSpPr>
            <a:spLocks noGrp="1"/>
          </p:cNvSpPr>
          <p:nvPr>
            <p:ph sz="quarter" idx="1"/>
          </p:nvPr>
        </p:nvSpPr>
        <p:spPr>
          <a:xfrm>
            <a:off x="457200" y="1600200"/>
            <a:ext cx="365760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1" name="Espace réservé du contenu 10"/>
          <p:cNvSpPr>
            <a:spLocks noGrp="1"/>
          </p:cNvSpPr>
          <p:nvPr>
            <p:ph sz="quarter" idx="2"/>
          </p:nvPr>
        </p:nvSpPr>
        <p:spPr>
          <a:xfrm>
            <a:off x="4270248" y="1600200"/>
            <a:ext cx="365760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7CDA971-7C6D-4AB8-B7B5-1CFF6D352AF6}"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18/09/2023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7"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75115EA-CD7C-4C4D-9E8F-9A6CB548B626}"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918286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lstStyle>
            <a:lvl1pPr>
              <a:defRPr/>
            </a:lvl1pPr>
          </a:lstStyle>
          <a:p>
            <a:r>
              <a:rPr lang="fr-FR" smtClean="0"/>
              <a:t>Modifiez le style du titre</a:t>
            </a:r>
            <a:endParaRPr lang="en-US"/>
          </a:p>
        </p:txBody>
      </p:sp>
      <p:sp>
        <p:nvSpPr>
          <p:cNvPr id="11" name="Espace réservé du contenu 10"/>
          <p:cNvSpPr>
            <a:spLocks noGrp="1"/>
          </p:cNvSpPr>
          <p:nvPr>
            <p:ph sz="quarter" idx="2"/>
          </p:nvPr>
        </p:nvSpPr>
        <p:spPr>
          <a:xfrm>
            <a:off x="457200" y="2362200"/>
            <a:ext cx="3657600" cy="3886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3" name="Espace réservé du contenu 12"/>
          <p:cNvSpPr>
            <a:spLocks noGrp="1"/>
          </p:cNvSpPr>
          <p:nvPr>
            <p:ph sz="quarter" idx="4"/>
          </p:nvPr>
        </p:nvSpPr>
        <p:spPr>
          <a:xfrm>
            <a:off x="4371975" y="2362200"/>
            <a:ext cx="3657600" cy="3886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Modifiez les styles du texte du masque</a:t>
            </a:r>
          </a:p>
        </p:txBody>
      </p:sp>
      <p:sp>
        <p:nvSpPr>
          <p:cNvPr id="7"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6E517-18B0-42A9-9B1C-4C05182764DE}"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18/09/2023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8"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9"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11B2BAD-FB24-455D-B4B5-9814CCE915A4}"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540177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5B8C90-8973-46F4-81FF-9D5932772AC8}"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18/09/2023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3"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4"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2290949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6"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7" name="Connecteur droit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8"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Ellipse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 name="Titre 1"/>
          <p:cNvSpPr>
            <a:spLocks noGrp="1"/>
          </p:cNvSpPr>
          <p:nvPr>
            <p:ph type="title"/>
          </p:nvPr>
        </p:nvSpPr>
        <p:spPr>
          <a:xfrm rot="5400000">
            <a:off x="3371850" y="3200400"/>
            <a:ext cx="6309360" cy="457200"/>
          </a:xfrm>
        </p:spPr>
        <p:txBody>
          <a:bodyPr/>
          <a:lstStyle>
            <a:lvl1pPr algn="l">
              <a:buNone/>
              <a:defRPr sz="2000" b="1" cap="small" baseline="0"/>
            </a:lvl1pPr>
          </a:lstStyle>
          <a:p>
            <a:r>
              <a:rPr lang="fr-FR" smtClean="0"/>
              <a:t>Modifiez le style du titre</a:t>
            </a:r>
            <a:endParaRPr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fr-FR" smtClean="0"/>
              <a:t>Modifiez les styles du texte du masque</a:t>
            </a:r>
          </a:p>
        </p:txBody>
      </p:sp>
      <p:sp>
        <p:nvSpPr>
          <p:cNvPr id="18" name="Espace réservé du contenu 17"/>
          <p:cNvSpPr>
            <a:spLocks noGrp="1"/>
          </p:cNvSpPr>
          <p:nvPr>
            <p:ph sz="quarter" idx="1"/>
          </p:nvPr>
        </p:nvSpPr>
        <p:spPr>
          <a:xfrm>
            <a:off x="304800" y="274320"/>
            <a:ext cx="5638800" cy="632764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e la date 20"/>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4098FEA-0D27-4D1A-A7F1-45615635B450}"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18/09/2023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13" name="Espace réservé du numéro de diapositive 21"/>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B2F37DE-ED34-48F1-A5C8-8F370E3D8956}"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4" name="Espace réservé du pied de page 22"/>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27214575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6" name="Ellipse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7"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8"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9"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11" name="Connecteur droit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 name="Titre 1"/>
          <p:cNvSpPr>
            <a:spLocks noGrp="1"/>
          </p:cNvSpPr>
          <p:nvPr>
            <p:ph type="title"/>
          </p:nvPr>
        </p:nvSpPr>
        <p:spPr>
          <a:xfrm rot="5400000">
            <a:off x="3350133" y="3200400"/>
            <a:ext cx="6309360" cy="457200"/>
          </a:xfrm>
        </p:spPr>
        <p:txBody>
          <a:bodyPr/>
          <a:lstStyle>
            <a:lvl1pPr algn="l">
              <a:buNone/>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fr-FR" smtClean="0"/>
              <a:t>Modifiez les styles du texte du masque</a:t>
            </a:r>
          </a:p>
        </p:txBody>
      </p:sp>
      <p:sp>
        <p:nvSpPr>
          <p:cNvPr id="12" name="Espace réservé de la date 16"/>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1BF0AA-B03E-45D0-AF39-86609609F523}"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18/09/2023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13" name="Espace réservé du numéro de diapositive 17"/>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7A0CFDEB-A48F-4017-BDD5-70230D77473C}"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4" name="Espace réservé du pied de page 20"/>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1576936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0C16F1-67D5-4CB1-8397-8184FCD98282}"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18/09/2023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B22FE5B-AFBB-41B4-A902-71DC756F3194}"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1925808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8" name="Espace réservé du contenu 7"/>
          <p:cNvSpPr>
            <a:spLocks noGrp="1"/>
          </p:cNvSpPr>
          <p:nvPr>
            <p:ph sz="quarter" idx="1"/>
          </p:nvPr>
        </p:nvSpPr>
        <p:spPr>
          <a:xfrm>
            <a:off x="457200" y="1600200"/>
            <a:ext cx="7467600" cy="48737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6"/>
          <p:cNvSpPr>
            <a:spLocks noGrp="1"/>
          </p:cNvSpPr>
          <p:nvPr>
            <p:ph type="dt" sz="half" idx="10"/>
          </p:nvPr>
        </p:nvSpPr>
        <p:spPr/>
        <p:txBody>
          <a:bodyPr rtlCol="0"/>
          <a:lstStyle>
            <a:lvl1pPr>
              <a:defRPr/>
            </a:lvl1pPr>
          </a:lstStyle>
          <a:p>
            <a:pPr>
              <a:defRPr/>
            </a:pPr>
            <a:fld id="{FA872747-7571-44CC-BFF9-8610D2AEB986}" type="datetime1">
              <a:rPr lang="fr-FR" smtClean="0"/>
              <a:pPr>
                <a:defRPr/>
              </a:pPr>
              <a:t>18/09/2023</a:t>
            </a:fld>
            <a:endParaRPr lang="fr-FR"/>
          </a:p>
        </p:txBody>
      </p:sp>
      <p:sp>
        <p:nvSpPr>
          <p:cNvPr id="5" name="Espace réservé du numéro de diapositive 8"/>
          <p:cNvSpPr>
            <a:spLocks noGrp="1"/>
          </p:cNvSpPr>
          <p:nvPr>
            <p:ph type="sldNum" sz="quarter" idx="11"/>
          </p:nvPr>
        </p:nvSpPr>
        <p:spPr/>
        <p:txBody>
          <a:bodyPr rtlCol="0"/>
          <a:lstStyle>
            <a:lvl1pPr>
              <a:defRPr/>
            </a:lvl1pPr>
          </a:lstStyle>
          <a:p>
            <a:pPr>
              <a:defRPr/>
            </a:pPr>
            <a:fld id="{3C037D74-6CB4-495A-A80D-50A605D92923}" type="slidenum">
              <a:rPr lang="fr-FR"/>
              <a:pPr>
                <a:defRPr/>
              </a:pPr>
              <a:t>‹N°›</a:t>
            </a:fld>
            <a:endParaRPr lang="fr-FR"/>
          </a:p>
        </p:txBody>
      </p:sp>
      <p:sp>
        <p:nvSpPr>
          <p:cNvPr id="6" name="Espace réservé du pied de page 9"/>
          <p:cNvSpPr>
            <a:spLocks noGrp="1"/>
          </p:cNvSpPr>
          <p:nvPr>
            <p:ph type="ftr" sz="quarter" idx="12"/>
          </p:nvPr>
        </p:nvSpPr>
        <p:spPr/>
        <p:txBody>
          <a:bodyPr rtlCol="0"/>
          <a:lstStyle>
            <a:lvl1pPr>
              <a:defRPr/>
            </a:lvl1pPr>
          </a:lstStyle>
          <a:p>
            <a:pPr>
              <a:defRPr/>
            </a:pPr>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EFC6DD-B379-48C1-BFB2-FD208AAB733D}"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18/09/2023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3881D23-B47E-4D5E-8845-76F5934EAAAE}"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628888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90131653-5B85-40F9-91C3-EA92F3BF7EF6}"/>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5" name="Rectangle 20">
            <a:extLst>
              <a:ext uri="{FF2B5EF4-FFF2-40B4-BE49-F238E27FC236}">
                <a16:creationId xmlns:a16="http://schemas.microsoft.com/office/drawing/2014/main" id="{886B21B7-09B6-4782-A868-ED90C343BF4A}"/>
              </a:ext>
            </a:extLst>
          </p:cNvPr>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6" name="Rectangle 23">
            <a:extLst>
              <a:ext uri="{FF2B5EF4-FFF2-40B4-BE49-F238E27FC236}">
                <a16:creationId xmlns:a16="http://schemas.microsoft.com/office/drawing/2014/main" id="{0B9B6FF9-2463-4766-BDF4-81E2780277CE}"/>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7" name="Rectangle 24">
            <a:extLst>
              <a:ext uri="{FF2B5EF4-FFF2-40B4-BE49-F238E27FC236}">
                <a16:creationId xmlns:a16="http://schemas.microsoft.com/office/drawing/2014/main" id="{69F16FFC-FCF4-438F-9E4F-15B85817A9AD}"/>
              </a:ext>
            </a:extLst>
          </p:cNvPr>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0" name="Rectangle 9">
            <a:extLst>
              <a:ext uri="{FF2B5EF4-FFF2-40B4-BE49-F238E27FC236}">
                <a16:creationId xmlns:a16="http://schemas.microsoft.com/office/drawing/2014/main" id="{C027D7D5-F819-45DC-A8C2-94899CE26D8D}"/>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Connecteur droit 10">
            <a:extLst>
              <a:ext uri="{FF2B5EF4-FFF2-40B4-BE49-F238E27FC236}">
                <a16:creationId xmlns:a16="http://schemas.microsoft.com/office/drawing/2014/main" id="{41BD10E6-C0B5-4846-A006-16D7151C979C}"/>
              </a:ext>
            </a:extLst>
          </p:cNvPr>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a:extLst>
              <a:ext uri="{FF2B5EF4-FFF2-40B4-BE49-F238E27FC236}">
                <a16:creationId xmlns:a16="http://schemas.microsoft.com/office/drawing/2014/main" id="{3A09B2CE-6D45-415C-B457-73FE880536A2}"/>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Ellipse 12">
            <a:extLst>
              <a:ext uri="{FF2B5EF4-FFF2-40B4-BE49-F238E27FC236}">
                <a16:creationId xmlns:a16="http://schemas.microsoft.com/office/drawing/2014/main" id="{25508611-BE4F-4F7B-846C-FC06ED4287CB}"/>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Ellipse 13">
            <a:extLst>
              <a:ext uri="{FF2B5EF4-FFF2-40B4-BE49-F238E27FC236}">
                <a16:creationId xmlns:a16="http://schemas.microsoft.com/office/drawing/2014/main" id="{B233A441-0F0B-404D-BEC5-49957FF63504}"/>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9" name="Sous-titr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a:t>Modifiez le style des sous-titres du masque</a:t>
            </a:r>
            <a:endParaRPr lang="en-US"/>
          </a:p>
        </p:txBody>
      </p:sp>
      <p:sp>
        <p:nvSpPr>
          <p:cNvPr id="8" name="Titr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fr-FR"/>
              <a:t>Modifiez le style du titre</a:t>
            </a:r>
            <a:endParaRPr lang="en-US"/>
          </a:p>
        </p:txBody>
      </p:sp>
      <p:sp>
        <p:nvSpPr>
          <p:cNvPr id="15" name="Espace réservé de la date 27">
            <a:extLst>
              <a:ext uri="{FF2B5EF4-FFF2-40B4-BE49-F238E27FC236}">
                <a16:creationId xmlns:a16="http://schemas.microsoft.com/office/drawing/2014/main" id="{30D8BE30-7359-484D-B794-1D3BF1616696}"/>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7FABED-E7AA-42E8-9E9C-D808C4DE16BF}"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18/09/2023</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6" name="Espace réservé du pied de page 16">
            <a:extLst>
              <a:ext uri="{FF2B5EF4-FFF2-40B4-BE49-F238E27FC236}">
                <a16:creationId xmlns:a16="http://schemas.microsoft.com/office/drawing/2014/main" id="{CCC7F878-0458-497F-AA38-4841BBD55260}"/>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7" name="Espace réservé du numéro de diapositive 28">
            <a:extLst>
              <a:ext uri="{FF2B5EF4-FFF2-40B4-BE49-F238E27FC236}">
                <a16:creationId xmlns:a16="http://schemas.microsoft.com/office/drawing/2014/main" id="{DBE8E3D2-ACF0-4EF8-A4B1-95E572FAED00}"/>
              </a:ext>
            </a:extLst>
          </p:cNvPr>
          <p:cNvSpPr>
            <a:spLocks noGrp="1"/>
          </p:cNvSpPr>
          <p:nvPr>
            <p:ph type="sldNum" sz="quarter" idx="12"/>
          </p:nvPr>
        </p:nvSpPr>
        <p:spPr>
          <a:xfrm>
            <a:off x="4343400" y="2198688"/>
            <a:ext cx="457200" cy="441325"/>
          </a:xfrm>
        </p:spPr>
        <p:txBody>
          <a:bodyPr/>
          <a:lstStyle>
            <a:lvl1pPr fontAlgn="base">
              <a:spcBef>
                <a:spcPct val="0"/>
              </a:spcBef>
              <a:spcAft>
                <a:spcPct val="0"/>
              </a:spcAft>
              <a:defRPr>
                <a:solidFill>
                  <a:srgbClr val="8CADAE">
                    <a:shade val="75000"/>
                  </a:srgb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E474A80D-0DE9-4CCC-BF32-6E78A199A3E9}"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191839381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shade val="75000"/>
                  </a:schemeClr>
                </a:solidFill>
              </a:defRPr>
            </a:lvl1pPr>
          </a:lstStyle>
          <a:p>
            <a:r>
              <a:rPr lang="fr-FR"/>
              <a:t>Modifiez le style du titre</a:t>
            </a:r>
            <a:endParaRPr lang="en-US"/>
          </a:p>
        </p:txBody>
      </p:sp>
      <p:sp>
        <p:nvSpPr>
          <p:cNvPr id="8" name="Espace réservé du contenu 7"/>
          <p:cNvSpPr>
            <a:spLocks noGrp="1"/>
          </p:cNvSpPr>
          <p:nvPr>
            <p:ph sz="quarter" idx="1"/>
          </p:nvPr>
        </p:nvSpPr>
        <p:spPr>
          <a:xfrm>
            <a:off x="301752" y="1527048"/>
            <a:ext cx="8503920" cy="4572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05738B80-72A2-47A7-A36B-D6F33D9FBD9F}"/>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0298A88-8193-40B6-9613-A2BE9C636F2B}"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18/09/2023</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 name="Espace réservé du pied de page 4">
            <a:extLst>
              <a:ext uri="{FF2B5EF4-FFF2-40B4-BE49-F238E27FC236}">
                <a16:creationId xmlns:a16="http://schemas.microsoft.com/office/drawing/2014/main" id="{1CA4F711-A53B-406B-848C-C43AE8C3AE1C}"/>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Espace réservé du numéro de diapositive 5">
            <a:extLst>
              <a:ext uri="{FF2B5EF4-FFF2-40B4-BE49-F238E27FC236}">
                <a16:creationId xmlns:a16="http://schemas.microsoft.com/office/drawing/2014/main" id="{6CA51995-9DC2-434A-9DA8-F52620A6FC5D}"/>
              </a:ext>
            </a:extLst>
          </p:cNvPr>
          <p:cNvSpPr>
            <a:spLocks noGrp="1"/>
          </p:cNvSpPr>
          <p:nvPr>
            <p:ph type="sldNum" sz="quarter" idx="12"/>
          </p:nvPr>
        </p:nvSpPr>
        <p:spPr>
          <a:xfrm>
            <a:off x="4362450" y="1027113"/>
            <a:ext cx="457200" cy="441325"/>
          </a:xfrm>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8844F04-BBF6-42F5-BCD5-3178B35A6ACB}"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63711247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2E5B9FD3-12D6-424E-A59A-F523C0DD68A5}"/>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5" name="Rectangle 20">
            <a:extLst>
              <a:ext uri="{FF2B5EF4-FFF2-40B4-BE49-F238E27FC236}">
                <a16:creationId xmlns:a16="http://schemas.microsoft.com/office/drawing/2014/main" id="{188114B8-4911-4142-AFC9-E1575567879C}"/>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6" name="Rectangle 23">
            <a:extLst>
              <a:ext uri="{FF2B5EF4-FFF2-40B4-BE49-F238E27FC236}">
                <a16:creationId xmlns:a16="http://schemas.microsoft.com/office/drawing/2014/main" id="{F553AE5F-3259-4841-A9BF-466FED2636EB}"/>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7" name="Rectangle 24">
            <a:extLst>
              <a:ext uri="{FF2B5EF4-FFF2-40B4-BE49-F238E27FC236}">
                <a16:creationId xmlns:a16="http://schemas.microsoft.com/office/drawing/2014/main" id="{B0E455EC-58EB-4684-A2F8-C8E9E0B7D82B}"/>
              </a:ext>
            </a:extLst>
          </p:cNvPr>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8" name="Rectangle 25">
            <a:extLst>
              <a:ext uri="{FF2B5EF4-FFF2-40B4-BE49-F238E27FC236}">
                <a16:creationId xmlns:a16="http://schemas.microsoft.com/office/drawing/2014/main" id="{EB0A2023-4D46-4A85-9EF1-7165557D0A46}"/>
              </a:ext>
            </a:extLst>
          </p:cNvPr>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9" name="Rectangle 26">
            <a:extLst>
              <a:ext uri="{FF2B5EF4-FFF2-40B4-BE49-F238E27FC236}">
                <a16:creationId xmlns:a16="http://schemas.microsoft.com/office/drawing/2014/main" id="{6B87D8A2-88F5-41BE-BBD7-1F3B965BEFF4}"/>
              </a:ext>
            </a:extLst>
          </p:cNvPr>
          <p:cNvSpPr>
            <a:spLocks noChangeArrowheads="1"/>
          </p:cNvSpPr>
          <p:nvPr/>
        </p:nvSpPr>
        <p:spPr bwMode="auto">
          <a:xfrm>
            <a:off x="155575" y="142875"/>
            <a:ext cx="8832850" cy="21399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0" name="Rectangle 9">
            <a:extLst>
              <a:ext uri="{FF2B5EF4-FFF2-40B4-BE49-F238E27FC236}">
                <a16:creationId xmlns:a16="http://schemas.microsoft.com/office/drawing/2014/main" id="{8638BFF0-372A-4A2D-A1AE-19F4FB388459}"/>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Rectangle 10">
            <a:extLst>
              <a:ext uri="{FF2B5EF4-FFF2-40B4-BE49-F238E27FC236}">
                <a16:creationId xmlns:a16="http://schemas.microsoft.com/office/drawing/2014/main" id="{A3750908-6D47-4EF7-9EBB-B0CD7C42C14B}"/>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2" name="Connecteur droit 11">
            <a:extLst>
              <a:ext uri="{FF2B5EF4-FFF2-40B4-BE49-F238E27FC236}">
                <a16:creationId xmlns:a16="http://schemas.microsoft.com/office/drawing/2014/main" id="{2A086DC8-0ACF-4EBD-8A60-5210371CDDBE}"/>
              </a:ext>
            </a:extLst>
          </p:cNvPr>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3" name="Ellipse 12">
            <a:extLst>
              <a:ext uri="{FF2B5EF4-FFF2-40B4-BE49-F238E27FC236}">
                <a16:creationId xmlns:a16="http://schemas.microsoft.com/office/drawing/2014/main" id="{EC990691-EA65-4EBA-909D-CE20065FFD39}"/>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Ellipse 13">
            <a:extLst>
              <a:ext uri="{FF2B5EF4-FFF2-40B4-BE49-F238E27FC236}">
                <a16:creationId xmlns:a16="http://schemas.microsoft.com/office/drawing/2014/main" id="{12DB7CCD-C07F-4CCB-B220-1A99C673E7D5}"/>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 name="Espace réservé du texte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a:t>Modifiez les styles du texte du masque</a:t>
            </a:r>
          </a:p>
        </p:txBody>
      </p:sp>
      <p:sp>
        <p:nvSpPr>
          <p:cNvPr id="2" name="Titr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fr-FR"/>
              <a:t>Modifiez le style du titre</a:t>
            </a:r>
            <a:endParaRPr lang="en-US"/>
          </a:p>
        </p:txBody>
      </p:sp>
      <p:sp>
        <p:nvSpPr>
          <p:cNvPr id="15" name="Espace réservé du pied de page 4">
            <a:extLst>
              <a:ext uri="{FF2B5EF4-FFF2-40B4-BE49-F238E27FC236}">
                <a16:creationId xmlns:a16="http://schemas.microsoft.com/office/drawing/2014/main" id="{4831C75D-5C95-4B85-869B-455749F85001}"/>
              </a:ext>
            </a:extLst>
          </p:cNvPr>
          <p:cNvSpPr>
            <a:spLocks noGrp="1"/>
          </p:cNvSpPr>
          <p:nvPr>
            <p:ph type="ftr" sz="quarter" idx="10"/>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6" name="Espace réservé de la date 3">
            <a:extLst>
              <a:ext uri="{FF2B5EF4-FFF2-40B4-BE49-F238E27FC236}">
                <a16:creationId xmlns:a16="http://schemas.microsoft.com/office/drawing/2014/main" id="{A206751E-C5F6-4B99-B651-3997F7B083D2}"/>
              </a:ext>
            </a:extLst>
          </p:cNvPr>
          <p:cNvSpPr>
            <a:spLocks noGrp="1"/>
          </p:cNvSpPr>
          <p:nvPr>
            <p:ph type="dt" sz="half" idx="11"/>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DA589D-0F18-4215-BA8A-778FE7116C1E}"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18/09/2023</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7" name="Espace réservé du numéro de diapositive 5">
            <a:extLst>
              <a:ext uri="{FF2B5EF4-FFF2-40B4-BE49-F238E27FC236}">
                <a16:creationId xmlns:a16="http://schemas.microsoft.com/office/drawing/2014/main" id="{64C4C9D5-5115-4BEB-B08E-25C43820B298}"/>
              </a:ext>
            </a:extLst>
          </p:cNvPr>
          <p:cNvSpPr>
            <a:spLocks noGrp="1"/>
          </p:cNvSpPr>
          <p:nvPr>
            <p:ph type="sldNum" sz="quarter" idx="12"/>
          </p:nvPr>
        </p:nvSpPr>
        <p:spPr>
          <a:xfrm>
            <a:off x="4343400" y="2198688"/>
            <a:ext cx="457200" cy="441325"/>
          </a:xfrm>
        </p:spPr>
        <p:txBody>
          <a:bodyPr/>
          <a:lstStyle>
            <a:lvl1pPr fontAlgn="base">
              <a:spcBef>
                <a:spcPct val="0"/>
              </a:spcBef>
              <a:spcAft>
                <a:spcPct val="0"/>
              </a:spcAft>
              <a:defRPr>
                <a:solidFill>
                  <a:srgbClr val="8CADAE">
                    <a:shade val="75000"/>
                  </a:srgb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74044841-9156-4BD5-AF48-D49725AFBCDD}"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119371526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eux contenus">
    <p:bg>
      <p:bgPr>
        <a:solidFill>
          <a:schemeClr val="bg2"/>
        </a:solidFill>
        <a:effectLst/>
      </p:bgPr>
    </p:bg>
    <p:spTree>
      <p:nvGrpSpPr>
        <p:cNvPr id="1" name=""/>
        <p:cNvGrpSpPr/>
        <p:nvPr/>
      </p:nvGrpSpPr>
      <p:grpSpPr>
        <a:xfrm>
          <a:off x="0" y="0"/>
          <a:ext cx="0" cy="0"/>
          <a:chOff x="0" y="0"/>
          <a:chExt cx="0" cy="0"/>
        </a:xfrm>
      </p:grpSpPr>
      <p:sp>
        <p:nvSpPr>
          <p:cNvPr id="5" name="Connecteur droit 19"/>
          <p:cNvSpPr>
            <a:spLocks noChangeShapeType="1"/>
          </p:cNvSpPr>
          <p:nvPr/>
        </p:nvSpPr>
        <p:spPr bwMode="auto">
          <a:xfrm flipV="1">
            <a:off x="4562475" y="1576388"/>
            <a:ext cx="9525"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2" name="Titre 1"/>
          <p:cNvSpPr>
            <a:spLocks noGrp="1"/>
          </p:cNvSpPr>
          <p:nvPr>
            <p:ph type="title"/>
          </p:nvPr>
        </p:nvSpPr>
        <p:spPr>
          <a:xfrm>
            <a:off x="301752" y="228600"/>
            <a:ext cx="8534400" cy="758952"/>
          </a:xfrm>
        </p:spPr>
        <p:txBody>
          <a:bodyPr/>
          <a:lstStyle/>
          <a:p>
            <a:r>
              <a:rPr lang="fr-FR"/>
              <a:t>Modifiez le style du titre</a:t>
            </a:r>
            <a:endParaRPr lang="en-US"/>
          </a:p>
        </p:txBody>
      </p:sp>
      <p:sp>
        <p:nvSpPr>
          <p:cNvPr id="10" name="Espace réservé du contenu 9"/>
          <p:cNvSpPr>
            <a:spLocks noGrp="1"/>
          </p:cNvSpPr>
          <p:nvPr>
            <p:ph sz="half" idx="1"/>
          </p:nvPr>
        </p:nvSpPr>
        <p:spPr>
          <a:xfrm>
            <a:off x="301752" y="1371600"/>
            <a:ext cx="4038600" cy="4681728"/>
          </a:xfrm>
        </p:spPr>
        <p:txBody>
          <a:bodyPr/>
          <a:lstStyle>
            <a:lvl1pPr>
              <a:defRPr sz="250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2" name="Espace réservé du contenu 11"/>
          <p:cNvSpPr>
            <a:spLocks noGrp="1"/>
          </p:cNvSpPr>
          <p:nvPr>
            <p:ph sz="half" idx="2"/>
          </p:nvPr>
        </p:nvSpPr>
        <p:spPr>
          <a:xfrm>
            <a:off x="4800600" y="1371600"/>
            <a:ext cx="4038600" cy="4681728"/>
          </a:xfrm>
        </p:spPr>
        <p:txBody>
          <a:bodyPr/>
          <a:lstStyle>
            <a:lvl1pPr>
              <a:defRPr sz="250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e la date 4">
            <a:extLst>
              <a:ext uri="{FF2B5EF4-FFF2-40B4-BE49-F238E27FC236}">
                <a16:creationId xmlns:a16="http://schemas.microsoft.com/office/drawing/2014/main" id="{644E8974-64AA-432A-9CDA-1F1DB48E9F39}"/>
              </a:ext>
            </a:extLst>
          </p:cNvPr>
          <p:cNvSpPr>
            <a:spLocks noGrp="1"/>
          </p:cNvSpPr>
          <p:nvPr>
            <p:ph type="dt" sz="half" idx="10"/>
          </p:nvPr>
        </p:nvSpPr>
        <p:spPr>
          <a:xfrm>
            <a:off x="5791200" y="6410325"/>
            <a:ext cx="3044825" cy="365125"/>
          </a:xfrm>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92E913-ACB0-47D7-A33A-2241EADC962C}"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18/09/2023</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7" name="Espace réservé du pied de page 5">
            <a:extLst>
              <a:ext uri="{FF2B5EF4-FFF2-40B4-BE49-F238E27FC236}">
                <a16:creationId xmlns:a16="http://schemas.microsoft.com/office/drawing/2014/main" id="{65CDE970-CA27-4F86-9E40-36CEA7DE2DCE}"/>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8" name="Espace réservé du numéro de diapositive 6">
            <a:extLst>
              <a:ext uri="{FF2B5EF4-FFF2-40B4-BE49-F238E27FC236}">
                <a16:creationId xmlns:a16="http://schemas.microsoft.com/office/drawing/2014/main" id="{5941FEE5-A5D0-4C63-B0E6-2A94E929E2CA}"/>
              </a:ext>
            </a:extLst>
          </p:cNvPr>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7C6A5FD1-A800-4AE4-9283-6912161CEAD9}"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137307636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Pr>
        <a:solidFill>
          <a:schemeClr val="bg2"/>
        </a:solidFill>
        <a:effectLst/>
      </p:bgPr>
    </p:bg>
    <p:spTree>
      <p:nvGrpSpPr>
        <p:cNvPr id="1" name=""/>
        <p:cNvGrpSpPr/>
        <p:nvPr/>
      </p:nvGrpSpPr>
      <p:grpSpPr>
        <a:xfrm>
          <a:off x="0" y="0"/>
          <a:ext cx="0" cy="0"/>
          <a:chOff x="0" y="0"/>
          <a:chExt cx="0" cy="0"/>
        </a:xfrm>
      </p:grpSpPr>
      <p:sp>
        <p:nvSpPr>
          <p:cNvPr id="7" name="Connecteur droit 19"/>
          <p:cNvSpPr>
            <a:spLocks noChangeShapeType="1"/>
          </p:cNvSpPr>
          <p:nvPr/>
        </p:nvSpPr>
        <p:spPr bwMode="auto">
          <a:xfrm flipV="1">
            <a:off x="4572000" y="2200275"/>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 name="Rectangle 20">
            <a:extLst>
              <a:ext uri="{FF2B5EF4-FFF2-40B4-BE49-F238E27FC236}">
                <a16:creationId xmlns:a16="http://schemas.microsoft.com/office/drawing/2014/main" id="{29C9CFDD-E39A-4770-B816-AB171548E2D7}"/>
              </a:ext>
            </a:extLst>
          </p:cNvPr>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9" name="Rectangle 23">
            <a:extLst>
              <a:ext uri="{FF2B5EF4-FFF2-40B4-BE49-F238E27FC236}">
                <a16:creationId xmlns:a16="http://schemas.microsoft.com/office/drawing/2014/main" id="{879A5151-B7B0-4590-B362-9AD571CA3425}"/>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0" name="Rectangle 24">
            <a:extLst>
              <a:ext uri="{FF2B5EF4-FFF2-40B4-BE49-F238E27FC236}">
                <a16:creationId xmlns:a16="http://schemas.microsoft.com/office/drawing/2014/main" id="{F9D27C6C-0F76-4A04-8296-E9AE5A681E7B}"/>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1" name="Rectangle 25">
            <a:extLst>
              <a:ext uri="{FF2B5EF4-FFF2-40B4-BE49-F238E27FC236}">
                <a16:creationId xmlns:a16="http://schemas.microsoft.com/office/drawing/2014/main" id="{B7F947C2-AAFC-4785-837E-2BE3D92B363B}"/>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2" name="Rectangle 11">
            <a:extLst>
              <a:ext uri="{FF2B5EF4-FFF2-40B4-BE49-F238E27FC236}">
                <a16:creationId xmlns:a16="http://schemas.microsoft.com/office/drawing/2014/main" id="{96F8BDF8-3E58-439A-81E4-0F1F9885F865}"/>
              </a:ext>
            </a:extLst>
          </p:cNvPr>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a:extLst>
              <a:ext uri="{FF2B5EF4-FFF2-40B4-BE49-F238E27FC236}">
                <a16:creationId xmlns:a16="http://schemas.microsoft.com/office/drawing/2014/main" id="{2282808B-7B6A-46FB-91B0-F46FC919F5B8}"/>
              </a:ext>
            </a:extLst>
          </p:cNvPr>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Connecteur droit 13">
            <a:extLst>
              <a:ext uri="{FF2B5EF4-FFF2-40B4-BE49-F238E27FC236}">
                <a16:creationId xmlns:a16="http://schemas.microsoft.com/office/drawing/2014/main" id="{6C06B3E7-6924-4FDB-B4E3-A711264C9249}"/>
              </a:ext>
            </a:extLst>
          </p:cNvPr>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2C54621C-5EE7-4C4E-BD3F-693F16CC768C}"/>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6" name="Ellipse 15">
            <a:extLst>
              <a:ext uri="{FF2B5EF4-FFF2-40B4-BE49-F238E27FC236}">
                <a16:creationId xmlns:a16="http://schemas.microsoft.com/office/drawing/2014/main" id="{A229F9E5-B68B-4AF3-9142-C8609E6376BE}"/>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7" name="Ellipse 16">
            <a:extLst>
              <a:ext uri="{FF2B5EF4-FFF2-40B4-BE49-F238E27FC236}">
                <a16:creationId xmlns:a16="http://schemas.microsoft.com/office/drawing/2014/main" id="{B0425B78-A909-42B9-B060-889401DDB16F}"/>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 name="Espace réservé du texte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fr-FR"/>
              <a:t>Modifiez les styles du texte du masque</a:t>
            </a:r>
          </a:p>
        </p:txBody>
      </p:sp>
      <p:sp>
        <p:nvSpPr>
          <p:cNvPr id="4" name="Espace réservé du texte 3"/>
          <p:cNvSpPr>
            <a:spLocks noGrp="1"/>
          </p:cNvSpPr>
          <p:nvPr>
            <p:ph type="body" sz="half" idx="3"/>
          </p:nvPr>
        </p:nvSpPr>
        <p:spPr>
          <a:xfrm>
            <a:off x="4791332"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fr-FR"/>
              <a:t>Modifiez les styles du texte du masque</a:t>
            </a:r>
          </a:p>
        </p:txBody>
      </p:sp>
      <p:sp>
        <p:nvSpPr>
          <p:cNvPr id="24" name="Espace réservé du contenu 23"/>
          <p:cNvSpPr>
            <a:spLocks noGrp="1"/>
          </p:cNvSpPr>
          <p:nvPr>
            <p:ph sz="quarter" idx="2"/>
          </p:nvPr>
        </p:nvSpPr>
        <p:spPr>
          <a:xfrm>
            <a:off x="301752" y="2471383"/>
            <a:ext cx="4041648" cy="381840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6" name="Espace réservé du contenu 25"/>
          <p:cNvSpPr>
            <a:spLocks noGrp="1"/>
          </p:cNvSpPr>
          <p:nvPr>
            <p:ph sz="quarter" idx="4"/>
          </p:nvPr>
        </p:nvSpPr>
        <p:spPr>
          <a:xfrm>
            <a:off x="4800600" y="2471383"/>
            <a:ext cx="4038600" cy="382219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3" name="Titre 22"/>
          <p:cNvSpPr>
            <a:spLocks noGrp="1"/>
          </p:cNvSpPr>
          <p:nvPr>
            <p:ph type="title"/>
          </p:nvPr>
        </p:nvSpPr>
        <p:spPr/>
        <p:txBody>
          <a:bodyPr rtlCol="0"/>
          <a:lstStyle/>
          <a:p>
            <a:r>
              <a:rPr lang="fr-FR"/>
              <a:t>Modifiez le style du titre</a:t>
            </a:r>
            <a:endParaRPr lang="en-US"/>
          </a:p>
        </p:txBody>
      </p:sp>
      <p:sp>
        <p:nvSpPr>
          <p:cNvPr id="18" name="Espace réservé de la date 6">
            <a:extLst>
              <a:ext uri="{FF2B5EF4-FFF2-40B4-BE49-F238E27FC236}">
                <a16:creationId xmlns:a16="http://schemas.microsoft.com/office/drawing/2014/main" id="{9236AACE-2C9D-49C9-837D-0EC362EB0F2C}"/>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98C2342-DC03-45FB-90A5-14D1C4D7559E}"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18/09/2023</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9" name="Espace réservé du pied de page 7">
            <a:extLst>
              <a:ext uri="{FF2B5EF4-FFF2-40B4-BE49-F238E27FC236}">
                <a16:creationId xmlns:a16="http://schemas.microsoft.com/office/drawing/2014/main" id="{39DF4F72-1107-4CC9-9779-B58D2C138D7B}"/>
              </a:ext>
            </a:extLst>
          </p:cNvPr>
          <p:cNvSpPr>
            <a:spLocks noGrp="1"/>
          </p:cNvSpPr>
          <p:nvPr>
            <p:ph type="ftr" sz="quarter" idx="11"/>
          </p:nvPr>
        </p:nvSpPr>
        <p:spPr>
          <a:xfrm>
            <a:off x="304800" y="6410325"/>
            <a:ext cx="3581400" cy="365125"/>
          </a:xfrm>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20" name="Espace réservé du numéro de diapositive 8">
            <a:extLst>
              <a:ext uri="{FF2B5EF4-FFF2-40B4-BE49-F238E27FC236}">
                <a16:creationId xmlns:a16="http://schemas.microsoft.com/office/drawing/2014/main" id="{3625D4ED-2D23-485C-AD40-D2F9025FEACD}"/>
              </a:ext>
            </a:extLst>
          </p:cNvPr>
          <p:cNvSpPr>
            <a:spLocks noGrp="1"/>
          </p:cNvSpPr>
          <p:nvPr>
            <p:ph type="sldNum" sz="quarter" idx="12"/>
          </p:nvPr>
        </p:nvSpPr>
        <p:spPr>
          <a:xfrm>
            <a:off x="4343400" y="1042988"/>
            <a:ext cx="457200" cy="441325"/>
          </a:xfrm>
        </p:spPr>
        <p:txBody>
          <a:bodyPr/>
          <a:lstStyle>
            <a:lvl1pPr algn="ct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29A7B4B-8FCC-4B4C-BD5A-3F4430D94537}"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310344110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2">
            <a:extLst>
              <a:ext uri="{FF2B5EF4-FFF2-40B4-BE49-F238E27FC236}">
                <a16:creationId xmlns:a16="http://schemas.microsoft.com/office/drawing/2014/main" id="{58137715-29BD-40BE-9F81-67D0190B98CA}"/>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208511-7D33-4A64-B3B7-7C50F0920C51}"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18/09/2023</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4" name="Espace réservé du pied de page 3">
            <a:extLst>
              <a:ext uri="{FF2B5EF4-FFF2-40B4-BE49-F238E27FC236}">
                <a16:creationId xmlns:a16="http://schemas.microsoft.com/office/drawing/2014/main" id="{B0047AC7-A993-472A-A819-B53E322010F4}"/>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 name="Espace réservé du numéro de diapositive 4">
            <a:extLst>
              <a:ext uri="{FF2B5EF4-FFF2-40B4-BE49-F238E27FC236}">
                <a16:creationId xmlns:a16="http://schemas.microsoft.com/office/drawing/2014/main" id="{628A05C4-EA88-4943-988B-59F94F6907A1}"/>
              </a:ext>
            </a:extLst>
          </p:cNvPr>
          <p:cNvSpPr>
            <a:spLocks noGrp="1"/>
          </p:cNvSpPr>
          <p:nvPr>
            <p:ph type="sldNum" sz="quarter" idx="12"/>
          </p:nvPr>
        </p:nvSpPr>
        <p:spPr>
          <a:xfrm>
            <a:off x="4343400" y="1036638"/>
            <a:ext cx="457200" cy="441325"/>
          </a:xfrm>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E4C651A9-F470-49B9-9ADF-019BE5B096D2}"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30750090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4CE7FC0D-EB98-4F5B-AA3C-78BD4175DBD7}"/>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3" name="Rectangle 20">
            <a:extLst>
              <a:ext uri="{FF2B5EF4-FFF2-40B4-BE49-F238E27FC236}">
                <a16:creationId xmlns:a16="http://schemas.microsoft.com/office/drawing/2014/main" id="{2E7446A6-4525-4AA7-AC88-6D2050930A8A}"/>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4" name="Rectangle 23">
            <a:extLst>
              <a:ext uri="{FF2B5EF4-FFF2-40B4-BE49-F238E27FC236}">
                <a16:creationId xmlns:a16="http://schemas.microsoft.com/office/drawing/2014/main" id="{3653CC91-814F-4ADC-877A-959004D3B57D}"/>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5" name="Rectangle 24">
            <a:extLst>
              <a:ext uri="{FF2B5EF4-FFF2-40B4-BE49-F238E27FC236}">
                <a16:creationId xmlns:a16="http://schemas.microsoft.com/office/drawing/2014/main" id="{001AB7E1-E50D-4878-9F2F-0698FAF9F856}"/>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6" name="Rectangle 5">
            <a:extLst>
              <a:ext uri="{FF2B5EF4-FFF2-40B4-BE49-F238E27FC236}">
                <a16:creationId xmlns:a16="http://schemas.microsoft.com/office/drawing/2014/main" id="{5A2BB392-BF08-4E8C-A2DA-160C32FDD2A0}"/>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7" name="Rectangle 6">
            <a:extLst>
              <a:ext uri="{FF2B5EF4-FFF2-40B4-BE49-F238E27FC236}">
                <a16:creationId xmlns:a16="http://schemas.microsoft.com/office/drawing/2014/main" id="{7704C397-D2A0-4C62-98C0-532B495A17EE}"/>
              </a:ext>
            </a:extLst>
          </p:cNvPr>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8" name="Espace réservé de la date 1">
            <a:extLst>
              <a:ext uri="{FF2B5EF4-FFF2-40B4-BE49-F238E27FC236}">
                <a16:creationId xmlns:a16="http://schemas.microsoft.com/office/drawing/2014/main" id="{F8F206B3-2C8C-458C-BA22-D1C6642F4DFE}"/>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B6594B-9DBF-4AF4-9CE8-0FA7D15E94A5}"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18/09/2023</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9" name="Espace réservé du pied de page 2">
            <a:extLst>
              <a:ext uri="{FF2B5EF4-FFF2-40B4-BE49-F238E27FC236}">
                <a16:creationId xmlns:a16="http://schemas.microsoft.com/office/drawing/2014/main" id="{69E97B8B-FB6C-47CC-93BD-F76660EB210B}"/>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0" name="Espace réservé du numéro de diapositive 3">
            <a:extLst>
              <a:ext uri="{FF2B5EF4-FFF2-40B4-BE49-F238E27FC236}">
                <a16:creationId xmlns:a16="http://schemas.microsoft.com/office/drawing/2014/main" id="{E5B04B61-CD78-4C1E-8206-AE04ADFF0EE3}"/>
              </a:ext>
            </a:extLst>
          </p:cNvPr>
          <p:cNvSpPr>
            <a:spLocks noGrp="1"/>
          </p:cNvSpPr>
          <p:nvPr>
            <p:ph type="sldNum" sz="quarter" idx="12"/>
          </p:nvPr>
        </p:nvSpPr>
        <p:spPr>
          <a:xfrm>
            <a:off x="4267200" y="6324600"/>
            <a:ext cx="609600" cy="441325"/>
          </a:xfrm>
        </p:spPr>
        <p:txBody>
          <a:bodyPr/>
          <a:lstStyle>
            <a:lvl1pPr fontAlgn="base">
              <a:spcBef>
                <a:spcPct val="0"/>
              </a:spcBef>
              <a:spcAft>
                <a:spcPct val="0"/>
              </a:spcAft>
              <a:defRPr>
                <a:solidFill>
                  <a:srgbClr val="FFFFFF"/>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1BFFC1B-5572-455A-8E5A-20DCFB237D9C}" type="slidenum">
              <a:rPr kumimoji="0" lang="fr-BE" sz="16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972485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CB5D39-9DC1-4CE9-A7C9-B3BAB026F17F}"/>
              </a:ext>
            </a:extLst>
          </p:cNvPr>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6" name="Rectangle 20">
            <a:extLst>
              <a:ext uri="{FF2B5EF4-FFF2-40B4-BE49-F238E27FC236}">
                <a16:creationId xmlns:a16="http://schemas.microsoft.com/office/drawing/2014/main" id="{1D64CF03-61E7-4FBF-95D1-234EF06C240A}"/>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7" name="Rectangle 23">
            <a:extLst>
              <a:ext uri="{FF2B5EF4-FFF2-40B4-BE49-F238E27FC236}">
                <a16:creationId xmlns:a16="http://schemas.microsoft.com/office/drawing/2014/main" id="{4FECBF32-027B-468B-8682-D6E9125F45EC}"/>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8" name="Rectangle 24">
            <a:extLst>
              <a:ext uri="{FF2B5EF4-FFF2-40B4-BE49-F238E27FC236}">
                <a16:creationId xmlns:a16="http://schemas.microsoft.com/office/drawing/2014/main" id="{52B83216-D8A5-4F6C-8FBB-BEFB6EE4E27C}"/>
              </a:ext>
            </a:extLst>
          </p:cNvPr>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9" name="Rectangle 25">
            <a:extLst>
              <a:ext uri="{FF2B5EF4-FFF2-40B4-BE49-F238E27FC236}">
                <a16:creationId xmlns:a16="http://schemas.microsoft.com/office/drawing/2014/main" id="{023D7C53-85EC-4BBF-8640-8BFA966D9584}"/>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0" name="Rectangle 9">
            <a:extLst>
              <a:ext uri="{FF2B5EF4-FFF2-40B4-BE49-F238E27FC236}">
                <a16:creationId xmlns:a16="http://schemas.microsoft.com/office/drawing/2014/main" id="{E0B5FBD6-B82C-4434-BFDD-B09743A11C11}"/>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Rectangle 10">
            <a:extLst>
              <a:ext uri="{FF2B5EF4-FFF2-40B4-BE49-F238E27FC236}">
                <a16:creationId xmlns:a16="http://schemas.microsoft.com/office/drawing/2014/main" id="{6B8FE07E-CE28-4B59-B516-593BF0DC796B}"/>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2" name="Connecteur droit 11">
            <a:extLst>
              <a:ext uri="{FF2B5EF4-FFF2-40B4-BE49-F238E27FC236}">
                <a16:creationId xmlns:a16="http://schemas.microsoft.com/office/drawing/2014/main" id="{0B2423F0-6708-4859-B3AC-87C8251E9377}"/>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3" name="Ellipse 12">
            <a:extLst>
              <a:ext uri="{FF2B5EF4-FFF2-40B4-BE49-F238E27FC236}">
                <a16:creationId xmlns:a16="http://schemas.microsoft.com/office/drawing/2014/main" id="{4DE15FBE-3979-4CD0-9060-8790C540D149}"/>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Ellipse 13">
            <a:extLst>
              <a:ext uri="{FF2B5EF4-FFF2-40B4-BE49-F238E27FC236}">
                <a16:creationId xmlns:a16="http://schemas.microsoft.com/office/drawing/2014/main" id="{B7645C12-7F5E-4E59-BB5C-183034C9D8E5}"/>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B0B14C84-774C-4F12-ACA0-B0E9C5DF3944}"/>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 name="Titr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fr-FR"/>
              <a:t>Modifiez le style du titre</a:t>
            </a:r>
            <a:endParaRPr lang="en-US"/>
          </a:p>
        </p:txBody>
      </p:sp>
      <p:sp>
        <p:nvSpPr>
          <p:cNvPr id="3" name="Espace réservé du texte 2"/>
          <p:cNvSpPr>
            <a:spLocks noGrp="1"/>
          </p:cNvSpPr>
          <p:nvPr>
            <p:ph type="body" idx="2"/>
          </p:nvPr>
        </p:nvSpPr>
        <p:spPr>
          <a:xfrm>
            <a:off x="381000" y="1981204"/>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fr-FR"/>
              <a:t>Modifiez les styles du texte du masque</a:t>
            </a:r>
          </a:p>
        </p:txBody>
      </p:sp>
      <p:sp>
        <p:nvSpPr>
          <p:cNvPr id="20" name="Espace réservé du contenu 19"/>
          <p:cNvSpPr>
            <a:spLocks noGrp="1"/>
          </p:cNvSpPr>
          <p:nvPr>
            <p:ph sz="quarter" idx="1"/>
          </p:nvPr>
        </p:nvSpPr>
        <p:spPr>
          <a:xfrm>
            <a:off x="3124200" y="685800"/>
            <a:ext cx="5638800" cy="5410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6" name="Espace réservé du numéro de diapositive 6">
            <a:extLst>
              <a:ext uri="{FF2B5EF4-FFF2-40B4-BE49-F238E27FC236}">
                <a16:creationId xmlns:a16="http://schemas.microsoft.com/office/drawing/2014/main" id="{863F029A-69ED-49B9-9F8D-650E34B26848}"/>
              </a:ext>
            </a:extLst>
          </p:cNvPr>
          <p:cNvSpPr>
            <a:spLocks noGrp="1"/>
          </p:cNvSpPr>
          <p:nvPr>
            <p:ph type="sldNum" sz="quarter" idx="10"/>
          </p:nvPr>
        </p:nvSpPr>
        <p:spPr>
          <a:xfrm>
            <a:off x="1371600" y="312738"/>
            <a:ext cx="457200" cy="441325"/>
          </a:xfrm>
        </p:spPr>
        <p:txBody>
          <a:bodyPr/>
          <a:lstStyle>
            <a:lvl1pPr fontAlgn="base">
              <a:spcBef>
                <a:spcPct val="0"/>
              </a:spcBef>
              <a:spcAft>
                <a:spcPct val="0"/>
              </a:spcAft>
              <a:defRPr>
                <a:solidFill>
                  <a:srgbClr val="8CADAE">
                    <a:shade val="75000"/>
                  </a:srgb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81EFAFA9-504C-41D0-887C-534E5C1EF37E}"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
        <p:nvSpPr>
          <p:cNvPr id="17" name="Espace réservé de la date 4">
            <a:extLst>
              <a:ext uri="{FF2B5EF4-FFF2-40B4-BE49-F238E27FC236}">
                <a16:creationId xmlns:a16="http://schemas.microsoft.com/office/drawing/2014/main" id="{6C360C52-6CE4-4B57-BB80-38F03D9A3B64}"/>
              </a:ext>
            </a:extLst>
          </p:cNvPr>
          <p:cNvSpPr>
            <a:spLocks noGrp="1"/>
          </p:cNvSpPr>
          <p:nvPr>
            <p:ph type="dt" sz="half" idx="11"/>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CA0AC0C-10E9-4466-9AB1-CBB7060EBACC}"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18/09/2023</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8" name="Espace réservé du pied de page 5">
            <a:extLst>
              <a:ext uri="{FF2B5EF4-FFF2-40B4-BE49-F238E27FC236}">
                <a16:creationId xmlns:a16="http://schemas.microsoft.com/office/drawing/2014/main" id="{BEC540A8-FA4F-4218-858F-D4025204288D}"/>
              </a:ext>
            </a:extLst>
          </p:cNvPr>
          <p:cNvSpPr>
            <a:spLocks noGrp="1"/>
          </p:cNvSpPr>
          <p:nvPr>
            <p:ph type="ftr" sz="quarter" idx="12"/>
          </p:nvPr>
        </p:nvSpPr>
        <p:spPr>
          <a:xfrm>
            <a:off x="301625" y="6410325"/>
            <a:ext cx="3382963" cy="366713"/>
          </a:xfrm>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955416434"/>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Connecteur droit 4">
            <a:extLst>
              <a:ext uri="{FF2B5EF4-FFF2-40B4-BE49-F238E27FC236}">
                <a16:creationId xmlns:a16="http://schemas.microsoft.com/office/drawing/2014/main" id="{63F3CEDA-FA97-4F2E-A03C-FFB85D7F2F3F}"/>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6" name="Rectangle 20">
            <a:extLst>
              <a:ext uri="{FF2B5EF4-FFF2-40B4-BE49-F238E27FC236}">
                <a16:creationId xmlns:a16="http://schemas.microsoft.com/office/drawing/2014/main" id="{E67DD589-4162-4ADD-9D5B-F3F39A0B14C8}"/>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7" name="Rectangle 23">
            <a:extLst>
              <a:ext uri="{FF2B5EF4-FFF2-40B4-BE49-F238E27FC236}">
                <a16:creationId xmlns:a16="http://schemas.microsoft.com/office/drawing/2014/main" id="{9D5B537A-FDB7-4414-8DD1-7F43CB58E3D6}"/>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8" name="Rectangle 24">
            <a:extLst>
              <a:ext uri="{FF2B5EF4-FFF2-40B4-BE49-F238E27FC236}">
                <a16:creationId xmlns:a16="http://schemas.microsoft.com/office/drawing/2014/main" id="{FD8386D8-C8A3-45A6-B752-009828B91CDE}"/>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9" name="Rectangle 25">
            <a:extLst>
              <a:ext uri="{FF2B5EF4-FFF2-40B4-BE49-F238E27FC236}">
                <a16:creationId xmlns:a16="http://schemas.microsoft.com/office/drawing/2014/main" id="{632D99FD-5A79-4FCB-BC5C-04410C8C2B9E}"/>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0" name="Rectangle 9">
            <a:extLst>
              <a:ext uri="{FF2B5EF4-FFF2-40B4-BE49-F238E27FC236}">
                <a16:creationId xmlns:a16="http://schemas.microsoft.com/office/drawing/2014/main" id="{5F7C194D-BE41-49DB-B67F-534C64D2400D}"/>
              </a:ext>
            </a:extLst>
          </p:cNvPr>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Rectangle 10">
            <a:extLst>
              <a:ext uri="{FF2B5EF4-FFF2-40B4-BE49-F238E27FC236}">
                <a16:creationId xmlns:a16="http://schemas.microsoft.com/office/drawing/2014/main" id="{AE384E48-D536-4BFF-9460-FD21A610DF80}"/>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2" name="Rectangle 11">
            <a:extLst>
              <a:ext uri="{FF2B5EF4-FFF2-40B4-BE49-F238E27FC236}">
                <a16:creationId xmlns:a16="http://schemas.microsoft.com/office/drawing/2014/main" id="{719A3E3F-1429-403B-AE36-295C9AC560AF}"/>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Ellipse 12">
            <a:extLst>
              <a:ext uri="{FF2B5EF4-FFF2-40B4-BE49-F238E27FC236}">
                <a16:creationId xmlns:a16="http://schemas.microsoft.com/office/drawing/2014/main" id="{BECD9507-BA88-48F4-8712-B08DB96CE5D9}"/>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Ellipse 13">
            <a:extLst>
              <a:ext uri="{FF2B5EF4-FFF2-40B4-BE49-F238E27FC236}">
                <a16:creationId xmlns:a16="http://schemas.microsoft.com/office/drawing/2014/main" id="{56535239-C7D8-49B3-97C6-3526C261BBB0}"/>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1D847C0A-C62E-453F-9D0A-79C513E33187}"/>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 name="Titr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fr-FR"/>
              <a:t>Modifiez le style du titre</a:t>
            </a:r>
            <a:endParaRPr lang="en-US"/>
          </a:p>
        </p:txBody>
      </p:sp>
      <p:sp>
        <p:nvSpPr>
          <p:cNvPr id="3" name="Espace réservé pour une image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fr-FR" noProof="0"/>
              <a:t>Cliquez sur l'icône pour ajouter une image</a:t>
            </a:r>
            <a:endParaRPr lang="en-US" noProof="0" dirty="0"/>
          </a:p>
        </p:txBody>
      </p:sp>
      <p:sp>
        <p:nvSpPr>
          <p:cNvPr id="4" name="Espace réservé du texte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fr-FR"/>
              <a:t>Modifiez les styles du texte du masque</a:t>
            </a:r>
          </a:p>
        </p:txBody>
      </p:sp>
      <p:sp>
        <p:nvSpPr>
          <p:cNvPr id="16" name="Espace réservé du numéro de diapositive 6">
            <a:extLst>
              <a:ext uri="{FF2B5EF4-FFF2-40B4-BE49-F238E27FC236}">
                <a16:creationId xmlns:a16="http://schemas.microsoft.com/office/drawing/2014/main" id="{3B0BB356-B694-4958-939C-887688DC6835}"/>
              </a:ext>
            </a:extLst>
          </p:cNvPr>
          <p:cNvSpPr>
            <a:spLocks noGrp="1"/>
          </p:cNvSpPr>
          <p:nvPr>
            <p:ph type="sldNum" sz="quarter" idx="10"/>
          </p:nvPr>
        </p:nvSpPr>
        <p:spPr>
          <a:xfrm>
            <a:off x="1371600" y="312738"/>
            <a:ext cx="457200" cy="441325"/>
          </a:xfrm>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C523E96-93FC-4DCB-A512-A8F68D1BA86D}"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
        <p:nvSpPr>
          <p:cNvPr id="17" name="Espace réservé de la date 4">
            <a:extLst>
              <a:ext uri="{FF2B5EF4-FFF2-40B4-BE49-F238E27FC236}">
                <a16:creationId xmlns:a16="http://schemas.microsoft.com/office/drawing/2014/main" id="{4BD89268-B9B7-4F26-96BC-DBB1A80BB9AE}"/>
              </a:ext>
            </a:extLst>
          </p:cNvPr>
          <p:cNvSpPr>
            <a:spLocks noGrp="1"/>
          </p:cNvSpPr>
          <p:nvPr>
            <p:ph type="dt" sz="half" idx="11"/>
          </p:nvPr>
        </p:nvSpPr>
        <p:spPr>
          <a:xfrm>
            <a:off x="5788025" y="6405563"/>
            <a:ext cx="3044825" cy="365125"/>
          </a:xfrm>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5CD9BC-01D2-44BB-BA01-E1EA3E7B6760}"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18/09/2023</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8" name="Espace réservé du pied de page 5">
            <a:extLst>
              <a:ext uri="{FF2B5EF4-FFF2-40B4-BE49-F238E27FC236}">
                <a16:creationId xmlns:a16="http://schemas.microsoft.com/office/drawing/2014/main" id="{F6EDFF91-B1D2-47B5-9A89-1863182D91AE}"/>
              </a:ext>
            </a:extLst>
          </p:cNvPr>
          <p:cNvSpPr>
            <a:spLocks noGrp="1"/>
          </p:cNvSpPr>
          <p:nvPr>
            <p:ph type="ftr" sz="quarter" idx="12"/>
          </p:nvPr>
        </p:nvSpPr>
        <p:spPr>
          <a:xfrm>
            <a:off x="301625" y="6410325"/>
            <a:ext cx="3584575" cy="366713"/>
          </a:xfrm>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2018042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4"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Connecteur droit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9"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 name="Connecteur droit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1"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Ellipse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Ellipse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Ellipse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Ellipse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Connecteur droit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lang="fr-FR" smtClean="0"/>
              <a:t>Modifiez le style du titre</a:t>
            </a:r>
            <a:endParaRPr lang="en-US"/>
          </a:p>
        </p:txBody>
      </p:sp>
      <p:sp>
        <p:nvSpPr>
          <p:cNvPr id="3" name="Espace réservé du texte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Modifiez les styles du texte du masque</a:t>
            </a:r>
          </a:p>
        </p:txBody>
      </p:sp>
      <p:sp>
        <p:nvSpPr>
          <p:cNvPr id="20" name="Espace réservé de la date 3"/>
          <p:cNvSpPr>
            <a:spLocks noGrp="1"/>
          </p:cNvSpPr>
          <p:nvPr>
            <p:ph type="dt" sz="half" idx="10"/>
          </p:nvPr>
        </p:nvSpPr>
        <p:spPr bwMode="auto">
          <a:xfrm rot="5400000">
            <a:off x="7762875" y="1169988"/>
            <a:ext cx="2286000" cy="381000"/>
          </a:xfrm>
        </p:spPr>
        <p:txBody>
          <a:bodyPr/>
          <a:lstStyle>
            <a:lvl1pPr>
              <a:defRPr/>
            </a:lvl1pPr>
          </a:lstStyle>
          <a:p>
            <a:pPr>
              <a:defRPr/>
            </a:pPr>
            <a:fld id="{5B06DFAF-0D6C-4B03-9E86-CCE95424AD51}" type="datetime1">
              <a:rPr lang="fr-FR" smtClean="0"/>
              <a:pPr>
                <a:defRPr/>
              </a:pPr>
              <a:t>18/09/2023</a:t>
            </a:fld>
            <a:endParaRPr lang="fr-FR"/>
          </a:p>
        </p:txBody>
      </p:sp>
      <p:sp>
        <p:nvSpPr>
          <p:cNvPr id="21" name="Espace réservé du pied de page 4"/>
          <p:cNvSpPr>
            <a:spLocks noGrp="1"/>
          </p:cNvSpPr>
          <p:nvPr>
            <p:ph type="ftr" sz="quarter" idx="11"/>
          </p:nvPr>
        </p:nvSpPr>
        <p:spPr bwMode="auto">
          <a:xfrm rot="5400000">
            <a:off x="7077076" y="4178300"/>
            <a:ext cx="3657600" cy="384175"/>
          </a:xfrm>
        </p:spPr>
        <p:txBody>
          <a:bodyPr/>
          <a:lstStyle>
            <a:lvl1pPr>
              <a:defRPr/>
            </a:lvl1pPr>
          </a:lstStyle>
          <a:p>
            <a:pPr>
              <a:defRPr/>
            </a:pPr>
            <a:endParaRPr lang="fr-FR"/>
          </a:p>
        </p:txBody>
      </p:sp>
      <p:sp>
        <p:nvSpPr>
          <p:cNvPr id="22" name="Espace réservé du numéro de diapositive 5"/>
          <p:cNvSpPr>
            <a:spLocks noGrp="1"/>
          </p:cNvSpPr>
          <p:nvPr>
            <p:ph type="sldNum" sz="quarter" idx="12"/>
          </p:nvPr>
        </p:nvSpPr>
        <p:spPr bwMode="auto">
          <a:xfrm>
            <a:off x="1339850" y="4929188"/>
            <a:ext cx="609600" cy="517525"/>
          </a:xfrm>
        </p:spPr>
        <p:txBody>
          <a:bodyPr/>
          <a:lstStyle>
            <a:lvl1pPr>
              <a:defRPr/>
            </a:lvl1pPr>
          </a:lstStyle>
          <a:p>
            <a:pPr>
              <a:defRPr/>
            </a:pPr>
            <a:fld id="{0069D693-71C1-48E2-A876-E6553C16B317}" type="slidenum">
              <a:rPr lang="fr-FR"/>
              <a:pPr>
                <a:defRPr/>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re et texte vertical">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F08AA05D-396D-44E0-BF55-FA2F8F0EDEB1}"/>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E676CEA-1B2B-45B9-A00C-BF2824C42DA4}"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18/09/2023</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 name="Espace réservé du pied de page 4">
            <a:extLst>
              <a:ext uri="{FF2B5EF4-FFF2-40B4-BE49-F238E27FC236}">
                <a16:creationId xmlns:a16="http://schemas.microsoft.com/office/drawing/2014/main" id="{31E3F502-10F7-4CC9-B80B-EBDCFFBD63F9}"/>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Espace réservé du numéro de diapositive 5">
            <a:extLst>
              <a:ext uri="{FF2B5EF4-FFF2-40B4-BE49-F238E27FC236}">
                <a16:creationId xmlns:a16="http://schemas.microsoft.com/office/drawing/2014/main" id="{C5BA174F-5FE9-4FFC-88C8-753FC3FDFD71}"/>
              </a:ext>
            </a:extLst>
          </p:cNvPr>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0B333485-2F4A-4CDA-A008-A336C800D416}"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110695007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60B0ECE9-0744-4825-9477-95315EC07D29}"/>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5" name="Rectangle 20">
            <a:extLst>
              <a:ext uri="{FF2B5EF4-FFF2-40B4-BE49-F238E27FC236}">
                <a16:creationId xmlns:a16="http://schemas.microsoft.com/office/drawing/2014/main" id="{E75E7AD9-4105-4F49-9533-1C8E0691C2D3}"/>
              </a:ext>
            </a:extLst>
          </p:cNvPr>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6" name="Rectangle 23">
            <a:extLst>
              <a:ext uri="{FF2B5EF4-FFF2-40B4-BE49-F238E27FC236}">
                <a16:creationId xmlns:a16="http://schemas.microsoft.com/office/drawing/2014/main" id="{0B1074A3-CB3D-4ED8-8785-79E469AF2082}"/>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7" name="Rectangle 24">
            <a:extLst>
              <a:ext uri="{FF2B5EF4-FFF2-40B4-BE49-F238E27FC236}">
                <a16:creationId xmlns:a16="http://schemas.microsoft.com/office/drawing/2014/main" id="{3290C55B-45C9-4A73-84D7-D567E3B4BA76}"/>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8" name="Rectangle 7">
            <a:extLst>
              <a:ext uri="{FF2B5EF4-FFF2-40B4-BE49-F238E27FC236}">
                <a16:creationId xmlns:a16="http://schemas.microsoft.com/office/drawing/2014/main" id="{1DF28BBA-F8E3-405D-B869-A4364463264E}"/>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a:extLst>
              <a:ext uri="{FF2B5EF4-FFF2-40B4-BE49-F238E27FC236}">
                <a16:creationId xmlns:a16="http://schemas.microsoft.com/office/drawing/2014/main" id="{B6D547ED-A846-4430-8F65-DF7C669128B6}"/>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0" name="Connecteur droit 9">
            <a:extLst>
              <a:ext uri="{FF2B5EF4-FFF2-40B4-BE49-F238E27FC236}">
                <a16:creationId xmlns:a16="http://schemas.microsoft.com/office/drawing/2014/main" id="{75BC9A1A-8F78-4B29-8BD6-396EABF7F266}"/>
              </a:ext>
            </a:extLst>
          </p:cNvPr>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Ellipse 10">
            <a:extLst>
              <a:ext uri="{FF2B5EF4-FFF2-40B4-BE49-F238E27FC236}">
                <a16:creationId xmlns:a16="http://schemas.microsoft.com/office/drawing/2014/main" id="{2A392254-AA60-4289-8202-4CF8B2D4E77A}"/>
              </a:ext>
            </a:extLst>
          </p:cNvPr>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2" name="Ellipse 11">
            <a:extLst>
              <a:ext uri="{FF2B5EF4-FFF2-40B4-BE49-F238E27FC236}">
                <a16:creationId xmlns:a16="http://schemas.microsoft.com/office/drawing/2014/main" id="{19A303E4-E821-49A1-827D-B6E2A296FF0A}"/>
              </a:ext>
            </a:extLst>
          </p:cNvPr>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 name="Espace réservé du texte vertical 2"/>
          <p:cNvSpPr>
            <a:spLocks noGrp="1"/>
          </p:cNvSpPr>
          <p:nvPr>
            <p:ph type="body" orient="vert" idx="1"/>
          </p:nvPr>
        </p:nvSpPr>
        <p:spPr>
          <a:xfrm>
            <a:off x="304800" y="304800"/>
            <a:ext cx="6553200" cy="5821366"/>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 name="Titre vertical 1"/>
          <p:cNvSpPr>
            <a:spLocks noGrp="1"/>
          </p:cNvSpPr>
          <p:nvPr>
            <p:ph type="title" orient="vert"/>
          </p:nvPr>
        </p:nvSpPr>
        <p:spPr>
          <a:xfrm>
            <a:off x="7391400" y="304805"/>
            <a:ext cx="1447800" cy="5851525"/>
          </a:xfrm>
        </p:spPr>
        <p:txBody>
          <a:bodyPr vert="eaVert"/>
          <a:lstStyle/>
          <a:p>
            <a:r>
              <a:rPr lang="fr-FR"/>
              <a:t>Modifiez le style du titre</a:t>
            </a:r>
            <a:endParaRPr lang="en-US"/>
          </a:p>
        </p:txBody>
      </p:sp>
      <p:sp>
        <p:nvSpPr>
          <p:cNvPr id="13" name="Espace réservé du numéro de diapositive 5">
            <a:extLst>
              <a:ext uri="{FF2B5EF4-FFF2-40B4-BE49-F238E27FC236}">
                <a16:creationId xmlns:a16="http://schemas.microsoft.com/office/drawing/2014/main" id="{6C756CF8-1E06-4597-B38C-098C4E36037D}"/>
              </a:ext>
            </a:extLst>
          </p:cNvPr>
          <p:cNvSpPr>
            <a:spLocks noGrp="1"/>
          </p:cNvSpPr>
          <p:nvPr>
            <p:ph type="sldNum" sz="quarter" idx="10"/>
          </p:nvPr>
        </p:nvSpPr>
        <p:spPr>
          <a:xfrm>
            <a:off x="6915150" y="3009900"/>
            <a:ext cx="457200" cy="441325"/>
          </a:xfrm>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0A65EAF-76C1-41F4-B32A-D772DFBD7971}"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
        <p:nvSpPr>
          <p:cNvPr id="14" name="Espace réservé de la date 3">
            <a:extLst>
              <a:ext uri="{FF2B5EF4-FFF2-40B4-BE49-F238E27FC236}">
                <a16:creationId xmlns:a16="http://schemas.microsoft.com/office/drawing/2014/main" id="{72902960-1317-4A4E-89D1-CE011B4E574C}"/>
              </a:ext>
            </a:extLst>
          </p:cNvPr>
          <p:cNvSpPr>
            <a:spLocks noGrp="1"/>
          </p:cNvSpPr>
          <p:nvPr>
            <p:ph type="dt" sz="half" idx="11"/>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7B55CFC-452D-4EE6-A3F9-491F1FD840B4}"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18/09/2023</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5" name="Espace réservé du pied de page 4">
            <a:extLst>
              <a:ext uri="{FF2B5EF4-FFF2-40B4-BE49-F238E27FC236}">
                <a16:creationId xmlns:a16="http://schemas.microsoft.com/office/drawing/2014/main" id="{16D38167-E325-4162-9E67-57CF6C9E1811}"/>
              </a:ext>
            </a:extLst>
          </p:cNvPr>
          <p:cNvSpPr>
            <a:spLocks noGrp="1"/>
          </p:cNvSpPr>
          <p:nvPr>
            <p:ph type="ftr" sz="quarter" idx="12"/>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343277563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9" name="Espace réservé du contenu 8"/>
          <p:cNvSpPr>
            <a:spLocks noGrp="1"/>
          </p:cNvSpPr>
          <p:nvPr>
            <p:ph sz="quarter" idx="1"/>
          </p:nvPr>
        </p:nvSpPr>
        <p:spPr>
          <a:xfrm>
            <a:off x="457200" y="1600200"/>
            <a:ext cx="365760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1" name="Espace réservé du contenu 10"/>
          <p:cNvSpPr>
            <a:spLocks noGrp="1"/>
          </p:cNvSpPr>
          <p:nvPr>
            <p:ph sz="quarter" idx="2"/>
          </p:nvPr>
        </p:nvSpPr>
        <p:spPr>
          <a:xfrm>
            <a:off x="4270248" y="1600200"/>
            <a:ext cx="365760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13"/>
          <p:cNvSpPr>
            <a:spLocks noGrp="1"/>
          </p:cNvSpPr>
          <p:nvPr>
            <p:ph type="dt" sz="half" idx="10"/>
          </p:nvPr>
        </p:nvSpPr>
        <p:spPr/>
        <p:txBody>
          <a:bodyPr/>
          <a:lstStyle>
            <a:lvl1pPr>
              <a:defRPr/>
            </a:lvl1pPr>
          </a:lstStyle>
          <a:p>
            <a:pPr>
              <a:defRPr/>
            </a:pPr>
            <a:fld id="{A7CDA971-7C6D-4AB8-B7B5-1CFF6D352AF6}" type="datetime1">
              <a:rPr lang="fr-FR" smtClean="0"/>
              <a:pPr>
                <a:defRPr/>
              </a:pPr>
              <a:t>18/09/2023</a:t>
            </a:fld>
            <a:endParaRPr lang="fr-FR"/>
          </a:p>
        </p:txBody>
      </p:sp>
      <p:sp>
        <p:nvSpPr>
          <p:cNvPr id="6" name="Espace réservé du pied de page 2"/>
          <p:cNvSpPr>
            <a:spLocks noGrp="1"/>
          </p:cNvSpPr>
          <p:nvPr>
            <p:ph type="ftr" sz="quarter" idx="11"/>
          </p:nvPr>
        </p:nvSpPr>
        <p:spPr/>
        <p:txBody>
          <a:bodyPr/>
          <a:lstStyle>
            <a:lvl1pPr>
              <a:defRPr/>
            </a:lvl1pPr>
          </a:lstStyle>
          <a:p>
            <a:pPr>
              <a:defRPr/>
            </a:pPr>
            <a:endParaRPr lang="fr-FR"/>
          </a:p>
        </p:txBody>
      </p:sp>
      <p:sp>
        <p:nvSpPr>
          <p:cNvPr id="7" name="Espace réservé du numéro de diapositive 22"/>
          <p:cNvSpPr>
            <a:spLocks noGrp="1"/>
          </p:cNvSpPr>
          <p:nvPr>
            <p:ph type="sldNum" sz="quarter" idx="12"/>
          </p:nvPr>
        </p:nvSpPr>
        <p:spPr/>
        <p:txBody>
          <a:bodyPr/>
          <a:lstStyle>
            <a:lvl1pPr>
              <a:defRPr/>
            </a:lvl1pPr>
          </a:lstStyle>
          <a:p>
            <a:pPr>
              <a:defRPr/>
            </a:pPr>
            <a:fld id="{675115EA-CD7C-4C4D-9E8F-9A6CB548B626}"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lstStyle>
            <a:lvl1pPr>
              <a:defRPr/>
            </a:lvl1pPr>
          </a:lstStyle>
          <a:p>
            <a:r>
              <a:rPr lang="fr-FR" smtClean="0"/>
              <a:t>Modifiez le style du titre</a:t>
            </a:r>
            <a:endParaRPr lang="en-US"/>
          </a:p>
        </p:txBody>
      </p:sp>
      <p:sp>
        <p:nvSpPr>
          <p:cNvPr id="11" name="Espace réservé du contenu 10"/>
          <p:cNvSpPr>
            <a:spLocks noGrp="1"/>
          </p:cNvSpPr>
          <p:nvPr>
            <p:ph sz="quarter" idx="2"/>
          </p:nvPr>
        </p:nvSpPr>
        <p:spPr>
          <a:xfrm>
            <a:off x="457200" y="2362200"/>
            <a:ext cx="3657600" cy="3886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3" name="Espace réservé du contenu 12"/>
          <p:cNvSpPr>
            <a:spLocks noGrp="1"/>
          </p:cNvSpPr>
          <p:nvPr>
            <p:ph sz="quarter" idx="4"/>
          </p:nvPr>
        </p:nvSpPr>
        <p:spPr>
          <a:xfrm>
            <a:off x="4371975" y="2362200"/>
            <a:ext cx="3657600" cy="3886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Modifiez les styles du texte du masque</a:t>
            </a:r>
          </a:p>
        </p:txBody>
      </p:sp>
      <p:sp>
        <p:nvSpPr>
          <p:cNvPr id="7" name="Espace réservé de la date 13"/>
          <p:cNvSpPr>
            <a:spLocks noGrp="1"/>
          </p:cNvSpPr>
          <p:nvPr>
            <p:ph type="dt" sz="half" idx="10"/>
          </p:nvPr>
        </p:nvSpPr>
        <p:spPr/>
        <p:txBody>
          <a:bodyPr/>
          <a:lstStyle>
            <a:lvl1pPr>
              <a:defRPr/>
            </a:lvl1pPr>
          </a:lstStyle>
          <a:p>
            <a:pPr>
              <a:defRPr/>
            </a:pPr>
            <a:fld id="{2C96E517-18B0-42A9-9B1C-4C05182764DE}" type="datetime1">
              <a:rPr lang="fr-FR" smtClean="0"/>
              <a:pPr>
                <a:defRPr/>
              </a:pPr>
              <a:t>18/09/2023</a:t>
            </a:fld>
            <a:endParaRPr lang="fr-FR"/>
          </a:p>
        </p:txBody>
      </p:sp>
      <p:sp>
        <p:nvSpPr>
          <p:cNvPr id="8" name="Espace réservé du pied de page 2"/>
          <p:cNvSpPr>
            <a:spLocks noGrp="1"/>
          </p:cNvSpPr>
          <p:nvPr>
            <p:ph type="ftr" sz="quarter" idx="11"/>
          </p:nvPr>
        </p:nvSpPr>
        <p:spPr/>
        <p:txBody>
          <a:bodyPr/>
          <a:lstStyle>
            <a:lvl1pPr>
              <a:defRPr/>
            </a:lvl1pPr>
          </a:lstStyle>
          <a:p>
            <a:pPr>
              <a:defRPr/>
            </a:pPr>
            <a:endParaRPr lang="fr-FR"/>
          </a:p>
        </p:txBody>
      </p:sp>
      <p:sp>
        <p:nvSpPr>
          <p:cNvPr id="9" name="Espace réservé du numéro de diapositive 22"/>
          <p:cNvSpPr>
            <a:spLocks noGrp="1"/>
          </p:cNvSpPr>
          <p:nvPr>
            <p:ph type="sldNum" sz="quarter" idx="12"/>
          </p:nvPr>
        </p:nvSpPr>
        <p:spPr/>
        <p:txBody>
          <a:bodyPr/>
          <a:lstStyle>
            <a:lvl1pPr>
              <a:defRPr/>
            </a:lvl1pPr>
          </a:lstStyle>
          <a:p>
            <a:pPr>
              <a:defRPr/>
            </a:pPr>
            <a:fld id="{511B2BAD-FB24-455D-B4B5-9814CCE915A4}"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3"/>
          <p:cNvSpPr>
            <a:spLocks noGrp="1"/>
          </p:cNvSpPr>
          <p:nvPr>
            <p:ph type="dt" sz="half" idx="10"/>
          </p:nvPr>
        </p:nvSpPr>
        <p:spPr/>
        <p:txBody>
          <a:bodyPr/>
          <a:lstStyle>
            <a:lvl1pPr>
              <a:defRPr/>
            </a:lvl1pPr>
          </a:lstStyle>
          <a:p>
            <a:pPr>
              <a:defRPr/>
            </a:pPr>
            <a:fld id="{475B8C90-8973-46F4-81FF-9D5932772AC8}" type="datetime1">
              <a:rPr lang="fr-FR" smtClean="0"/>
              <a:pPr>
                <a:defRPr/>
              </a:pPr>
              <a:t>18/09/2023</a:t>
            </a:fld>
            <a:endParaRPr lang="fr-FR"/>
          </a:p>
        </p:txBody>
      </p:sp>
      <p:sp>
        <p:nvSpPr>
          <p:cNvPr id="3" name="Espace réservé du pied de page 2"/>
          <p:cNvSpPr>
            <a:spLocks noGrp="1"/>
          </p:cNvSpPr>
          <p:nvPr>
            <p:ph type="ftr" sz="quarter" idx="11"/>
          </p:nvPr>
        </p:nvSpPr>
        <p:spPr/>
        <p:txBody>
          <a:bodyPr/>
          <a:lstStyle>
            <a:lvl1pPr>
              <a:defRPr/>
            </a:lvl1pPr>
          </a:lstStyle>
          <a:p>
            <a:pPr>
              <a:defRPr/>
            </a:pPr>
            <a:endParaRPr lang="fr-FR"/>
          </a:p>
        </p:txBody>
      </p:sp>
      <p:sp>
        <p:nvSpPr>
          <p:cNvPr id="4" name="Espace réservé du numéro de diapositive 22"/>
          <p:cNvSpPr>
            <a:spLocks noGrp="1"/>
          </p:cNvSpPr>
          <p:nvPr>
            <p:ph type="sldNum" sz="quarter" idx="12"/>
          </p:nvPr>
        </p:nvSpPr>
        <p:spPr/>
        <p:txBody>
          <a:bodyPr/>
          <a:lstStyle>
            <a:lvl1pPr>
              <a:defRPr/>
            </a:lvl1pPr>
          </a:lstStyle>
          <a:p>
            <a:pPr>
              <a:defRPr/>
            </a:pPr>
            <a:fld id="{DB984F8C-6B2F-4A9A-A43E-8F0D83C117A8}"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6"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7" name="Connecteur droit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8"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9"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1" name="Ellipse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re 1"/>
          <p:cNvSpPr>
            <a:spLocks noGrp="1"/>
          </p:cNvSpPr>
          <p:nvPr>
            <p:ph type="title"/>
          </p:nvPr>
        </p:nvSpPr>
        <p:spPr>
          <a:xfrm rot="5400000">
            <a:off x="3371850" y="3200400"/>
            <a:ext cx="6309360" cy="457200"/>
          </a:xfrm>
        </p:spPr>
        <p:txBody>
          <a:bodyPr/>
          <a:lstStyle>
            <a:lvl1pPr algn="l">
              <a:buNone/>
              <a:defRPr sz="2000" b="1" cap="small" baseline="0"/>
            </a:lvl1pPr>
          </a:lstStyle>
          <a:p>
            <a:r>
              <a:rPr lang="fr-FR" smtClean="0"/>
              <a:t>Modifiez le style du titre</a:t>
            </a:r>
            <a:endParaRPr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fr-FR" smtClean="0"/>
              <a:t>Modifiez les styles du texte du masque</a:t>
            </a:r>
          </a:p>
        </p:txBody>
      </p:sp>
      <p:sp>
        <p:nvSpPr>
          <p:cNvPr id="18" name="Espace réservé du contenu 17"/>
          <p:cNvSpPr>
            <a:spLocks noGrp="1"/>
          </p:cNvSpPr>
          <p:nvPr>
            <p:ph sz="quarter" idx="1"/>
          </p:nvPr>
        </p:nvSpPr>
        <p:spPr>
          <a:xfrm>
            <a:off x="304800" y="274320"/>
            <a:ext cx="5638800" cy="632764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e la date 20"/>
          <p:cNvSpPr>
            <a:spLocks noGrp="1"/>
          </p:cNvSpPr>
          <p:nvPr>
            <p:ph type="dt" sz="half" idx="10"/>
          </p:nvPr>
        </p:nvSpPr>
        <p:spPr/>
        <p:txBody>
          <a:bodyPr rtlCol="0"/>
          <a:lstStyle>
            <a:lvl1pPr>
              <a:defRPr/>
            </a:lvl1pPr>
          </a:lstStyle>
          <a:p>
            <a:pPr>
              <a:defRPr/>
            </a:pPr>
            <a:fld id="{84098FEA-0D27-4D1A-A7F1-45615635B450}" type="datetime1">
              <a:rPr lang="fr-FR" smtClean="0"/>
              <a:pPr>
                <a:defRPr/>
              </a:pPr>
              <a:t>18/09/2023</a:t>
            </a:fld>
            <a:endParaRPr lang="fr-FR"/>
          </a:p>
        </p:txBody>
      </p:sp>
      <p:sp>
        <p:nvSpPr>
          <p:cNvPr id="13" name="Espace réservé du numéro de diapositive 21"/>
          <p:cNvSpPr>
            <a:spLocks noGrp="1"/>
          </p:cNvSpPr>
          <p:nvPr>
            <p:ph type="sldNum" sz="quarter" idx="11"/>
          </p:nvPr>
        </p:nvSpPr>
        <p:spPr/>
        <p:txBody>
          <a:bodyPr rtlCol="0"/>
          <a:lstStyle>
            <a:lvl1pPr>
              <a:defRPr/>
            </a:lvl1pPr>
          </a:lstStyle>
          <a:p>
            <a:pPr>
              <a:defRPr/>
            </a:pPr>
            <a:fld id="{9B2F37DE-ED34-48F1-A5C8-8F370E3D8956}" type="slidenum">
              <a:rPr lang="fr-FR"/>
              <a:pPr>
                <a:defRPr/>
              </a:pPr>
              <a:t>‹N°›</a:t>
            </a:fld>
            <a:endParaRPr lang="fr-FR"/>
          </a:p>
        </p:txBody>
      </p:sp>
      <p:sp>
        <p:nvSpPr>
          <p:cNvPr id="14" name="Espace réservé du pied de page 22"/>
          <p:cNvSpPr>
            <a:spLocks noGrp="1"/>
          </p:cNvSpPr>
          <p:nvPr>
            <p:ph type="ftr" sz="quarter" idx="12"/>
          </p:nvPr>
        </p:nvSpPr>
        <p:spPr/>
        <p:txBody>
          <a:bodyPr rtlCol="0"/>
          <a:lstStyle>
            <a:lvl1pPr>
              <a:defRPr/>
            </a:lvl1pPr>
          </a:lstStyle>
          <a:p>
            <a:pPr>
              <a:defRPr/>
            </a:pPr>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6" name="Ellipse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11" name="Connecteur droit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2" name="Titre 1"/>
          <p:cNvSpPr>
            <a:spLocks noGrp="1"/>
          </p:cNvSpPr>
          <p:nvPr>
            <p:ph type="title"/>
          </p:nvPr>
        </p:nvSpPr>
        <p:spPr>
          <a:xfrm rot="5400000">
            <a:off x="3350133" y="3200400"/>
            <a:ext cx="6309360" cy="457200"/>
          </a:xfrm>
        </p:spPr>
        <p:txBody>
          <a:bodyPr/>
          <a:lstStyle>
            <a:lvl1pPr algn="l">
              <a:buNone/>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fr-FR" smtClean="0"/>
              <a:t>Modifiez les styles du texte du masque</a:t>
            </a:r>
          </a:p>
        </p:txBody>
      </p:sp>
      <p:sp>
        <p:nvSpPr>
          <p:cNvPr id="12" name="Espace réservé de la date 16"/>
          <p:cNvSpPr>
            <a:spLocks noGrp="1"/>
          </p:cNvSpPr>
          <p:nvPr>
            <p:ph type="dt" sz="half" idx="10"/>
          </p:nvPr>
        </p:nvSpPr>
        <p:spPr/>
        <p:txBody>
          <a:bodyPr rtlCol="0"/>
          <a:lstStyle>
            <a:lvl1pPr>
              <a:defRPr/>
            </a:lvl1pPr>
          </a:lstStyle>
          <a:p>
            <a:pPr>
              <a:defRPr/>
            </a:pPr>
            <a:fld id="{3B1BF0AA-B03E-45D0-AF39-86609609F523}" type="datetime1">
              <a:rPr lang="fr-FR" smtClean="0"/>
              <a:pPr>
                <a:defRPr/>
              </a:pPr>
              <a:t>18/09/2023</a:t>
            </a:fld>
            <a:endParaRPr lang="fr-FR"/>
          </a:p>
        </p:txBody>
      </p:sp>
      <p:sp>
        <p:nvSpPr>
          <p:cNvPr id="13" name="Espace réservé du numéro de diapositive 17"/>
          <p:cNvSpPr>
            <a:spLocks noGrp="1"/>
          </p:cNvSpPr>
          <p:nvPr>
            <p:ph type="sldNum" sz="quarter" idx="11"/>
          </p:nvPr>
        </p:nvSpPr>
        <p:spPr/>
        <p:txBody>
          <a:bodyPr rtlCol="0"/>
          <a:lstStyle>
            <a:lvl1pPr>
              <a:defRPr/>
            </a:lvl1pPr>
          </a:lstStyle>
          <a:p>
            <a:pPr>
              <a:defRPr/>
            </a:pPr>
            <a:fld id="{7A0CFDEB-A48F-4017-BDD5-70230D77473C}" type="slidenum">
              <a:rPr lang="fr-FR"/>
              <a:pPr>
                <a:defRPr/>
              </a:pPr>
              <a:t>‹N°›</a:t>
            </a:fld>
            <a:endParaRPr lang="fr-FR"/>
          </a:p>
        </p:txBody>
      </p:sp>
      <p:sp>
        <p:nvSpPr>
          <p:cNvPr id="14" name="Espace réservé du pied de page 20"/>
          <p:cNvSpPr>
            <a:spLocks noGrp="1"/>
          </p:cNvSpPr>
          <p:nvPr>
            <p:ph type="ftr" sz="quarter" idx="12"/>
          </p:nvPr>
        </p:nvSpPr>
        <p:spPr/>
        <p:txBody>
          <a:bodyPr rtlCol="0"/>
          <a:lstStyle>
            <a:lvl1pPr>
              <a:defRPr/>
            </a:lvl1pPr>
          </a:lstStyle>
          <a:p>
            <a:pPr>
              <a:defRPr/>
            </a:pPr>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fld id="{AB0C16F1-67D5-4CB1-8397-8184FCD98282}" type="datetime1">
              <a:rPr lang="fr-FR" smtClean="0"/>
              <a:pPr>
                <a:defRPr/>
              </a:pPr>
              <a:t>18/09/2023</a:t>
            </a:fld>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BB22FE5B-AFBB-41B4-A902-71DC756F3194}"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lang="fr-FR" smtClean="0"/>
              <a:t>Modifiez le style du titre</a:t>
            </a:r>
            <a:endParaRPr lang="en-US"/>
          </a:p>
        </p:txBody>
      </p:sp>
      <p:sp>
        <p:nvSpPr>
          <p:cNvPr id="1028" name="Espace réservé du texte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4" name="Espace réservé de la date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a:defRPr/>
            </a:pPr>
            <a:fld id="{4401D57F-3509-41F1-AA64-3290B9865267}" type="datetime1">
              <a:rPr lang="fr-FR" smtClean="0"/>
              <a:pPr>
                <a:defRPr/>
              </a:pPr>
              <a:t>18/09/2023</a:t>
            </a:fld>
            <a:endParaRPr lang="fr-FR"/>
          </a:p>
        </p:txBody>
      </p:sp>
      <p:sp>
        <p:nvSpPr>
          <p:cNvPr id="3" name="Espace réservé du pied de page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a:defRPr/>
            </a:pPr>
            <a:endParaRPr lang="fr-F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Ellipse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Espace réservé du numéro de diapositive 22"/>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a:solidFill>
                  <a:srgbClr val="FFFFFF"/>
                </a:solidFill>
                <a:latin typeface="+mn-lt"/>
              </a:defRPr>
            </a:lvl1pPr>
          </a:lstStyle>
          <a:p>
            <a:pPr>
              <a:defRPr/>
            </a:pPr>
            <a:fld id="{5A7BE8EB-19C7-4361-8B7A-B30CA24508A0}"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73" r:id="rId4"/>
    <p:sldLayoutId id="2147483674" r:id="rId5"/>
    <p:sldLayoutId id="2147483675" r:id="rId6"/>
    <p:sldLayoutId id="2147483692" r:id="rId7"/>
    <p:sldLayoutId id="2147483693" r:id="rId8"/>
    <p:sldLayoutId id="2147483676" r:id="rId9"/>
    <p:sldLayoutId id="2147483677" r:id="rId10"/>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A9E2D"/>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D6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DAA"/>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lang="fr-FR" smtClean="0"/>
              <a:t>Modifiez le style du titre</a:t>
            </a:r>
            <a:endParaRPr lang="en-US"/>
          </a:p>
        </p:txBody>
      </p:sp>
      <p:sp>
        <p:nvSpPr>
          <p:cNvPr id="1028" name="Espace réservé du texte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4" name="Espace réservé de la date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401D57F-3509-41F1-AA64-3290B9865267}"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18/09/2023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3" name="Espace réservé du pied de page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Ellipse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Espace réservé du numéro de diapositive 22"/>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a:solidFill>
                  <a:srgbClr val="FFFFFF"/>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A7BE8EB-19C7-4361-8B7A-B30CA24508A0}"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78413802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A9E2D"/>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D6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DAA"/>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6">
            <a:extLst>
              <a:ext uri="{FF2B5EF4-FFF2-40B4-BE49-F238E27FC236}">
                <a16:creationId xmlns:a16="http://schemas.microsoft.com/office/drawing/2014/main" id="{10905883-947E-4364-B6CD-2D3A93226E9D}"/>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2051" name="Rectangle 15">
            <a:extLst>
              <a:ext uri="{FF2B5EF4-FFF2-40B4-BE49-F238E27FC236}">
                <a16:creationId xmlns:a16="http://schemas.microsoft.com/office/drawing/2014/main" id="{EF98788C-3DFA-498C-9DC7-00C4B3985C37}"/>
              </a:ext>
            </a:extLst>
          </p:cNvPr>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2052" name="Rectangle 17">
            <a:extLst>
              <a:ext uri="{FF2B5EF4-FFF2-40B4-BE49-F238E27FC236}">
                <a16:creationId xmlns:a16="http://schemas.microsoft.com/office/drawing/2014/main" id="{1F270B79-6AD8-4F37-825C-D36B1F253554}"/>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2053" name="Rectangle 18">
            <a:extLst>
              <a:ext uri="{FF2B5EF4-FFF2-40B4-BE49-F238E27FC236}">
                <a16:creationId xmlns:a16="http://schemas.microsoft.com/office/drawing/2014/main" id="{B4CA07F0-DDF9-4149-B99B-DBC31E1B7DC2}"/>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9" name="Rectangle 8">
            <a:extLst>
              <a:ext uri="{FF2B5EF4-FFF2-40B4-BE49-F238E27FC236}">
                <a16:creationId xmlns:a16="http://schemas.microsoft.com/office/drawing/2014/main" id="{060FEF2E-2D8E-4135-97CE-5A5023F3F52B}"/>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Espace réservé de la date 13">
            <a:extLst>
              <a:ext uri="{FF2B5EF4-FFF2-40B4-BE49-F238E27FC236}">
                <a16:creationId xmlns:a16="http://schemas.microsoft.com/office/drawing/2014/main" id="{001BFB38-323E-49DB-96D9-86F47E1DC9DB}"/>
              </a:ext>
            </a:extLst>
          </p:cNvPr>
          <p:cNvSpPr>
            <a:spLocks noGrp="1"/>
          </p:cNvSpPr>
          <p:nvPr>
            <p:ph type="dt" sz="half" idx="2"/>
          </p:nvPr>
        </p:nvSpPr>
        <p:spPr>
          <a:xfrm>
            <a:off x="5791200" y="6405563"/>
            <a:ext cx="3044825" cy="365125"/>
          </a:xfrm>
          <a:prstGeom prst="rect">
            <a:avLst/>
          </a:prstGeom>
        </p:spPr>
        <p:txBody>
          <a:bodyPr vert="horz"/>
          <a:lstStyle>
            <a:lvl1pPr algn="r" eaLnBrk="1" fontAlgn="auto" latinLnBrk="0" hangingPunct="1">
              <a:spcBef>
                <a:spcPts val="0"/>
              </a:spcBef>
              <a:spcAft>
                <a:spcPts val="0"/>
              </a:spcAft>
              <a:defRPr kumimoji="0" sz="1400">
                <a:solidFill>
                  <a:srgbClr val="FFFFFF"/>
                </a:solidFill>
                <a:latin typeface="Georgi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A27BB59-74A2-42F3-8D9C-1A45FA476FF9}" type="datetime1">
              <a:rPr kumimoji="0" lang="fr-FR" sz="1400" b="0" i="0" u="none" strike="noStrike" kern="1200" cap="none" spc="0" normalizeH="0" baseline="0" noProof="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18/09/2023</a:t>
            </a:fld>
            <a:endParaRPr kumimoji="0" lang="fr-BE" sz="1400" b="0" i="0" u="none" strike="noStrike" kern="1200" cap="none" spc="0" normalizeH="0" baseline="0" noProof="0">
              <a:ln>
                <a:noFill/>
              </a:ln>
              <a:solidFill>
                <a:srgbClr val="FFFFFF"/>
              </a:solidFill>
              <a:effectLst/>
              <a:uLnTx/>
              <a:uFillTx/>
              <a:latin typeface="Georgia"/>
              <a:ea typeface="+mn-ea"/>
              <a:cs typeface="+mn-cs"/>
            </a:endParaRPr>
          </a:p>
        </p:txBody>
      </p:sp>
      <p:sp>
        <p:nvSpPr>
          <p:cNvPr id="3" name="Espace réservé du pied de page 2">
            <a:extLst>
              <a:ext uri="{FF2B5EF4-FFF2-40B4-BE49-F238E27FC236}">
                <a16:creationId xmlns:a16="http://schemas.microsoft.com/office/drawing/2014/main" id="{587FCF19-6650-4BEB-B940-63A2E7C7C54C}"/>
              </a:ext>
            </a:extLst>
          </p:cNvPr>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Georgia"/>
              <a:ea typeface="+mn-ea"/>
              <a:cs typeface="+mn-cs"/>
            </a:endParaRPr>
          </a:p>
        </p:txBody>
      </p:sp>
      <p:sp>
        <p:nvSpPr>
          <p:cNvPr id="8" name="Rectangle 7">
            <a:extLst>
              <a:ext uri="{FF2B5EF4-FFF2-40B4-BE49-F238E27FC236}">
                <a16:creationId xmlns:a16="http://schemas.microsoft.com/office/drawing/2014/main" id="{2338A9AC-E63B-4FEC-8335-9305F4BAE791}"/>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0" name="Connecteur droit 9">
            <a:extLst>
              <a:ext uri="{FF2B5EF4-FFF2-40B4-BE49-F238E27FC236}">
                <a16:creationId xmlns:a16="http://schemas.microsoft.com/office/drawing/2014/main" id="{09389FD6-EF76-4C68-950E-E17C285CFEF1}"/>
              </a:ext>
            </a:extLst>
          </p:cNvPr>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Ellipse 11">
            <a:extLst>
              <a:ext uri="{FF2B5EF4-FFF2-40B4-BE49-F238E27FC236}">
                <a16:creationId xmlns:a16="http://schemas.microsoft.com/office/drawing/2014/main" id="{3A3C6644-6CFC-423C-9E97-150CDA87C740}"/>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Ellipse 14">
            <a:extLst>
              <a:ext uri="{FF2B5EF4-FFF2-40B4-BE49-F238E27FC236}">
                <a16:creationId xmlns:a16="http://schemas.microsoft.com/office/drawing/2014/main" id="{FFA1D5B3-834F-46A0-B0C8-FF8E1AA3062F}"/>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Espace réservé du numéro de diapositive 22">
            <a:extLst>
              <a:ext uri="{FF2B5EF4-FFF2-40B4-BE49-F238E27FC236}">
                <a16:creationId xmlns:a16="http://schemas.microsoft.com/office/drawing/2014/main" id="{3DEA732C-E50A-4553-B1B7-427080AF73E9}"/>
              </a:ext>
            </a:extLst>
          </p:cNvPr>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fontAlgn="auto" latinLnBrk="0" hangingPunct="1">
              <a:spcBef>
                <a:spcPts val="0"/>
              </a:spcBef>
              <a:spcAft>
                <a:spcPts val="0"/>
              </a:spcAft>
              <a:defRPr kumimoji="0" sz="1600">
                <a:solidFill>
                  <a:srgbClr val="8CADAE">
                    <a:shade val="75000"/>
                  </a:srgbClr>
                </a:solidFill>
                <a:latin typeface="Georgi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7E29FEB-73CB-4273-80DA-739A6B1BF405}" type="slidenum">
              <a:rPr kumimoji="0" lang="fr-BE" sz="1600" b="0" i="0" u="none" strike="noStrike" kern="1200" cap="none" spc="0" normalizeH="0" baseline="0" noProof="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062" name="Espace réservé du titre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fr-FR" altLang="fr-FR" smtClean="0"/>
              <a:t>Modifiez le style du titre</a:t>
            </a:r>
            <a:endParaRPr lang="en-US" altLang="fr-FR" smtClean="0"/>
          </a:p>
        </p:txBody>
      </p:sp>
      <p:sp>
        <p:nvSpPr>
          <p:cNvPr id="2063" name="Espace réservé du texte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altLang="fr-FR" smtClean="0"/>
          </a:p>
        </p:txBody>
      </p:sp>
    </p:spTree>
    <p:extLst>
      <p:ext uri="{BB962C8B-B14F-4D97-AF65-F5344CB8AC3E}">
        <p14:creationId xmlns:p14="http://schemas.microsoft.com/office/powerpoint/2010/main" val="292757159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hdr="0" dt="0"/>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anose="02040502050405020303" pitchFamily="18" charset="0"/>
        </a:defRPr>
      </a:lvl2pPr>
      <a:lvl3pPr algn="ctr" rtl="0" eaLnBrk="0" fontAlgn="base" hangingPunct="0">
        <a:spcBef>
          <a:spcPct val="0"/>
        </a:spcBef>
        <a:spcAft>
          <a:spcPct val="0"/>
        </a:spcAft>
        <a:defRPr sz="3300">
          <a:solidFill>
            <a:srgbClr val="7B9899"/>
          </a:solidFill>
          <a:latin typeface="Georgia" panose="02040502050405020303" pitchFamily="18" charset="0"/>
        </a:defRPr>
      </a:lvl3pPr>
      <a:lvl4pPr algn="ctr" rtl="0" eaLnBrk="0" fontAlgn="base" hangingPunct="0">
        <a:spcBef>
          <a:spcPct val="0"/>
        </a:spcBef>
        <a:spcAft>
          <a:spcPct val="0"/>
        </a:spcAft>
        <a:defRPr sz="3300">
          <a:solidFill>
            <a:srgbClr val="7B9899"/>
          </a:solidFill>
          <a:latin typeface="Georgia" panose="02040502050405020303" pitchFamily="18" charset="0"/>
        </a:defRPr>
      </a:lvl4pPr>
      <a:lvl5pPr algn="ctr" rtl="0" eaLnBrk="0" fontAlgn="base" hangingPunct="0">
        <a:spcBef>
          <a:spcPct val="0"/>
        </a:spcBef>
        <a:spcAft>
          <a:spcPct val="0"/>
        </a:spcAft>
        <a:defRPr sz="3300">
          <a:solidFill>
            <a:srgbClr val="7B9899"/>
          </a:solidFill>
          <a:latin typeface="Georgia" panose="02040502050405020303" pitchFamily="18" charset="0"/>
        </a:defRPr>
      </a:lvl5pPr>
      <a:lvl6pPr marL="457200" algn="ctr" rtl="0" fontAlgn="base">
        <a:spcBef>
          <a:spcPct val="0"/>
        </a:spcBef>
        <a:spcAft>
          <a:spcPct val="0"/>
        </a:spcAft>
        <a:defRPr sz="3300">
          <a:solidFill>
            <a:srgbClr val="7B9899"/>
          </a:solidFill>
          <a:latin typeface="Georgia" panose="02040502050405020303" pitchFamily="18" charset="0"/>
        </a:defRPr>
      </a:lvl6pPr>
      <a:lvl7pPr marL="914400" algn="ctr" rtl="0" fontAlgn="base">
        <a:spcBef>
          <a:spcPct val="0"/>
        </a:spcBef>
        <a:spcAft>
          <a:spcPct val="0"/>
        </a:spcAft>
        <a:defRPr sz="3300">
          <a:solidFill>
            <a:srgbClr val="7B9899"/>
          </a:solidFill>
          <a:latin typeface="Georgia" panose="02040502050405020303" pitchFamily="18" charset="0"/>
        </a:defRPr>
      </a:lvl7pPr>
      <a:lvl8pPr marL="1371600" algn="ctr" rtl="0" fontAlgn="base">
        <a:spcBef>
          <a:spcPct val="0"/>
        </a:spcBef>
        <a:spcAft>
          <a:spcPct val="0"/>
        </a:spcAft>
        <a:defRPr sz="3300">
          <a:solidFill>
            <a:srgbClr val="7B9899"/>
          </a:solidFill>
          <a:latin typeface="Georgia" panose="02040502050405020303" pitchFamily="18" charset="0"/>
        </a:defRPr>
      </a:lvl8pPr>
      <a:lvl9pPr marL="1828800" algn="ctr" rtl="0" fontAlgn="base">
        <a:spcBef>
          <a:spcPct val="0"/>
        </a:spcBef>
        <a:spcAft>
          <a:spcPct val="0"/>
        </a:spcAft>
        <a:defRPr sz="3300">
          <a:solidFill>
            <a:srgbClr val="7B9899"/>
          </a:solidFill>
          <a:latin typeface="Georgia" panose="02040502050405020303"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www.facebook.com/codes05/" TargetMode="External"/><Relationship Id="rId3" Type="http://schemas.openxmlformats.org/officeDocument/2006/relationships/slideLayout" Target="../slideLayouts/slideLayout27.xml"/><Relationship Id="rId7" Type="http://schemas.openxmlformats.org/officeDocument/2006/relationships/image" Target="../media/image30.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hyperlink" Target="https://twitter.com/codes_05?lang=fr" TargetMode="External"/><Relationship Id="rId11" Type="http://schemas.openxmlformats.org/officeDocument/2006/relationships/image" Target="../media/image32.png"/><Relationship Id="rId5" Type="http://schemas.openxmlformats.org/officeDocument/2006/relationships/image" Target="../media/image4.png"/><Relationship Id="rId10" Type="http://schemas.openxmlformats.org/officeDocument/2006/relationships/hyperlink" Target="https://www.codes05.org/" TargetMode="External"/><Relationship Id="rId4" Type="http://schemas.openxmlformats.org/officeDocument/2006/relationships/notesSlide" Target="../notesSlides/notesSlide10.xml"/><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3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34.jpe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8.xml"/><Relationship Id="rId5" Type="http://schemas.openxmlformats.org/officeDocument/2006/relationships/image" Target="../media/image4.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3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4.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37.jpe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38.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32.xml"/><Relationship Id="rId5" Type="http://schemas.openxmlformats.org/officeDocument/2006/relationships/image" Target="../media/image4.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4.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4.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4.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8.jpe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4.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4.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4.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4.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40.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41.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4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43.xml"/><Relationship Id="rId5" Type="http://schemas.openxmlformats.org/officeDocument/2006/relationships/image" Target="../media/image51.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tags" Target="../tags/tag44.xml"/><Relationship Id="rId5" Type="http://schemas.openxmlformats.org/officeDocument/2006/relationships/image" Target="../media/image52.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4.xml"/><Relationship Id="rId7" Type="http://schemas.openxmlformats.org/officeDocument/2006/relationships/image" Target="../media/image12.jpeg"/><Relationship Id="rId2" Type="http://schemas.openxmlformats.org/officeDocument/2006/relationships/slideLayout" Target="../slideLayouts/slideLayout23.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8.jpeg"/><Relationship Id="rId9"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5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6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image" Target="../media/image4.png"/><Relationship Id="rId5" Type="http://schemas.openxmlformats.org/officeDocument/2006/relationships/image" Target="../media/image57.jpeg"/><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7.xml"/><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hyperlink" Target="https://www.bib-bop.org/" TargetMode="Externa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69.xml"/><Relationship Id="rId5" Type="http://schemas.openxmlformats.org/officeDocument/2006/relationships/image" Target="../media/image60.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70.xml"/><Relationship Id="rId5" Type="http://schemas.openxmlformats.org/officeDocument/2006/relationships/image" Target="../media/image61.jp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6.xml"/><Relationship Id="rId7" Type="http://schemas.openxmlformats.org/officeDocument/2006/relationships/image" Target="../media/image18.jpeg"/><Relationship Id="rId2" Type="http://schemas.openxmlformats.org/officeDocument/2006/relationships/slideLayout" Target="../slideLayouts/slideLayout23.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21.jpeg"/><Relationship Id="rId4" Type="http://schemas.openxmlformats.org/officeDocument/2006/relationships/image" Target="../media/image8.jpeg"/><Relationship Id="rId9"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62.png"/><Relationship Id="rId5" Type="http://schemas.openxmlformats.org/officeDocument/2006/relationships/image" Target="../media/image4.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63.png"/><Relationship Id="rId5" Type="http://schemas.openxmlformats.org/officeDocument/2006/relationships/image" Target="../media/image4.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66.jpeg"/><Relationship Id="rId12" Type="http://schemas.openxmlformats.org/officeDocument/2006/relationships/image" Target="../media/image4.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png"/><Relationship Id="rId10" Type="http://schemas.openxmlformats.org/officeDocument/2006/relationships/image" Target="../media/image69.jpeg"/><Relationship Id="rId4" Type="http://schemas.openxmlformats.org/officeDocument/2006/relationships/notesSlide" Target="../notesSlides/notesSlide68.xml"/><Relationship Id="rId9" Type="http://schemas.openxmlformats.org/officeDocument/2006/relationships/image" Target="../media/image68.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84.xml"/><Relationship Id="rId5" Type="http://schemas.openxmlformats.org/officeDocument/2006/relationships/image" Target="../media/image7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7.xml"/><Relationship Id="rId1" Type="http://schemas.openxmlformats.org/officeDocument/2006/relationships/tags" Target="../tags/tag10.xml"/><Relationship Id="rId6" Type="http://schemas.openxmlformats.org/officeDocument/2006/relationships/image" Target="../media/image22.png"/><Relationship Id="rId5" Type="http://schemas.openxmlformats.org/officeDocument/2006/relationships/hyperlink" Target="https://www.codes05.org/difenligne/" TargetMode="Externa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85.xml"/><Relationship Id="rId5" Type="http://schemas.openxmlformats.org/officeDocument/2006/relationships/image" Target="../media/image72.png"/><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72.png"/><Relationship Id="rId5" Type="http://schemas.openxmlformats.org/officeDocument/2006/relationships/image" Target="../media/image4.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90.xml"/><Relationship Id="rId5" Type="http://schemas.openxmlformats.org/officeDocument/2006/relationships/image" Target="../media/image7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8.xml"/><Relationship Id="rId7" Type="http://schemas.openxmlformats.org/officeDocument/2006/relationships/hyperlink" Target="https://www.codes05.org/actualites/dernieres-actualites/catalogue-des-formations-2021" TargetMode="External"/><Relationship Id="rId2" Type="http://schemas.openxmlformats.org/officeDocument/2006/relationships/slideLayout" Target="../slideLayouts/slideLayout23.xml"/><Relationship Id="rId1" Type="http://schemas.openxmlformats.org/officeDocument/2006/relationships/tags" Target="../tags/tag11.xml"/><Relationship Id="rId6" Type="http://schemas.openxmlformats.org/officeDocument/2006/relationships/image" Target="../media/image24.png"/><Relationship Id="rId5" Type="http://schemas.openxmlformats.org/officeDocument/2006/relationships/image" Target="../media/image8.jpeg"/><Relationship Id="rId4" Type="http://schemas.openxmlformats.org/officeDocument/2006/relationships/image" Target="../media/image23.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76.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9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eg"/></Relationships>
</file>

<file path=ppt/slides/_rels/slide8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82.xml"/><Relationship Id="rId7"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93.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5.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86.png"/><Relationship Id="rId5" Type="http://schemas.openxmlformats.org/officeDocument/2006/relationships/image" Target="../media/image4.png"/><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87.png"/><Relationship Id="rId5" Type="http://schemas.openxmlformats.org/officeDocument/2006/relationships/image" Target="../media/image4.pn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88.png"/><Relationship Id="rId5" Type="http://schemas.openxmlformats.org/officeDocument/2006/relationships/image" Target="../media/image4.png"/><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89.png"/><Relationship Id="rId5" Type="http://schemas.openxmlformats.org/officeDocument/2006/relationships/image" Target="../media/image4.pn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102.xml"/><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103.xml"/><Relationship Id="rId4" Type="http://schemas.openxmlformats.org/officeDocument/2006/relationships/image" Target="../media/image4.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10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hyperlink" Target="https://www.codes05.org/presentation/rapports-dactivites-du-codes-05" TargetMode="External"/><Relationship Id="rId3" Type="http://schemas.openxmlformats.org/officeDocument/2006/relationships/notesSlide" Target="../notesSlides/notesSlide9.xml"/><Relationship Id="rId7" Type="http://schemas.openxmlformats.org/officeDocument/2006/relationships/image" Target="../media/image8.jpeg"/><Relationship Id="rId2" Type="http://schemas.openxmlformats.org/officeDocument/2006/relationships/slideLayout" Target="../slideLayouts/slideLayout23.xml"/><Relationship Id="rId1" Type="http://schemas.openxmlformats.org/officeDocument/2006/relationships/tags" Target="../tags/tag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9.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105.xml"/><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106.xml"/><Relationship Id="rId5" Type="http://schemas.openxmlformats.org/officeDocument/2006/relationships/image" Target="../media/image90.png"/><Relationship Id="rId4" Type="http://schemas.openxmlformats.org/officeDocument/2006/relationships/image" Target="../media/image4.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7"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tags" Target="../tags/tag10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ctrTitle" idx="4294967295"/>
            <p:custDataLst>
              <p:tags r:id="rId2"/>
            </p:custDataLst>
          </p:nvPr>
        </p:nvSpPr>
        <p:spPr>
          <a:xfrm>
            <a:off x="179388" y="260350"/>
            <a:ext cx="8873245" cy="5564188"/>
          </a:xfrm>
        </p:spPr>
        <p:txBody>
          <a:bodyPr wrap="square" lIns="91440" tIns="45720" rIns="91440" bIns="45720" numCol="1" anchor="ctr" anchorCtr="0" compatLnSpc="1">
            <a:prstTxWarp prst="textNoShape">
              <a:avLst/>
            </a:prstTxWarp>
            <a:normAutofit/>
          </a:bodyPr>
          <a:lstStyle/>
          <a:p>
            <a:pPr algn="ctr" eaLnBrk="1" hangingPunct="1">
              <a:lnSpc>
                <a:spcPct val="125000"/>
              </a:lnSpc>
              <a:defRPr/>
            </a:pPr>
            <a:r>
              <a:rPr lang="fr-FR" sz="3200" b="1" cap="none" dirty="0" smtClean="0">
                <a:solidFill>
                  <a:schemeClr val="accent1"/>
                </a:solidFill>
                <a:latin typeface="Calibri" pitchFamily="34" charset="0"/>
              </a:rPr>
              <a:t/>
            </a:r>
            <a:br>
              <a:rPr lang="fr-FR" sz="3200" b="1" cap="none" dirty="0" smtClean="0">
                <a:solidFill>
                  <a:schemeClr val="accent1"/>
                </a:solidFill>
                <a:latin typeface="Calibri" pitchFamily="34" charset="0"/>
              </a:rPr>
            </a:br>
            <a:r>
              <a:rPr lang="fr-FR" sz="3200" b="1" cap="none" dirty="0">
                <a:solidFill>
                  <a:schemeClr val="accent1"/>
                </a:solidFill>
                <a:latin typeface="Calibri" pitchFamily="34" charset="0"/>
              </a:rPr>
              <a:t/>
            </a:r>
            <a:br>
              <a:rPr lang="fr-FR" sz="3200" b="1" cap="none" dirty="0">
                <a:solidFill>
                  <a:schemeClr val="accent1"/>
                </a:solidFill>
                <a:latin typeface="Calibri" pitchFamily="34" charset="0"/>
              </a:rPr>
            </a:br>
            <a:r>
              <a:rPr lang="fr-FR" sz="3200" b="1" cap="none" dirty="0" smtClean="0">
                <a:solidFill>
                  <a:schemeClr val="accent1"/>
                </a:solidFill>
                <a:latin typeface="Calibri" pitchFamily="34" charset="0"/>
              </a:rPr>
              <a:t>Méthodologie et évaluation de projets</a:t>
            </a:r>
            <a:br>
              <a:rPr lang="fr-FR" sz="3200" b="1" cap="none" dirty="0" smtClean="0">
                <a:solidFill>
                  <a:schemeClr val="accent1"/>
                </a:solidFill>
                <a:latin typeface="Calibri" pitchFamily="34" charset="0"/>
              </a:rPr>
            </a:br>
            <a:r>
              <a:rPr lang="fr-FR" sz="3200" b="1" cap="none" dirty="0" smtClean="0">
                <a:solidFill>
                  <a:schemeClr val="accent1"/>
                </a:solidFill>
                <a:latin typeface="Calibri" pitchFamily="34" charset="0"/>
              </a:rPr>
              <a:t>- Session I -</a:t>
            </a:r>
            <a:br>
              <a:rPr lang="fr-FR" sz="3200" b="1" cap="none" dirty="0" smtClean="0">
                <a:solidFill>
                  <a:schemeClr val="accent1"/>
                </a:solidFill>
                <a:latin typeface="Calibri" pitchFamily="34" charset="0"/>
              </a:rPr>
            </a:br>
            <a:r>
              <a:rPr lang="fr-FR" sz="2400" b="1" i="1" cap="none" dirty="0" smtClean="0">
                <a:solidFill>
                  <a:schemeClr val="tx1"/>
                </a:solidFill>
                <a:effectLst>
                  <a:outerShdw blurRad="38100" dist="38100" dir="2700000" algn="tl">
                    <a:srgbClr val="C0C0C0"/>
                  </a:outerShdw>
                </a:effectLst>
                <a:latin typeface="Calibri" pitchFamily="34" charset="0"/>
              </a:rPr>
              <a:t/>
            </a:r>
            <a:br>
              <a:rPr lang="fr-FR" sz="2400" b="1" i="1" cap="none" dirty="0" smtClean="0">
                <a:solidFill>
                  <a:schemeClr val="tx1"/>
                </a:solidFill>
                <a:effectLst>
                  <a:outerShdw blurRad="38100" dist="38100" dir="2700000" algn="tl">
                    <a:srgbClr val="C0C0C0"/>
                  </a:outerShdw>
                </a:effectLst>
                <a:latin typeface="Calibri" pitchFamily="34" charset="0"/>
              </a:rPr>
            </a:br>
            <a:r>
              <a:rPr lang="fr-FR" sz="2400" b="1" i="1" cap="none" dirty="0" smtClean="0">
                <a:solidFill>
                  <a:schemeClr val="tx1"/>
                </a:solidFill>
                <a:effectLst>
                  <a:outerShdw blurRad="38100" dist="38100" dir="2700000" algn="tl">
                    <a:srgbClr val="C0C0C0"/>
                  </a:outerShdw>
                </a:effectLst>
                <a:latin typeface="Calibri" pitchFamily="34" charset="0"/>
              </a:rPr>
              <a:t> LUNDI 18 et MARDI 19 SEPTEMBRE 2023</a:t>
            </a:r>
            <a:br>
              <a:rPr lang="fr-FR" sz="2400" b="1" i="1" cap="none" dirty="0" smtClean="0">
                <a:solidFill>
                  <a:schemeClr val="tx1"/>
                </a:solidFill>
                <a:effectLst>
                  <a:outerShdw blurRad="38100" dist="38100" dir="2700000" algn="tl">
                    <a:srgbClr val="C0C0C0"/>
                  </a:outerShdw>
                </a:effectLst>
                <a:latin typeface="Calibri" pitchFamily="34" charset="0"/>
              </a:rPr>
            </a:br>
            <a:r>
              <a:rPr lang="fr-FR" sz="2400" b="1" i="1" cap="none" dirty="0">
                <a:solidFill>
                  <a:schemeClr val="tx1"/>
                </a:solidFill>
                <a:effectLst>
                  <a:outerShdw blurRad="38100" dist="38100" dir="2700000" algn="tl">
                    <a:srgbClr val="C0C0C0"/>
                  </a:outerShdw>
                </a:effectLst>
                <a:latin typeface="Calibri" pitchFamily="34" charset="0"/>
              </a:rPr>
              <a:t/>
            </a:r>
            <a:br>
              <a:rPr lang="fr-FR" sz="2400" b="1" i="1" cap="none" dirty="0">
                <a:solidFill>
                  <a:schemeClr val="tx1"/>
                </a:solidFill>
                <a:effectLst>
                  <a:outerShdw blurRad="38100" dist="38100" dir="2700000" algn="tl">
                    <a:srgbClr val="C0C0C0"/>
                  </a:outerShdw>
                </a:effectLst>
                <a:latin typeface="Calibri" pitchFamily="34" charset="0"/>
              </a:rPr>
            </a:br>
            <a:r>
              <a:rPr lang="fr-FR" sz="2400" b="1" i="1" cap="none" dirty="0" smtClean="0">
                <a:solidFill>
                  <a:schemeClr val="tx1"/>
                </a:solidFill>
                <a:effectLst>
                  <a:outerShdw blurRad="38100" dist="38100" dir="2700000" algn="tl">
                    <a:srgbClr val="C0C0C0"/>
                  </a:outerShdw>
                </a:effectLst>
                <a:latin typeface="Calibri" pitchFamily="34" charset="0"/>
              </a:rPr>
              <a:t/>
            </a:r>
            <a:br>
              <a:rPr lang="fr-FR" sz="2400" b="1" i="1" cap="none" dirty="0" smtClean="0">
                <a:solidFill>
                  <a:schemeClr val="tx1"/>
                </a:solidFill>
                <a:effectLst>
                  <a:outerShdw blurRad="38100" dist="38100" dir="2700000" algn="tl">
                    <a:srgbClr val="C0C0C0"/>
                  </a:outerShdw>
                </a:effectLst>
                <a:latin typeface="Calibri" pitchFamily="34" charset="0"/>
              </a:rPr>
            </a:br>
            <a:r>
              <a:rPr lang="fr-FR" sz="2400" i="1" cap="none" dirty="0" smtClean="0">
                <a:solidFill>
                  <a:schemeClr val="tx1"/>
                </a:solidFill>
                <a:effectLst>
                  <a:outerShdw blurRad="38100" dist="38100" dir="2700000" algn="tl">
                    <a:srgbClr val="C0C0C0"/>
                  </a:outerShdw>
                </a:effectLst>
                <a:latin typeface="Calibri" pitchFamily="34" charset="0"/>
              </a:rPr>
              <a:t/>
            </a:r>
            <a:br>
              <a:rPr lang="fr-FR" sz="2400" i="1" cap="none" dirty="0" smtClean="0">
                <a:solidFill>
                  <a:schemeClr val="tx1"/>
                </a:solidFill>
                <a:effectLst>
                  <a:outerShdw blurRad="38100" dist="38100" dir="2700000" algn="tl">
                    <a:srgbClr val="C0C0C0"/>
                  </a:outerShdw>
                </a:effectLst>
                <a:latin typeface="Calibri" pitchFamily="34" charset="0"/>
              </a:rPr>
            </a:br>
            <a:r>
              <a:rPr lang="fr-FR" sz="1200" cap="none" dirty="0" smtClean="0">
                <a:solidFill>
                  <a:srgbClr val="003300"/>
                </a:solidFill>
                <a:effectLst>
                  <a:outerShdw blurRad="38100" dist="38100" dir="2700000" algn="tl">
                    <a:srgbClr val="C0C0C0"/>
                  </a:outerShdw>
                </a:effectLst>
                <a:latin typeface="Calibri" pitchFamily="34" charset="0"/>
              </a:rPr>
              <a:t/>
            </a:r>
            <a:br>
              <a:rPr lang="fr-FR" sz="1200" cap="none" dirty="0" smtClean="0">
                <a:solidFill>
                  <a:srgbClr val="003300"/>
                </a:solidFill>
                <a:effectLst>
                  <a:outerShdw blurRad="38100" dist="38100" dir="2700000" algn="tl">
                    <a:srgbClr val="C0C0C0"/>
                  </a:outerShdw>
                </a:effectLst>
                <a:latin typeface="Calibri" pitchFamily="34" charset="0"/>
              </a:rPr>
            </a:br>
            <a:endParaRPr lang="fr-FR" sz="1200" cap="none" dirty="0" smtClean="0">
              <a:solidFill>
                <a:srgbClr val="003300"/>
              </a:solidFill>
              <a:effectLst>
                <a:outerShdw blurRad="38100" dist="38100" dir="2700000" algn="tl">
                  <a:srgbClr val="C0C0C0"/>
                </a:outerShdw>
              </a:effectLst>
              <a:latin typeface="Calibri" pitchFamily="34" charset="0"/>
            </a:endParaRPr>
          </a:p>
        </p:txBody>
      </p:sp>
      <p:pic>
        <p:nvPicPr>
          <p:cNvPr id="25603"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
        <p:nvSpPr>
          <p:cNvPr id="6" name="Espace réservé du numéro de diapositive 5"/>
          <p:cNvSpPr>
            <a:spLocks noGrp="1"/>
          </p:cNvSpPr>
          <p:nvPr>
            <p:ph type="sldNum" sz="quarter" idx="12"/>
          </p:nvPr>
        </p:nvSpPr>
        <p:spPr/>
        <p:txBody>
          <a:bodyPr/>
          <a:lstStyle/>
          <a:p>
            <a:pPr>
              <a:defRPr/>
            </a:pPr>
            <a:fld id="{EFA343E6-55E6-419A-A0F1-E9D53960D1AB}" type="slidenum">
              <a:rPr lang="fr-FR" smtClean="0"/>
              <a:pPr>
                <a:defRPr/>
              </a:pPr>
              <a:t>1</a:t>
            </a:fld>
            <a:endParaRPr lang="fr-FR"/>
          </a:p>
        </p:txBody>
      </p:sp>
      <p:pic>
        <p:nvPicPr>
          <p:cNvPr id="1026" name="Picture 2" descr="Résultat de recherche d'images pour &quot;ars paca&quot;"/>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26541"/>
            <a:ext cx="1384289" cy="109820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necteur droit 12"/>
          <p:cNvCxnSpPr/>
          <p:nvPr/>
        </p:nvCxnSpPr>
        <p:spPr>
          <a:xfrm flipV="1">
            <a:off x="1811313" y="14273213"/>
            <a:ext cx="7477125" cy="9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8"/>
          <p:cNvSpPr>
            <a:spLocks noChangeArrowheads="1"/>
          </p:cNvSpPr>
          <p:nvPr/>
        </p:nvSpPr>
        <p:spPr bwMode="auto">
          <a:xfrm>
            <a:off x="1763688" y="49101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9" name="Imag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10041" y="4077072"/>
            <a:ext cx="5510249" cy="2664296"/>
          </a:xfrm>
          <a:prstGeom prst="rect">
            <a:avLst/>
          </a:prstGeom>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idx="4294967295"/>
            <p:custDataLst>
              <p:tags r:id="rId2"/>
            </p:custDataLst>
          </p:nvPr>
        </p:nvSpPr>
        <p:spPr>
          <a:xfrm>
            <a:off x="1065213" y="341313"/>
            <a:ext cx="7467600" cy="639762"/>
          </a:xfrm>
        </p:spPr>
        <p:txBody>
          <a:bodyPr/>
          <a:lstStyle/>
          <a:p>
            <a:pPr eaLnBrk="1" hangingPunct="1"/>
            <a:r>
              <a:rPr lang="fr-FR" altLang="fr-FR" sz="3200" b="1" smtClean="0">
                <a:solidFill>
                  <a:srgbClr val="00B050"/>
                </a:solidFill>
                <a:latin typeface="Calibri" panose="020F0502020204030204" pitchFamily="34" charset="0"/>
              </a:rPr>
              <a:t>COMMUNICATION…</a:t>
            </a:r>
            <a:endParaRPr lang="fr-FR" altLang="fr-FR" sz="3200" b="1" smtClean="0">
              <a:solidFill>
                <a:srgbClr val="0DB435"/>
              </a:solidFill>
              <a:latin typeface="Calibri" panose="020F0502020204030204" pitchFamily="34" charset="0"/>
            </a:endParaRPr>
          </a:p>
        </p:txBody>
      </p:sp>
      <p:pic>
        <p:nvPicPr>
          <p:cNvPr id="35843" name="Picture 2" descr="http://www.codes05.org/images/interface/logo_codes05.gif"/>
          <p:cNvPicPr>
            <a:picLocks noChangeAspect="1" noChangeArrowheads="1"/>
          </p:cNvPicPr>
          <p:nvPr/>
        </p:nvPicPr>
        <p:blipFill>
          <a:blip r:embed="rId5">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Espace réservé du numéro de diapositive 7"/>
          <p:cNvSpPr>
            <a:spLocks noGrp="1"/>
          </p:cNvSpPr>
          <p:nvPr>
            <p:ph type="sldNum" sz="quarter" idx="12"/>
          </p:nvPr>
        </p:nvSpPr>
        <p:spPr bwMode="auto">
          <a:xfrm>
            <a:off x="304800" y="6410325"/>
            <a:ext cx="35814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78B6D8F9-117B-4DB0-909C-C1A5341094F1}" type="slidenum">
              <a:rPr kumimoji="0" lang="fr-FR" altLang="fr-FR" sz="1400" b="1" i="0" u="none" strike="noStrike" kern="1200" cap="none" spc="0" normalizeH="0" baseline="0" noProof="0" smtClean="0">
                <a:ln>
                  <a:noFill/>
                </a:ln>
                <a:solidFill>
                  <a:srgbClr val="FFFFFF"/>
                </a:solidFill>
                <a:effectLst/>
                <a:uLnTx/>
                <a:uFillTx/>
                <a:latin typeface="Century Schoolbook" panose="02040604050505020304" pitchFamily="18"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10</a:t>
            </a:fld>
            <a:endParaRPr kumimoji="0" lang="fr-FR" altLang="fr-FR" sz="1400" b="1" i="0" u="none" strike="noStrike" kern="1200" cap="none" spc="0" normalizeH="0" baseline="0" noProof="0" smtClean="0">
              <a:ln>
                <a:noFill/>
              </a:ln>
              <a:solidFill>
                <a:srgbClr val="FFFFFF"/>
              </a:solidFill>
              <a:effectLst/>
              <a:uLnTx/>
              <a:uFillTx/>
              <a:latin typeface="Century Schoolbook" panose="02040604050505020304" pitchFamily="18" charset="0"/>
              <a:ea typeface="+mn-ea"/>
              <a:cs typeface="+mn-cs"/>
            </a:endParaRPr>
          </a:p>
        </p:txBody>
      </p:sp>
      <p:pic>
        <p:nvPicPr>
          <p:cNvPr id="35845" name="Image 5">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68938" y="4149725"/>
            <a:ext cx="303053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Image 6">
            <a:hlinkClick r:id="rId8"/>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65213" y="4144963"/>
            <a:ext cx="3141662"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Image 1">
            <a:hlinkClick r:id="rId10"/>
          </p:cNvPr>
          <p:cNvPicPr>
            <a:picLocks noChangeAspect="1"/>
          </p:cNvPicPr>
          <p:nvPr/>
        </p:nvPicPr>
        <p:blipFill>
          <a:blip r:embed="rId11">
            <a:extLst>
              <a:ext uri="{28A0092B-C50C-407E-A947-70E740481C1C}">
                <a14:useLocalDpi xmlns:a14="http://schemas.microsoft.com/office/drawing/2010/main" val="0"/>
              </a:ext>
            </a:extLst>
          </a:blip>
          <a:srcRect l="7481" t="12321" r="8257" b="5080"/>
          <a:stretch>
            <a:fillRect/>
          </a:stretch>
        </p:blipFill>
        <p:spPr bwMode="auto">
          <a:xfrm>
            <a:off x="2012950" y="904875"/>
            <a:ext cx="572770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528302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nvPr>
        </p:nvSpPr>
        <p:spPr bwMode="auto">
          <a:xfrm>
            <a:off x="457200" y="184150"/>
            <a:ext cx="7467600" cy="868363"/>
          </a:xfrm>
          <a:noFill/>
        </p:spPr>
        <p:txBody>
          <a:bodyPr wrap="square" lIns="91440" tIns="45720" rIns="91440" bIns="45720" numCol="1" anchorCtr="0" compatLnSpc="1">
            <a:prstTxWarp prst="textNoShape">
              <a:avLst/>
            </a:prstTxWarp>
          </a:bodyPr>
          <a:lstStyle/>
          <a:p>
            <a:pPr algn="ctr"/>
            <a:r>
              <a:rPr lang="fr-FR" sz="3200" b="1" cap="none" dirty="0" smtClean="0">
                <a:solidFill>
                  <a:srgbClr val="0DB435"/>
                </a:solidFill>
                <a:latin typeface="Calibri" pitchFamily="34" charset="0"/>
              </a:rPr>
              <a:t>OBJECTIFS DE LA FORMATION</a:t>
            </a:r>
          </a:p>
        </p:txBody>
      </p:sp>
      <p:sp>
        <p:nvSpPr>
          <p:cNvPr id="41986" name="Rectangle 3"/>
          <p:cNvSpPr>
            <a:spLocks noGrp="1"/>
          </p:cNvSpPr>
          <p:nvPr>
            <p:ph type="body" idx="4294967295"/>
          </p:nvPr>
        </p:nvSpPr>
        <p:spPr>
          <a:xfrm>
            <a:off x="661988" y="2852936"/>
            <a:ext cx="7772400" cy="2983450"/>
          </a:xfrm>
        </p:spPr>
        <p:txBody>
          <a:bodyPr/>
          <a:lstStyle/>
          <a:p>
            <a:pPr algn="just">
              <a:lnSpc>
                <a:spcPct val="90000"/>
              </a:lnSpc>
            </a:pPr>
            <a:r>
              <a:rPr lang="fr-FR" sz="2000" b="1" dirty="0" smtClean="0">
                <a:latin typeface="Calibri" pitchFamily="34" charset="0"/>
              </a:rPr>
              <a:t>De </a:t>
            </a:r>
            <a:r>
              <a:rPr lang="fr-FR" sz="2000" b="1" dirty="0">
                <a:latin typeface="Calibri" pitchFamily="34" charset="0"/>
              </a:rPr>
              <a:t>concevoir, d’animer et d’évaluer des actions de promotion de la santé </a:t>
            </a:r>
            <a:endParaRPr lang="fr-FR" sz="2000" b="1" dirty="0" smtClean="0">
              <a:latin typeface="Calibri" pitchFamily="34" charset="0"/>
            </a:endParaRPr>
          </a:p>
          <a:p>
            <a:pPr algn="just">
              <a:lnSpc>
                <a:spcPct val="90000"/>
              </a:lnSpc>
            </a:pPr>
            <a:endParaRPr lang="fr-FR" sz="2000" b="1" dirty="0">
              <a:latin typeface="Calibri" pitchFamily="34" charset="0"/>
            </a:endParaRPr>
          </a:p>
          <a:p>
            <a:pPr algn="just">
              <a:lnSpc>
                <a:spcPct val="90000"/>
              </a:lnSpc>
            </a:pPr>
            <a:r>
              <a:rPr lang="fr-FR" sz="2000" b="1" dirty="0" smtClean="0">
                <a:latin typeface="Calibri" pitchFamily="34" charset="0"/>
              </a:rPr>
              <a:t>De </a:t>
            </a:r>
            <a:r>
              <a:rPr lang="fr-FR" sz="2000" b="1" dirty="0">
                <a:latin typeface="Calibri" pitchFamily="34" charset="0"/>
              </a:rPr>
              <a:t>présenter les effets attendus et l’impact de la mise en œuvre d’un </a:t>
            </a:r>
            <a:r>
              <a:rPr lang="fr-FR" sz="2000" b="1" dirty="0" smtClean="0">
                <a:latin typeface="Calibri" pitchFamily="34" charset="0"/>
              </a:rPr>
              <a:t>projet</a:t>
            </a:r>
          </a:p>
          <a:p>
            <a:pPr algn="just">
              <a:lnSpc>
                <a:spcPct val="90000"/>
              </a:lnSpc>
            </a:pPr>
            <a:endParaRPr lang="fr-FR" sz="2000" b="1" dirty="0">
              <a:latin typeface="Calibri" pitchFamily="34" charset="0"/>
            </a:endParaRPr>
          </a:p>
          <a:p>
            <a:pPr algn="just">
              <a:lnSpc>
                <a:spcPct val="90000"/>
              </a:lnSpc>
            </a:pPr>
            <a:r>
              <a:rPr lang="fr-FR" sz="2000" b="1" dirty="0" smtClean="0">
                <a:latin typeface="Calibri" pitchFamily="34" charset="0"/>
              </a:rPr>
              <a:t>D’utiliser </a:t>
            </a:r>
            <a:r>
              <a:rPr lang="fr-FR" sz="2000" b="1" dirty="0">
                <a:latin typeface="Calibri" pitchFamily="34" charset="0"/>
              </a:rPr>
              <a:t>différents outils méthodologiques dans le cadre de la conceptualisation et l’évaluation d’actions ou de programmes de santé publique</a:t>
            </a:r>
          </a:p>
        </p:txBody>
      </p:sp>
      <p:pic>
        <p:nvPicPr>
          <p:cNvPr id="4198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11</a:t>
            </a:fld>
            <a:endParaRPr lang="fr-FR"/>
          </a:p>
        </p:txBody>
      </p:sp>
      <p:pic>
        <p:nvPicPr>
          <p:cNvPr id="2" name="Imag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608" y="1102884"/>
            <a:ext cx="1857920" cy="1523414"/>
          </a:xfrm>
          <a:prstGeom prst="rect">
            <a:avLst/>
          </a:prstGeom>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457200" y="184150"/>
            <a:ext cx="7467600" cy="868363"/>
          </a:xfrm>
          <a:noFill/>
        </p:spPr>
        <p:txBody>
          <a:bodyPr wrap="square" lIns="91440" tIns="45720" rIns="91440" bIns="45720" numCol="1" anchorCtr="0" compatLnSpc="1">
            <a:prstTxWarp prst="textNoShape">
              <a:avLst/>
            </a:prstTxWarp>
          </a:bodyPr>
          <a:lstStyle/>
          <a:p>
            <a:pPr algn="ctr"/>
            <a:r>
              <a:rPr lang="fr-FR" sz="3200" b="1" cap="none" dirty="0" smtClean="0">
                <a:solidFill>
                  <a:srgbClr val="0DB435"/>
                </a:solidFill>
                <a:latin typeface="Calibri" pitchFamily="34" charset="0"/>
              </a:rPr>
              <a:t>ORGANISATION</a:t>
            </a:r>
          </a:p>
        </p:txBody>
      </p:sp>
      <p:sp>
        <p:nvSpPr>
          <p:cNvPr id="41986" name="Rectangle 3"/>
          <p:cNvSpPr>
            <a:spLocks noGrp="1"/>
          </p:cNvSpPr>
          <p:nvPr>
            <p:ph type="body" idx="4294967295"/>
          </p:nvPr>
        </p:nvSpPr>
        <p:spPr>
          <a:xfrm>
            <a:off x="607559" y="1988840"/>
            <a:ext cx="7564841" cy="3471376"/>
          </a:xfrm>
        </p:spPr>
        <p:txBody>
          <a:bodyPr/>
          <a:lstStyle/>
          <a:p>
            <a:pPr algn="just">
              <a:lnSpc>
                <a:spcPct val="90000"/>
              </a:lnSpc>
            </a:pPr>
            <a:r>
              <a:rPr lang="fr-FR" sz="2000" b="1" dirty="0">
                <a:latin typeface="Calibri" pitchFamily="34" charset="0"/>
              </a:rPr>
              <a:t>Lieu : </a:t>
            </a:r>
            <a:r>
              <a:rPr lang="fr-FR" sz="2000" b="1" dirty="0" err="1" smtClean="0">
                <a:latin typeface="Calibri" pitchFamily="34" charset="0"/>
              </a:rPr>
              <a:t>LoCOmmun</a:t>
            </a:r>
            <a:r>
              <a:rPr lang="fr-FR" sz="2000" b="1" dirty="0" smtClean="0">
                <a:latin typeface="Calibri" pitchFamily="34" charset="0"/>
              </a:rPr>
              <a:t> - Gap</a:t>
            </a:r>
            <a:endParaRPr lang="fr-FR" sz="2000" b="1" dirty="0">
              <a:latin typeface="Calibri" pitchFamily="34" charset="0"/>
            </a:endParaRPr>
          </a:p>
          <a:p>
            <a:pPr algn="just">
              <a:lnSpc>
                <a:spcPct val="90000"/>
              </a:lnSpc>
            </a:pPr>
            <a:r>
              <a:rPr lang="fr-FR" sz="2000" b="1" dirty="0">
                <a:latin typeface="Calibri" pitchFamily="34" charset="0"/>
              </a:rPr>
              <a:t>Horaire : 09h00 </a:t>
            </a:r>
            <a:r>
              <a:rPr lang="fr-FR" sz="2000" b="1" dirty="0" smtClean="0">
                <a:latin typeface="Calibri" pitchFamily="34" charset="0"/>
              </a:rPr>
              <a:t>- 17h00</a:t>
            </a:r>
            <a:endParaRPr lang="fr-FR" sz="2000" b="1" dirty="0">
              <a:latin typeface="Calibri" pitchFamily="34" charset="0"/>
            </a:endParaRPr>
          </a:p>
          <a:p>
            <a:pPr algn="just">
              <a:lnSpc>
                <a:spcPct val="90000"/>
              </a:lnSpc>
            </a:pPr>
            <a:r>
              <a:rPr lang="fr-FR" sz="2000" b="1" dirty="0">
                <a:latin typeface="Calibri" pitchFamily="34" charset="0"/>
              </a:rPr>
              <a:t>Pause : </a:t>
            </a:r>
            <a:r>
              <a:rPr lang="fr-FR" sz="2000" b="1" dirty="0" smtClean="0">
                <a:latin typeface="Calibri" pitchFamily="34" charset="0"/>
              </a:rPr>
              <a:t>10-15 minutes prévues </a:t>
            </a:r>
            <a:r>
              <a:rPr lang="fr-FR" sz="2000" b="1" dirty="0">
                <a:latin typeface="Calibri" pitchFamily="34" charset="0"/>
              </a:rPr>
              <a:t>par ½ journée</a:t>
            </a:r>
          </a:p>
          <a:p>
            <a:pPr algn="just">
              <a:lnSpc>
                <a:spcPct val="90000"/>
              </a:lnSpc>
            </a:pPr>
            <a:r>
              <a:rPr lang="fr-FR" sz="2000" b="1" dirty="0">
                <a:latin typeface="Calibri" pitchFamily="34" charset="0"/>
              </a:rPr>
              <a:t>Repas : </a:t>
            </a:r>
            <a:r>
              <a:rPr lang="fr-FR" sz="2000" b="1" dirty="0" smtClean="0">
                <a:latin typeface="Calibri" pitchFamily="34" charset="0"/>
              </a:rPr>
              <a:t>1h15, à la </a:t>
            </a:r>
            <a:r>
              <a:rPr lang="fr-FR" sz="2000" b="1" dirty="0">
                <a:latin typeface="Calibri" pitchFamily="34" charset="0"/>
              </a:rPr>
              <a:t>charge des </a:t>
            </a:r>
            <a:r>
              <a:rPr lang="fr-FR" sz="2000" b="1" dirty="0" smtClean="0">
                <a:latin typeface="Calibri" pitchFamily="34" charset="0"/>
              </a:rPr>
              <a:t>participants. Repas partagé ?</a:t>
            </a:r>
          </a:p>
          <a:p>
            <a:pPr marL="0" indent="0" algn="just">
              <a:lnSpc>
                <a:spcPct val="90000"/>
              </a:lnSpc>
              <a:buNone/>
            </a:pPr>
            <a:endParaRPr lang="fr-FR" sz="2000" b="1" dirty="0">
              <a:latin typeface="Calibri" pitchFamily="34" charset="0"/>
            </a:endParaRPr>
          </a:p>
          <a:p>
            <a:pPr algn="just">
              <a:lnSpc>
                <a:spcPct val="90000"/>
              </a:lnSpc>
            </a:pPr>
            <a:r>
              <a:rPr lang="fr-FR" sz="2000" b="1" dirty="0" smtClean="0">
                <a:latin typeface="Calibri" pitchFamily="34" charset="0"/>
              </a:rPr>
              <a:t>Dossier de formation </a:t>
            </a:r>
            <a:r>
              <a:rPr lang="fr-FR" sz="2000" b="1" dirty="0">
                <a:latin typeface="Calibri" pitchFamily="34" charset="0"/>
              </a:rPr>
              <a:t>: </a:t>
            </a:r>
          </a:p>
          <a:p>
            <a:pPr marL="0" indent="0" algn="just">
              <a:lnSpc>
                <a:spcPct val="90000"/>
              </a:lnSpc>
              <a:buNone/>
            </a:pPr>
            <a:r>
              <a:rPr lang="fr-FR" sz="2000" b="1" dirty="0" smtClean="0">
                <a:latin typeface="Calibri" pitchFamily="34" charset="0"/>
              </a:rPr>
              <a:t>- Programme</a:t>
            </a:r>
          </a:p>
          <a:p>
            <a:pPr marL="0" indent="0" algn="just">
              <a:lnSpc>
                <a:spcPct val="90000"/>
              </a:lnSpc>
              <a:buNone/>
            </a:pPr>
            <a:r>
              <a:rPr lang="fr-FR" sz="2000" b="1" dirty="0" smtClean="0">
                <a:latin typeface="Calibri" pitchFamily="34" charset="0"/>
              </a:rPr>
              <a:t>- Plaquette de présentation du CoDES 05</a:t>
            </a:r>
          </a:p>
          <a:p>
            <a:pPr marL="0" indent="0" algn="just">
              <a:lnSpc>
                <a:spcPct val="90000"/>
              </a:lnSpc>
              <a:buNone/>
            </a:pPr>
            <a:r>
              <a:rPr lang="fr-FR" sz="2000" b="1" dirty="0" smtClean="0">
                <a:latin typeface="Calibri" pitchFamily="34" charset="0"/>
              </a:rPr>
              <a:t>- Powerpoint des quatre journées</a:t>
            </a:r>
            <a:endParaRPr lang="fr-FR" sz="2000" b="1" dirty="0">
              <a:latin typeface="Calibri" pitchFamily="34" charset="0"/>
            </a:endParaRPr>
          </a:p>
          <a:p>
            <a:pPr marL="0" indent="0" algn="just">
              <a:lnSpc>
                <a:spcPct val="90000"/>
              </a:lnSpc>
              <a:buNone/>
            </a:pPr>
            <a:r>
              <a:rPr lang="fr-FR" sz="2000" b="1" dirty="0" smtClean="0">
                <a:latin typeface="Calibri" pitchFamily="34" charset="0"/>
              </a:rPr>
              <a:t>- Bulletin d’adhésion</a:t>
            </a:r>
            <a:endParaRPr lang="fr-FR" sz="2000" b="1" dirty="0">
              <a:latin typeface="Calibri" pitchFamily="34" charset="0"/>
            </a:endParaRPr>
          </a:p>
          <a:p>
            <a:pPr algn="just">
              <a:lnSpc>
                <a:spcPct val="90000"/>
              </a:lnSpc>
            </a:pPr>
            <a:endParaRPr lang="fr-FR" sz="2000" b="1" dirty="0">
              <a:latin typeface="Calibri" pitchFamily="34" charset="0"/>
            </a:endParaRPr>
          </a:p>
          <a:p>
            <a:pPr algn="just">
              <a:lnSpc>
                <a:spcPct val="90000"/>
              </a:lnSpc>
            </a:pPr>
            <a:r>
              <a:rPr lang="fr-FR" sz="2000" b="1" dirty="0" smtClean="0">
                <a:latin typeface="Calibri" pitchFamily="34" charset="0"/>
              </a:rPr>
              <a:t>Questionnaire d’évaluation « à chaud »</a:t>
            </a:r>
          </a:p>
          <a:p>
            <a:pPr algn="just">
              <a:lnSpc>
                <a:spcPct val="90000"/>
              </a:lnSpc>
            </a:pPr>
            <a:r>
              <a:rPr lang="fr-FR" sz="2000" b="1" dirty="0" smtClean="0">
                <a:latin typeface="Calibri" pitchFamily="34" charset="0"/>
              </a:rPr>
              <a:t>Ressources pédagogiques accessibles au terme de la formation</a:t>
            </a:r>
            <a:endParaRPr lang="fr-FR" sz="2000" b="1" dirty="0">
              <a:latin typeface="Calibri" pitchFamily="34" charset="0"/>
            </a:endParaRP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026" name="Picture 2" descr="https://www.lecedrerouge.com/media/catalog/product/cache/1/image/479x/9df78eab33525d08d6e5fb8d27136e95/n/o/horloge_tempo_de_magis_noir.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08239" y="925428"/>
            <a:ext cx="962141" cy="9621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803150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457200" y="1556792"/>
            <a:ext cx="7787208" cy="4680520"/>
          </a:xfrm>
        </p:spPr>
        <p:txBody>
          <a:bodyPr/>
          <a:lstStyle/>
          <a:p>
            <a:pPr marL="273050" indent="-273050" algn="ctr">
              <a:lnSpc>
                <a:spcPct val="80000"/>
              </a:lnSpc>
              <a:buNone/>
            </a:pPr>
            <a:r>
              <a:rPr lang="fr-FR" sz="2800" b="1" i="1" dirty="0" smtClean="0">
                <a:solidFill>
                  <a:srgbClr val="0070C0"/>
                </a:solidFill>
                <a:effectLst>
                  <a:outerShdw blurRad="38100" dist="38100" dir="2700000" algn="tl">
                    <a:srgbClr val="000000">
                      <a:alpha val="43137"/>
                    </a:srgbClr>
                  </a:outerShdw>
                </a:effectLst>
                <a:latin typeface="Calibri" pitchFamily="34" charset="0"/>
              </a:rPr>
              <a:t>LA SANTE</a:t>
            </a:r>
          </a:p>
          <a:p>
            <a:pPr marL="273050" indent="-273050">
              <a:lnSpc>
                <a:spcPct val="80000"/>
              </a:lnSpc>
            </a:pPr>
            <a:endParaRPr lang="fr-FR" sz="1800" b="1" dirty="0" smtClean="0">
              <a:latin typeface="Calibri" pitchFamily="34" charset="0"/>
            </a:endParaRPr>
          </a:p>
          <a:p>
            <a:pPr marL="273050" indent="-273050" algn="just">
              <a:lnSpc>
                <a:spcPct val="80000"/>
              </a:lnSpc>
            </a:pPr>
            <a:r>
              <a:rPr lang="fr-FR" sz="1800" b="1" dirty="0" smtClean="0">
                <a:latin typeface="Calibri" pitchFamily="34" charset="0"/>
              </a:rPr>
              <a:t>Avant 1945 </a:t>
            </a:r>
          </a:p>
          <a:p>
            <a:pPr marL="273050" indent="-273050" algn="just">
              <a:lnSpc>
                <a:spcPct val="80000"/>
              </a:lnSpc>
              <a:buNone/>
            </a:pPr>
            <a:r>
              <a:rPr lang="fr-FR" sz="1800" b="1" dirty="0" smtClean="0">
                <a:latin typeface="Calibri" pitchFamily="34" charset="0"/>
              </a:rPr>
              <a:t>      C’est l’absence de maladie </a:t>
            </a:r>
          </a:p>
          <a:p>
            <a:pPr marL="273050" indent="-273050" algn="just">
              <a:lnSpc>
                <a:spcPct val="80000"/>
              </a:lnSpc>
              <a:buNone/>
            </a:pPr>
            <a:endParaRPr lang="fr-FR" sz="1800" b="1" dirty="0" smtClean="0">
              <a:latin typeface="Calibri" pitchFamily="34" charset="0"/>
            </a:endParaRPr>
          </a:p>
          <a:p>
            <a:pPr marL="273050" indent="-273050" algn="just">
              <a:lnSpc>
                <a:spcPct val="80000"/>
              </a:lnSpc>
            </a:pPr>
            <a:r>
              <a:rPr lang="fr-FR" sz="1800" b="1" dirty="0" smtClean="0">
                <a:latin typeface="Calibri" pitchFamily="34" charset="0"/>
              </a:rPr>
              <a:t>1946 – OMS (Préambule à la Constitution de l'Organisation Mondiale de la Santé)</a:t>
            </a:r>
          </a:p>
          <a:p>
            <a:pPr marL="273050" indent="-273050" algn="just">
              <a:lnSpc>
                <a:spcPct val="80000"/>
              </a:lnSpc>
              <a:buNone/>
            </a:pPr>
            <a:r>
              <a:rPr lang="fr-FR" sz="1800" b="1" dirty="0" smtClean="0">
                <a:latin typeface="Calibri" pitchFamily="34" charset="0"/>
              </a:rPr>
              <a:t>	</a:t>
            </a:r>
            <a:r>
              <a:rPr lang="fr-FR" sz="1800" b="1" i="1" dirty="0" smtClean="0">
                <a:latin typeface="Calibri" pitchFamily="34" charset="0"/>
              </a:rPr>
              <a:t>« La santé est un état de complet bien être physique, mental et social, et ne consiste pas en l’absence de maladie ou d’infirmité »</a:t>
            </a:r>
          </a:p>
          <a:p>
            <a:pPr marL="273050" indent="-273050" algn="just">
              <a:lnSpc>
                <a:spcPct val="80000"/>
              </a:lnSpc>
              <a:buNone/>
            </a:pPr>
            <a:endParaRPr lang="fr-FR" sz="1800" b="1" dirty="0" smtClean="0">
              <a:latin typeface="Calibri" pitchFamily="34" charset="0"/>
            </a:endParaRPr>
          </a:p>
          <a:p>
            <a:pPr marL="273050" indent="-273050" algn="just">
              <a:lnSpc>
                <a:spcPct val="80000"/>
              </a:lnSpc>
            </a:pPr>
            <a:r>
              <a:rPr lang="fr-FR" sz="1800" b="1" dirty="0" smtClean="0">
                <a:solidFill>
                  <a:srgbClr val="0070C0"/>
                </a:solidFill>
                <a:latin typeface="Calibri" pitchFamily="34" charset="0"/>
              </a:rPr>
              <a:t>1986 – OMS (Charte Ottawa) </a:t>
            </a:r>
          </a:p>
          <a:p>
            <a:pPr marL="273050" indent="-273050" algn="just">
              <a:lnSpc>
                <a:spcPct val="80000"/>
              </a:lnSpc>
              <a:buNone/>
            </a:pPr>
            <a:r>
              <a:rPr lang="fr-FR" sz="1800" b="1" dirty="0" smtClean="0">
                <a:solidFill>
                  <a:srgbClr val="0070C0"/>
                </a:solidFill>
                <a:latin typeface="Calibri" pitchFamily="34" charset="0"/>
              </a:rPr>
              <a:t>	</a:t>
            </a:r>
            <a:r>
              <a:rPr lang="fr-FR" sz="1800" b="1" i="1" dirty="0" smtClean="0">
                <a:solidFill>
                  <a:srgbClr val="0070C0"/>
                </a:solidFill>
                <a:latin typeface="Calibri" pitchFamily="34" charset="0"/>
              </a:rPr>
              <a:t>« La santé c’est la mesure dans laquelle un groupe ou un individu peut d’une part, réaliser ses ambitions et satisfaire ses besoins et, d’autre part, évoluer avec le milieu ou s’adapter à celui-ci »</a:t>
            </a:r>
          </a:p>
          <a:p>
            <a:pPr algn="just">
              <a:lnSpc>
                <a:spcPct val="80000"/>
              </a:lnSpc>
              <a:buNone/>
            </a:pPr>
            <a:r>
              <a:rPr lang="fr-FR" sz="1800" b="1" i="1" dirty="0" smtClean="0">
                <a:solidFill>
                  <a:srgbClr val="0070C0"/>
                </a:solidFill>
                <a:latin typeface="Calibri" pitchFamily="34" charset="0"/>
              </a:rPr>
              <a:t>	« La santé est donc perçue comme une ressource de la vie quotidienne, et non comme le but de la vie, </a:t>
            </a:r>
            <a:r>
              <a:rPr lang="fr-FR" sz="1800" b="1" i="1" dirty="0" smtClean="0">
                <a:solidFill>
                  <a:srgbClr val="FF0000"/>
                </a:solidFill>
                <a:latin typeface="Calibri" pitchFamily="34" charset="0"/>
              </a:rPr>
              <a:t>« le pouvoir d’identifier et de réaliser ses ambitions, satisfaire ses besoins, et évoluer avec son milieu ou s’y adapter » </a:t>
            </a:r>
            <a:r>
              <a:rPr lang="fr-FR" sz="1800" b="1" i="1" dirty="0" smtClean="0">
                <a:solidFill>
                  <a:srgbClr val="0070C0"/>
                </a:solidFill>
                <a:latin typeface="Calibri" pitchFamily="34" charset="0"/>
              </a:rPr>
              <a:t>; il s’agit d’un concept positif mettant en valeur les ressources sociales et individuelles, ainsi que les capacités physiques »</a:t>
            </a:r>
          </a:p>
          <a:p>
            <a:pPr marL="273050" indent="-273050">
              <a:lnSpc>
                <a:spcPct val="80000"/>
              </a:lnSpc>
              <a:buFont typeface="Wingdings" pitchFamily="2" charset="2"/>
              <a:buNone/>
            </a:pPr>
            <a:endParaRPr lang="fr-FR" sz="1100" dirty="0">
              <a:latin typeface="Calibri" pitchFamily="34" charset="0"/>
            </a:endParaRPr>
          </a:p>
        </p:txBody>
      </p:sp>
      <p:pic>
        <p:nvPicPr>
          <p:cNvPr id="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24128" y="853908"/>
            <a:ext cx="2880320" cy="1999028"/>
          </a:xfrm>
          <a:prstGeom prst="rect">
            <a:avLst/>
          </a:prstGeom>
          <a:noFill/>
          <a:ln w="9525">
            <a:noFill/>
            <a:miter lim="800000"/>
            <a:headEnd/>
            <a:tailEnd/>
          </a:ln>
        </p:spPr>
      </p:pic>
      <p:pic>
        <p:nvPicPr>
          <p:cNvPr id="5"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
        <p:nvSpPr>
          <p:cNvPr id="6" name="Rectangle 2"/>
          <p:cNvSpPr txBox="1">
            <a:spLocks noChangeArrowheads="1"/>
          </p:cNvSpPr>
          <p:nvPr/>
        </p:nvSpPr>
        <p:spPr>
          <a:xfrm>
            <a:off x="827088" y="356394"/>
            <a:ext cx="7793037" cy="76835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sng" strike="noStrike" kern="1200" cap="small" spc="0" normalizeH="0" baseline="0" noProof="0" dirty="0" smtClean="0">
                <a:ln>
                  <a:noFill/>
                </a:ln>
                <a:solidFill>
                  <a:schemeClr val="tx2">
                    <a:lumMod val="75000"/>
                    <a:lumOff val="25000"/>
                  </a:schemeClr>
                </a:solidFill>
                <a:effectLst/>
                <a:uLnTx/>
                <a:uFillTx/>
                <a:latin typeface="Calibri" pitchFamily="34" charset="0"/>
                <a:ea typeface="+mj-ea"/>
                <a:cs typeface="Calibri" pitchFamily="34" charset="0"/>
              </a:rPr>
              <a:t>Le concept de Santé</a:t>
            </a:r>
          </a:p>
        </p:txBody>
      </p:sp>
      <p:sp>
        <p:nvSpPr>
          <p:cNvPr id="7" name="Espace réservé du numéro de diapositive 6"/>
          <p:cNvSpPr>
            <a:spLocks noGrp="1"/>
          </p:cNvSpPr>
          <p:nvPr>
            <p:ph type="sldNum" sz="quarter" idx="12"/>
          </p:nvPr>
        </p:nvSpPr>
        <p:spPr/>
        <p:txBody>
          <a:bodyPr/>
          <a:lstStyle/>
          <a:p>
            <a:pPr>
              <a:defRPr/>
            </a:pPr>
            <a:fld id="{DB984F8C-6B2F-4A9A-A43E-8F0D83C117A8}" type="slidenum">
              <a:rPr lang="fr-FR" smtClean="0"/>
              <a:pPr>
                <a:defRPr/>
              </a:pPr>
              <a:t>13</a:t>
            </a:fld>
            <a:endParaRPr lang="fr-FR"/>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algn="ctr"/>
            <a:r>
              <a:rPr lang="fr-FR" sz="2800" b="1" cap="none" smtClean="0">
                <a:solidFill>
                  <a:schemeClr val="accent1"/>
                </a:solidFill>
                <a:latin typeface="Calibri" pitchFamily="34" charset="0"/>
              </a:rPr>
              <a:t>LE CONCEPT DE SANTE  </a:t>
            </a:r>
            <a:br>
              <a:rPr lang="fr-FR" sz="2800" b="1" cap="none" smtClean="0">
                <a:solidFill>
                  <a:schemeClr val="accent1"/>
                </a:solidFill>
                <a:latin typeface="Calibri" pitchFamily="34" charset="0"/>
              </a:rPr>
            </a:br>
            <a:r>
              <a:rPr lang="fr-FR" sz="2400" b="1" i="1" cap="none" smtClean="0">
                <a:solidFill>
                  <a:schemeClr val="accent1"/>
                </a:solidFill>
                <a:latin typeface="Calibri" pitchFamily="34" charset="0"/>
              </a:rPr>
              <a:t>d’une conception utopique à une conception adaptative</a:t>
            </a:r>
          </a:p>
        </p:txBody>
      </p:sp>
      <p:sp>
        <p:nvSpPr>
          <p:cNvPr id="50178" name="Rectangle 3"/>
          <p:cNvSpPr>
            <a:spLocks noGrp="1"/>
          </p:cNvSpPr>
          <p:nvPr>
            <p:ph type="body" idx="4294967295"/>
          </p:nvPr>
        </p:nvSpPr>
        <p:spPr>
          <a:xfrm>
            <a:off x="914400" y="2209800"/>
            <a:ext cx="7772400" cy="1371600"/>
          </a:xfrm>
        </p:spPr>
        <p:txBody>
          <a:bodyPr/>
          <a:lstStyle/>
          <a:p>
            <a:pPr>
              <a:lnSpc>
                <a:spcPct val="90000"/>
              </a:lnSpc>
            </a:pPr>
            <a:r>
              <a:rPr lang="fr-FR" b="1" smtClean="0">
                <a:solidFill>
                  <a:srgbClr val="FF0000"/>
                </a:solidFill>
                <a:latin typeface="Calibri" pitchFamily="34" charset="0"/>
              </a:rPr>
              <a:t>Conception négative, centrée sur la maladie</a:t>
            </a:r>
          </a:p>
          <a:p>
            <a:pPr lvl="2">
              <a:spcBef>
                <a:spcPct val="50000"/>
              </a:spcBef>
              <a:buFont typeface="Wingdings" pitchFamily="2" charset="2"/>
              <a:buNone/>
            </a:pPr>
            <a:r>
              <a:rPr lang="fr-FR" sz="2400" b="1" i="1" smtClean="0">
                <a:latin typeface="Calibri" pitchFamily="34" charset="0"/>
              </a:rPr>
              <a:t>La santé est l’absence de maladie et d’infirmité</a:t>
            </a:r>
            <a:r>
              <a:rPr lang="fr-FR" sz="2000" b="1" smtClean="0">
                <a:latin typeface="Book Antiqua" pitchFamily="18" charset="0"/>
              </a:rPr>
              <a:t> </a:t>
            </a:r>
          </a:p>
          <a:p>
            <a:pPr lvl="2">
              <a:lnSpc>
                <a:spcPct val="90000"/>
              </a:lnSpc>
              <a:buFont typeface="Wingdings" pitchFamily="2" charset="2"/>
              <a:buNone/>
            </a:pPr>
            <a:endParaRPr lang="fr-FR" sz="2000" b="1" smtClean="0">
              <a:latin typeface="Book Antiqua" pitchFamily="18" charset="0"/>
            </a:endParaRPr>
          </a:p>
        </p:txBody>
      </p:sp>
      <p:pic>
        <p:nvPicPr>
          <p:cNvPr id="50179"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0180" name="Rectangle 7"/>
          <p:cNvSpPr>
            <a:spLocks/>
          </p:cNvSpPr>
          <p:nvPr/>
        </p:nvSpPr>
        <p:spPr bwMode="auto">
          <a:xfrm>
            <a:off x="903288" y="3786188"/>
            <a:ext cx="7772400" cy="1371600"/>
          </a:xfrm>
          <a:prstGeom prst="rect">
            <a:avLst/>
          </a:prstGeom>
          <a:noFill/>
          <a:ln w="9525">
            <a:noFill/>
            <a:miter lim="800000"/>
            <a:headEnd/>
            <a:tailEnd/>
          </a:ln>
        </p:spPr>
        <p:txBody>
          <a:bodyPr/>
          <a:lstStyle/>
          <a:p>
            <a:pPr marL="273050" indent="-273050" eaLnBrk="0" hangingPunct="0">
              <a:lnSpc>
                <a:spcPct val="90000"/>
              </a:lnSpc>
              <a:spcBef>
                <a:spcPts val="600"/>
              </a:spcBef>
              <a:buClr>
                <a:schemeClr val="accent1"/>
              </a:buClr>
              <a:buSzPct val="70000"/>
              <a:buFont typeface="Wingdings" pitchFamily="2" charset="2"/>
              <a:buChar char=""/>
            </a:pPr>
            <a:r>
              <a:rPr lang="fr-FR" sz="2400" b="1">
                <a:solidFill>
                  <a:schemeClr val="accent1"/>
                </a:solidFill>
                <a:latin typeface="Calibri" pitchFamily="34" charset="0"/>
              </a:rPr>
              <a:t>Conception positive</a:t>
            </a:r>
          </a:p>
          <a:p>
            <a:pPr lvl="2" indent="-182563" eaLnBrk="0" hangingPunct="0">
              <a:spcBef>
                <a:spcPct val="50000"/>
              </a:spcBef>
              <a:buClr>
                <a:srgbClr val="0A9E2D"/>
              </a:buClr>
              <a:buSzPct val="60000"/>
              <a:buFont typeface="Wingdings" pitchFamily="2" charset="2"/>
              <a:buNone/>
            </a:pPr>
            <a:r>
              <a:rPr lang="fr-FR" sz="2400" b="1" i="1">
                <a:latin typeface="Calibri" pitchFamily="34" charset="0"/>
              </a:rPr>
              <a:t>Etat de celui qui est bien en vie</a:t>
            </a:r>
            <a:r>
              <a:rPr lang="fr-FR" sz="2000" b="1">
                <a:latin typeface="Book Antiqua" pitchFamily="18" charset="0"/>
              </a:rPr>
              <a:t> </a:t>
            </a:r>
          </a:p>
          <a:p>
            <a:pPr lvl="2" indent="-182563" eaLnBrk="0" hangingPunct="0">
              <a:lnSpc>
                <a:spcPct val="90000"/>
              </a:lnSpc>
              <a:spcBef>
                <a:spcPct val="20000"/>
              </a:spcBef>
              <a:buClr>
                <a:srgbClr val="0A9E2D"/>
              </a:buClr>
              <a:buSzPct val="60000"/>
              <a:buFont typeface="Wingdings" pitchFamily="2" charset="2"/>
              <a:buNone/>
            </a:pPr>
            <a:endParaRPr lang="fr-FR" sz="2000" b="1">
              <a:latin typeface="Book Antiqua" pitchFamily="18" charset="0"/>
            </a:endParaRPr>
          </a:p>
        </p:txBody>
      </p:sp>
      <p:sp>
        <p:nvSpPr>
          <p:cNvPr id="6" name="Espace réservé du numéro de diapositive 5"/>
          <p:cNvSpPr>
            <a:spLocks noGrp="1"/>
          </p:cNvSpPr>
          <p:nvPr>
            <p:ph type="sldNum" sz="quarter" idx="11"/>
          </p:nvPr>
        </p:nvSpPr>
        <p:spPr/>
        <p:txBody>
          <a:bodyPr/>
          <a:lstStyle/>
          <a:p>
            <a:pPr>
              <a:defRPr/>
            </a:pPr>
            <a:fld id="{3C037D74-6CB4-495A-A80D-50A605D92923}" type="slidenum">
              <a:rPr lang="fr-FR" smtClean="0"/>
              <a:pPr>
                <a:defRPr/>
              </a:pPr>
              <a:t>14</a:t>
            </a:fld>
            <a:endParaRPr lang="fr-FR"/>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algn="ctr"/>
            <a:r>
              <a:rPr lang="fr-FR" sz="2800" b="1" cap="none" smtClean="0">
                <a:solidFill>
                  <a:schemeClr val="accent1"/>
                </a:solidFill>
                <a:latin typeface="Calibri" pitchFamily="34" charset="0"/>
              </a:rPr>
              <a:t>LE CONCEPT DE SANTE  </a:t>
            </a:r>
            <a:br>
              <a:rPr lang="fr-FR" sz="2800" b="1" cap="none" smtClean="0">
                <a:solidFill>
                  <a:schemeClr val="accent1"/>
                </a:solidFill>
                <a:latin typeface="Calibri" pitchFamily="34" charset="0"/>
              </a:rPr>
            </a:br>
            <a:r>
              <a:rPr lang="fr-FR" sz="2400" b="1" i="1" cap="none" smtClean="0">
                <a:solidFill>
                  <a:schemeClr val="accent1"/>
                </a:solidFill>
                <a:latin typeface="Calibri" pitchFamily="34" charset="0"/>
              </a:rPr>
              <a:t>d’une conception utopique à une conception adaptative</a:t>
            </a:r>
          </a:p>
        </p:txBody>
      </p:sp>
      <p:sp>
        <p:nvSpPr>
          <p:cNvPr id="52226" name="Rectangle 3"/>
          <p:cNvSpPr>
            <a:spLocks noGrp="1"/>
          </p:cNvSpPr>
          <p:nvPr>
            <p:ph type="body" idx="4294967295"/>
          </p:nvPr>
        </p:nvSpPr>
        <p:spPr>
          <a:xfrm>
            <a:off x="914400" y="2209800"/>
            <a:ext cx="7772400" cy="2227263"/>
          </a:xfrm>
        </p:spPr>
        <p:txBody>
          <a:bodyPr/>
          <a:lstStyle/>
          <a:p>
            <a:pPr>
              <a:lnSpc>
                <a:spcPct val="90000"/>
              </a:lnSpc>
            </a:pPr>
            <a:r>
              <a:rPr lang="fr-FR" sz="2800" b="1" dirty="0" smtClean="0">
                <a:latin typeface="Calibri" pitchFamily="34" charset="0"/>
              </a:rPr>
              <a:t>Conception utopique</a:t>
            </a:r>
          </a:p>
          <a:p>
            <a:pPr>
              <a:lnSpc>
                <a:spcPct val="90000"/>
              </a:lnSpc>
              <a:buFont typeface="Wingdings" pitchFamily="2" charset="2"/>
              <a:buNone/>
            </a:pPr>
            <a:endParaRPr lang="fr-FR" sz="2800" b="1" dirty="0" smtClean="0">
              <a:latin typeface="Calibri" pitchFamily="34" charset="0"/>
            </a:endParaRPr>
          </a:p>
          <a:p>
            <a:pPr lvl="2">
              <a:lnSpc>
                <a:spcPct val="90000"/>
              </a:lnSpc>
            </a:pPr>
            <a:r>
              <a:rPr lang="fr-FR" sz="2400" i="1" dirty="0" smtClean="0">
                <a:latin typeface="Calibri" pitchFamily="34" charset="0"/>
              </a:rPr>
              <a:t> La santé est un état de complet bien-être physique, social et mental, et ne consiste pas seulement en l’absence de maladie ou d’infirmité - OMS, 1946</a:t>
            </a:r>
          </a:p>
          <a:p>
            <a:pPr lvl="2">
              <a:lnSpc>
                <a:spcPct val="90000"/>
              </a:lnSpc>
            </a:pPr>
            <a:endParaRPr lang="fr-FR" sz="2400" i="1" dirty="0" smtClean="0">
              <a:latin typeface="Book Antiqua" pitchFamily="18" charset="0"/>
            </a:endParaRPr>
          </a:p>
          <a:p>
            <a:pPr lvl="2">
              <a:lnSpc>
                <a:spcPct val="90000"/>
              </a:lnSpc>
              <a:buFont typeface="Wingdings" pitchFamily="2" charset="2"/>
              <a:buNone/>
            </a:pPr>
            <a:endParaRPr lang="fr-FR" sz="1600" b="1" dirty="0" smtClean="0">
              <a:latin typeface="Book Antiqua" pitchFamily="18" charset="0"/>
            </a:endParaRPr>
          </a:p>
        </p:txBody>
      </p:sp>
      <p:pic>
        <p:nvPicPr>
          <p:cNvPr id="5222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15</a:t>
            </a:fld>
            <a:endParaRPr lang="fr-FR"/>
          </a:p>
        </p:txBody>
      </p: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algn="ctr"/>
            <a:r>
              <a:rPr lang="fr-FR" sz="2800" b="1" cap="none" smtClean="0">
                <a:solidFill>
                  <a:schemeClr val="accent1"/>
                </a:solidFill>
                <a:latin typeface="Calibri" pitchFamily="34" charset="0"/>
              </a:rPr>
              <a:t>LE CONCEPT DE SANTE  </a:t>
            </a:r>
            <a:br>
              <a:rPr lang="fr-FR" sz="2800" b="1" cap="none" smtClean="0">
                <a:solidFill>
                  <a:schemeClr val="accent1"/>
                </a:solidFill>
                <a:latin typeface="Calibri" pitchFamily="34" charset="0"/>
              </a:rPr>
            </a:br>
            <a:r>
              <a:rPr lang="fr-FR" sz="2400" b="1" i="1" cap="none" smtClean="0">
                <a:solidFill>
                  <a:schemeClr val="accent1"/>
                </a:solidFill>
                <a:latin typeface="Calibri" pitchFamily="34" charset="0"/>
              </a:rPr>
              <a:t>d’une conception utopique à une conception adaptative</a:t>
            </a:r>
          </a:p>
        </p:txBody>
      </p:sp>
      <p:sp>
        <p:nvSpPr>
          <p:cNvPr id="54274" name="Rectangle 3"/>
          <p:cNvSpPr>
            <a:spLocks noGrp="1"/>
          </p:cNvSpPr>
          <p:nvPr>
            <p:ph type="body" idx="4294967295"/>
          </p:nvPr>
        </p:nvSpPr>
        <p:spPr>
          <a:xfrm>
            <a:off x="395288" y="1773238"/>
            <a:ext cx="8218487" cy="4895850"/>
          </a:xfrm>
        </p:spPr>
        <p:txBody>
          <a:bodyPr/>
          <a:lstStyle/>
          <a:p>
            <a:pPr>
              <a:lnSpc>
                <a:spcPct val="90000"/>
              </a:lnSpc>
            </a:pPr>
            <a:r>
              <a:rPr lang="fr-FR" sz="3600" b="1" dirty="0" smtClean="0">
                <a:latin typeface="Calibri" pitchFamily="34" charset="0"/>
              </a:rPr>
              <a:t> </a:t>
            </a:r>
            <a:r>
              <a:rPr lang="fr-FR" sz="2800" b="1" dirty="0" smtClean="0">
                <a:latin typeface="Calibri" pitchFamily="34" charset="0"/>
              </a:rPr>
              <a:t>Un rapport dynamique à l’environnement</a:t>
            </a:r>
            <a:endParaRPr lang="fr-FR" sz="3600" b="1" dirty="0" smtClean="0">
              <a:latin typeface="Calibri" pitchFamily="34" charset="0"/>
            </a:endParaRPr>
          </a:p>
          <a:p>
            <a:pPr lvl="2" algn="just"/>
            <a:r>
              <a:rPr lang="fr-FR" sz="3200" i="1" dirty="0" smtClean="0">
                <a:latin typeface="Calibri" pitchFamily="34" charset="0"/>
              </a:rPr>
              <a:t> </a:t>
            </a:r>
            <a:r>
              <a:rPr lang="fr-FR" sz="2000" i="1" dirty="0" smtClean="0">
                <a:latin typeface="Calibri" pitchFamily="34" charset="0"/>
              </a:rPr>
              <a:t>« La santé est l’équilibre et l’harmonie de toutes les possibilités de la personne humaine: biologiques, psychiques et sociales. Cet équilibre exige d’une part la satisfaction des besoins fondamentaux de l’homme qui sont qualitativement les mêmes pour tous les êtres humains (besoins affectifs, nutritionnels, sanitaires éducatifs et sociaux), et d’autre part une adaptation sans cesse remise en question de l’homme à son environnement en perpétuelle mutation » </a:t>
            </a:r>
            <a:r>
              <a:rPr lang="fr-FR" sz="2000" dirty="0" smtClean="0">
                <a:latin typeface="Calibri" pitchFamily="34" charset="0"/>
              </a:rPr>
              <a:t>(</a:t>
            </a:r>
            <a:r>
              <a:rPr lang="fr-FR" sz="2000" dirty="0" err="1" smtClean="0">
                <a:latin typeface="Calibri" pitchFamily="34" charset="0"/>
              </a:rPr>
              <a:t>J.Monnier</a:t>
            </a:r>
            <a:r>
              <a:rPr lang="fr-FR" sz="2000" dirty="0" smtClean="0">
                <a:latin typeface="Calibri" pitchFamily="34" charset="0"/>
              </a:rPr>
              <a:t>)</a:t>
            </a:r>
          </a:p>
          <a:p>
            <a:pPr lvl="2">
              <a:lnSpc>
                <a:spcPct val="90000"/>
              </a:lnSpc>
              <a:buFont typeface="Wingdings" pitchFamily="2" charset="2"/>
              <a:buNone/>
            </a:pPr>
            <a:endParaRPr lang="fr-FR" sz="2000" dirty="0" smtClean="0">
              <a:latin typeface="Calibri" pitchFamily="34" charset="0"/>
            </a:endParaRPr>
          </a:p>
        </p:txBody>
      </p:sp>
      <p:pic>
        <p:nvPicPr>
          <p:cNvPr id="54275"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6" name="Espace réservé du numéro de diapositive 5"/>
          <p:cNvSpPr>
            <a:spLocks noGrp="1"/>
          </p:cNvSpPr>
          <p:nvPr>
            <p:ph type="sldNum" sz="quarter" idx="11"/>
          </p:nvPr>
        </p:nvSpPr>
        <p:spPr/>
        <p:txBody>
          <a:bodyPr/>
          <a:lstStyle/>
          <a:p>
            <a:pPr>
              <a:defRPr/>
            </a:pPr>
            <a:fld id="{3C037D74-6CB4-495A-A80D-50A605D92923}" type="slidenum">
              <a:rPr lang="fr-FR" smtClean="0"/>
              <a:pPr>
                <a:defRPr/>
              </a:pPr>
              <a:t>16</a:t>
            </a:fld>
            <a:endParaRPr lang="fr-FR"/>
          </a:p>
        </p:txBody>
      </p: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algn="ctr"/>
            <a:r>
              <a:rPr lang="fr-FR" sz="2800" b="1" cap="none" smtClean="0">
                <a:solidFill>
                  <a:schemeClr val="accent1"/>
                </a:solidFill>
                <a:latin typeface="Calibri" pitchFamily="34" charset="0"/>
              </a:rPr>
              <a:t>LE CONCEPT DE SANTE  </a:t>
            </a:r>
            <a:br>
              <a:rPr lang="fr-FR" sz="2800" b="1" cap="none" smtClean="0">
                <a:solidFill>
                  <a:schemeClr val="accent1"/>
                </a:solidFill>
                <a:latin typeface="Calibri" pitchFamily="34" charset="0"/>
              </a:rPr>
            </a:br>
            <a:r>
              <a:rPr lang="fr-FR" sz="2400" b="1" i="1" cap="none" smtClean="0">
                <a:solidFill>
                  <a:schemeClr val="accent1"/>
                </a:solidFill>
                <a:latin typeface="Calibri" pitchFamily="34" charset="0"/>
              </a:rPr>
              <a:t>d’une conception utopique à une conception adaptative</a:t>
            </a:r>
          </a:p>
        </p:txBody>
      </p:sp>
      <p:sp>
        <p:nvSpPr>
          <p:cNvPr id="56322" name="Rectangle 3"/>
          <p:cNvSpPr>
            <a:spLocks noGrp="1"/>
          </p:cNvSpPr>
          <p:nvPr>
            <p:ph type="body" idx="4294967295"/>
          </p:nvPr>
        </p:nvSpPr>
        <p:spPr>
          <a:xfrm>
            <a:off x="395288" y="1773238"/>
            <a:ext cx="8218487" cy="4895850"/>
          </a:xfrm>
        </p:spPr>
        <p:txBody>
          <a:bodyPr/>
          <a:lstStyle/>
          <a:p>
            <a:pPr>
              <a:lnSpc>
                <a:spcPct val="90000"/>
              </a:lnSpc>
            </a:pPr>
            <a:r>
              <a:rPr lang="fr-FR" sz="3600" b="1" dirty="0" smtClean="0">
                <a:latin typeface="Calibri" pitchFamily="34" charset="0"/>
              </a:rPr>
              <a:t> </a:t>
            </a:r>
            <a:r>
              <a:rPr lang="fr-FR" sz="2800" b="1" dirty="0" smtClean="0">
                <a:latin typeface="Calibri" pitchFamily="34" charset="0"/>
              </a:rPr>
              <a:t>Un rapport dynamique à l’environnement</a:t>
            </a:r>
            <a:endParaRPr lang="fr-FR" sz="3600" b="1" dirty="0" smtClean="0">
              <a:latin typeface="Calibri" pitchFamily="34" charset="0"/>
            </a:endParaRPr>
          </a:p>
          <a:p>
            <a:pPr lvl="2" algn="just"/>
            <a:r>
              <a:rPr lang="fr-FR" sz="3200" i="1" dirty="0" smtClean="0">
                <a:latin typeface="Calibri" pitchFamily="34" charset="0"/>
              </a:rPr>
              <a:t> </a:t>
            </a:r>
            <a:r>
              <a:rPr lang="fr-FR" sz="2000" i="1" dirty="0" smtClean="0">
                <a:latin typeface="Calibri" pitchFamily="34" charset="0"/>
              </a:rPr>
              <a:t>«  La vie peut être considérée comme un rythme continuel d’interactions, un état d’équilibre instable et le bien-être, qui en est l’interprétation, n’est jamais qu’un état passager à reconquérir sans cesse. Le potentiel d’énergie qui maintient et qui est capable de rétablir à tout moment l’équilibre de bien-être sans cesse menacé d’un organisme soumis à chaque instant aux agressions de son environnement et à ses besoins d’adaptation interne ou externe est un phénomène essentiellement dynamique: la santé »</a:t>
            </a:r>
            <a:r>
              <a:rPr lang="fr-FR" sz="2000" dirty="0" smtClean="0">
                <a:latin typeface="Calibri" pitchFamily="34" charset="0"/>
              </a:rPr>
              <a:t>            (COTTON 1982)</a:t>
            </a:r>
            <a:endParaRPr lang="fr-FR" sz="2000" i="1" dirty="0" smtClean="0">
              <a:latin typeface="Calibri" pitchFamily="34" charset="0"/>
            </a:endParaRPr>
          </a:p>
          <a:p>
            <a:pPr lvl="2">
              <a:lnSpc>
                <a:spcPct val="90000"/>
              </a:lnSpc>
              <a:buFont typeface="Wingdings" pitchFamily="2" charset="2"/>
              <a:buNone/>
            </a:pPr>
            <a:endParaRPr lang="fr-FR" sz="2000" i="1" dirty="0" smtClean="0">
              <a:latin typeface="Calibri" pitchFamily="34" charset="0"/>
            </a:endParaRPr>
          </a:p>
        </p:txBody>
      </p:sp>
      <p:pic>
        <p:nvPicPr>
          <p:cNvPr id="56323"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17</a:t>
            </a:fld>
            <a:endParaRPr lang="fr-FR"/>
          </a:p>
        </p:txBody>
      </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algn="ctr"/>
            <a:r>
              <a:rPr lang="fr-FR" sz="2800" b="1" cap="none" smtClean="0">
                <a:solidFill>
                  <a:schemeClr val="accent1"/>
                </a:solidFill>
                <a:latin typeface="Calibri" pitchFamily="34" charset="0"/>
              </a:rPr>
              <a:t>LE CONCEPT DE SANTE  </a:t>
            </a:r>
            <a:br>
              <a:rPr lang="fr-FR" sz="2800" b="1" cap="none" smtClean="0">
                <a:solidFill>
                  <a:schemeClr val="accent1"/>
                </a:solidFill>
                <a:latin typeface="Calibri" pitchFamily="34" charset="0"/>
              </a:rPr>
            </a:br>
            <a:r>
              <a:rPr lang="fr-FR" sz="2400" b="1" i="1" cap="none" smtClean="0">
                <a:solidFill>
                  <a:schemeClr val="accent1"/>
                </a:solidFill>
                <a:latin typeface="Calibri" pitchFamily="34" charset="0"/>
              </a:rPr>
              <a:t>d’une conception utopique à une conception adaptative</a:t>
            </a:r>
          </a:p>
        </p:txBody>
      </p:sp>
      <p:sp>
        <p:nvSpPr>
          <p:cNvPr id="58370" name="Rectangle 3"/>
          <p:cNvSpPr>
            <a:spLocks noGrp="1"/>
          </p:cNvSpPr>
          <p:nvPr>
            <p:ph type="body" idx="4294967295"/>
          </p:nvPr>
        </p:nvSpPr>
        <p:spPr>
          <a:xfrm>
            <a:off x="914400" y="2209800"/>
            <a:ext cx="7772400" cy="2947988"/>
          </a:xfrm>
        </p:spPr>
        <p:txBody>
          <a:bodyPr/>
          <a:lstStyle/>
          <a:p>
            <a:pPr>
              <a:lnSpc>
                <a:spcPct val="90000"/>
              </a:lnSpc>
            </a:pPr>
            <a:r>
              <a:rPr lang="fr-FR" sz="2800" b="1" dirty="0" smtClean="0">
                <a:latin typeface="Calibri" pitchFamily="34" charset="0"/>
              </a:rPr>
              <a:t>Conception adaptative</a:t>
            </a:r>
          </a:p>
          <a:p>
            <a:pPr>
              <a:lnSpc>
                <a:spcPct val="90000"/>
              </a:lnSpc>
              <a:buFont typeface="Wingdings" pitchFamily="2" charset="2"/>
              <a:buNone/>
            </a:pPr>
            <a:endParaRPr lang="fr-FR" sz="2800" b="1" dirty="0" smtClean="0">
              <a:latin typeface="Calibri" pitchFamily="34" charset="0"/>
            </a:endParaRPr>
          </a:p>
          <a:p>
            <a:pPr lvl="2">
              <a:lnSpc>
                <a:spcPct val="85000"/>
              </a:lnSpc>
            </a:pPr>
            <a:r>
              <a:rPr lang="fr-FR" i="1" dirty="0" smtClean="0">
                <a:latin typeface="Calibri" pitchFamily="34" charset="0"/>
              </a:rPr>
              <a:t> </a:t>
            </a:r>
            <a:r>
              <a:rPr lang="fr-FR" sz="2000" i="1" dirty="0" smtClean="0">
                <a:latin typeface="Calibri" pitchFamily="34" charset="0"/>
              </a:rPr>
              <a:t>Mesure dans laquelle un groupe ou un individu peut d’une part, réaliser ses aspirations et satisfaire ses besoins et d’autre part, évoluer avec le milieu ou s’adapter à celui-ci. La santé est donc perçue comme une ressource de la vie quotidienne et non comme un but de la vie; il s’agit d’un concept positif mettant en valeur les ressources sociales et individuelles ainsi que les capacités physiques - Charte d’Ottawa, 1986</a:t>
            </a:r>
          </a:p>
          <a:p>
            <a:pPr lvl="2">
              <a:lnSpc>
                <a:spcPct val="80000"/>
              </a:lnSpc>
            </a:pPr>
            <a:endParaRPr lang="fr-FR" sz="2000" i="1" dirty="0" smtClean="0">
              <a:latin typeface="Book Antiqua" pitchFamily="18" charset="0"/>
            </a:endParaRPr>
          </a:p>
          <a:p>
            <a:pPr lvl="2">
              <a:lnSpc>
                <a:spcPct val="90000"/>
              </a:lnSpc>
              <a:buFont typeface="Wingdings" pitchFamily="2" charset="2"/>
              <a:buNone/>
            </a:pPr>
            <a:endParaRPr lang="fr-FR" sz="1200" b="1" dirty="0" smtClean="0">
              <a:latin typeface="Book Antiqua" pitchFamily="18" charset="0"/>
            </a:endParaRPr>
          </a:p>
        </p:txBody>
      </p:sp>
      <p:pic>
        <p:nvPicPr>
          <p:cNvPr id="5837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18</a:t>
            </a:fld>
            <a:endParaRPr lang="fr-FR"/>
          </a:p>
        </p:txBody>
      </p:sp>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755650" y="17463"/>
            <a:ext cx="7793038" cy="911225"/>
          </a:xfrm>
        </p:spPr>
        <p:txBody>
          <a:bodyPr/>
          <a:lstStyle/>
          <a:p>
            <a:pPr algn="ctr" eaLnBrk="1" fontAlgn="auto" hangingPunct="1">
              <a:spcAft>
                <a:spcPts val="0"/>
              </a:spcAft>
              <a:defRPr/>
            </a:pPr>
            <a:r>
              <a:rPr lang="fr-FR" sz="3200" b="1" u="sng" dirty="0" smtClean="0">
                <a:solidFill>
                  <a:schemeClr val="tx2">
                    <a:lumMod val="75000"/>
                    <a:lumOff val="25000"/>
                  </a:schemeClr>
                </a:solidFill>
                <a:latin typeface="Calibri" pitchFamily="34" charset="0"/>
              </a:rPr>
              <a:t>Les Déterminants de la Santé</a:t>
            </a:r>
          </a:p>
        </p:txBody>
      </p:sp>
      <p:sp>
        <p:nvSpPr>
          <p:cNvPr id="60418" name="Rectangle 3"/>
          <p:cNvSpPr>
            <a:spLocks noGrp="1" noChangeArrowheads="1"/>
          </p:cNvSpPr>
          <p:nvPr>
            <p:ph type="body" idx="4294967295"/>
          </p:nvPr>
        </p:nvSpPr>
        <p:spPr>
          <a:xfrm>
            <a:off x="179388" y="1412875"/>
            <a:ext cx="8712200" cy="4968453"/>
          </a:xfrm>
        </p:spPr>
        <p:txBody>
          <a:bodyPr/>
          <a:lstStyle/>
          <a:p>
            <a:pPr eaLnBrk="1" hangingPunct="1">
              <a:buFont typeface="Wingdings" pitchFamily="2" charset="2"/>
              <a:buNone/>
            </a:pPr>
            <a:endParaRPr lang="fr-FR" i="1" dirty="0" smtClean="0"/>
          </a:p>
          <a:p>
            <a:pPr>
              <a:spcBef>
                <a:spcPct val="50000"/>
              </a:spcBef>
              <a:buSzPct val="100000"/>
            </a:pPr>
            <a:r>
              <a:rPr lang="fr-FR" dirty="0" smtClean="0"/>
              <a:t> </a:t>
            </a:r>
            <a:r>
              <a:rPr lang="fr-FR" dirty="0" smtClean="0">
                <a:latin typeface="Calibri" pitchFamily="34" charset="0"/>
              </a:rPr>
              <a:t>Les déterminants de la santé sont des facteurs interdépendants  influant sur l’état de santé des individus et des populations et qui entraînent des différences et des disparités dans le domaine de la santé : </a:t>
            </a:r>
            <a:r>
              <a:rPr lang="fr-FR" b="1" dirty="0" smtClean="0">
                <a:latin typeface="Calibri" pitchFamily="34" charset="0"/>
              </a:rPr>
              <a:t>Concept des ISS = Enjeu majeur de Santé Publique</a:t>
            </a:r>
          </a:p>
          <a:p>
            <a:pPr>
              <a:spcBef>
                <a:spcPct val="50000"/>
              </a:spcBef>
              <a:buSzPct val="100000"/>
              <a:buFont typeface="Wingdings" pitchFamily="2" charset="2"/>
              <a:buNone/>
            </a:pPr>
            <a:endParaRPr lang="fr-FR" dirty="0" smtClean="0">
              <a:latin typeface="Calibri" pitchFamily="34" charset="0"/>
            </a:endParaRPr>
          </a:p>
          <a:p>
            <a:pPr>
              <a:spcBef>
                <a:spcPct val="50000"/>
              </a:spcBef>
              <a:buSzPct val="100000"/>
              <a:buFont typeface="Wingdings" pitchFamily="2" charset="2"/>
              <a:buNone/>
            </a:pPr>
            <a:endParaRPr lang="fr-FR" dirty="0" smtClean="0">
              <a:latin typeface="Calibri" pitchFamily="34" charset="0"/>
            </a:endParaRPr>
          </a:p>
          <a:p>
            <a:pPr>
              <a:spcBef>
                <a:spcPct val="50000"/>
              </a:spcBef>
              <a:buSzPct val="100000"/>
              <a:buFont typeface="Wingdings" pitchFamily="2" charset="2"/>
              <a:buNone/>
            </a:pPr>
            <a:endParaRPr lang="fr-FR" dirty="0" smtClean="0">
              <a:latin typeface="Calibri" pitchFamily="34" charset="0"/>
            </a:endParaRPr>
          </a:p>
          <a:p>
            <a:pPr>
              <a:spcBef>
                <a:spcPct val="50000"/>
              </a:spcBef>
              <a:buSzPct val="100000"/>
              <a:buFont typeface="Wingdings" pitchFamily="2" charset="2"/>
              <a:buNone/>
            </a:pPr>
            <a:endParaRPr lang="fr-FR" dirty="0" smtClean="0">
              <a:latin typeface="Calibri" pitchFamily="34" charset="0"/>
            </a:endParaRPr>
          </a:p>
          <a:p>
            <a:pPr>
              <a:spcBef>
                <a:spcPct val="50000"/>
              </a:spcBef>
              <a:buSzPct val="100000"/>
            </a:pPr>
            <a:r>
              <a:rPr lang="fr-FR" dirty="0" smtClean="0">
                <a:latin typeface="Calibri" pitchFamily="34" charset="0"/>
              </a:rPr>
              <a:t> Différentes classifications existent selon les approches…</a:t>
            </a:r>
          </a:p>
        </p:txBody>
      </p:sp>
      <p:pic>
        <p:nvPicPr>
          <p:cNvPr id="60419"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19</a:t>
            </a:fld>
            <a:endParaRPr lang="fr-FR"/>
          </a:p>
        </p:txBody>
      </p:sp>
      <p:pic>
        <p:nvPicPr>
          <p:cNvPr id="205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16016" y="3501008"/>
            <a:ext cx="3528392" cy="221261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0.70"/>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6991490-665B-493E-93B6-89AFE2927713}"/>
              </a:ext>
            </a:extLst>
          </p:cNvPr>
          <p:cNvSpPr>
            <a:spLocks noGrp="1"/>
          </p:cNvSpPr>
          <p:nvPr>
            <p:ph type="title"/>
          </p:nvPr>
        </p:nvSpPr>
        <p:spPr>
          <a:xfrm>
            <a:off x="722313" y="609600"/>
            <a:ext cx="7881937" cy="1524000"/>
          </a:xfrm>
        </p:spPr>
        <p:txBody>
          <a:bodyPr>
            <a:normAutofit fontScale="90000"/>
          </a:bodyPr>
          <a:lstStyle/>
          <a:p>
            <a:pPr eaLnBrk="1" fontAlgn="auto" hangingPunct="1">
              <a:spcAft>
                <a:spcPts val="0"/>
              </a:spcAft>
              <a:defRPr/>
            </a:pPr>
            <a:r>
              <a:rPr lang="fr-FR" dirty="0"/>
              <a:t>CoDES 05</a:t>
            </a:r>
            <a:br>
              <a:rPr lang="fr-FR" dirty="0"/>
            </a:br>
            <a:r>
              <a:rPr lang="fr-FR" dirty="0"/>
              <a:t>NOS ACTIVITES – NOS MISSIONS</a:t>
            </a:r>
            <a:br>
              <a:rPr lang="fr-FR" dirty="0"/>
            </a:br>
            <a:endParaRPr lang="fr-FR" dirty="0"/>
          </a:p>
        </p:txBody>
      </p:sp>
      <p:sp>
        <p:nvSpPr>
          <p:cNvPr id="19459"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FF440AD2-5141-41AD-84F9-14717F9B6065}"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a:t>
            </a:fld>
            <a:endPar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endParaRPr>
          </a:p>
        </p:txBody>
      </p:sp>
      <p:pic>
        <p:nvPicPr>
          <p:cNvPr id="1946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221163"/>
            <a:ext cx="87852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texte 1">
            <a:extLst>
              <a:ext uri="{FF2B5EF4-FFF2-40B4-BE49-F238E27FC236}">
                <a16:creationId xmlns:a16="http://schemas.microsoft.com/office/drawing/2014/main" id="{299EC547-D8A1-4F7D-8E49-0E3F42477745}"/>
              </a:ext>
            </a:extLst>
          </p:cNvPr>
          <p:cNvSpPr>
            <a:spLocks noGrp="1"/>
          </p:cNvSpPr>
          <p:nvPr>
            <p:ph type="body" idx="1"/>
          </p:nvPr>
        </p:nvSpPr>
        <p:spPr>
          <a:xfrm>
            <a:off x="611188" y="2565400"/>
            <a:ext cx="8208962" cy="1655763"/>
          </a:xfrm>
        </p:spPr>
        <p:txBody>
          <a:bodyPr>
            <a:noAutofit/>
          </a:bodyPr>
          <a:lstStyle/>
          <a:p>
            <a:pPr eaLnBrk="1" fontAlgn="auto" hangingPunct="1">
              <a:spcAft>
                <a:spcPts val="0"/>
              </a:spcAft>
              <a:buFont typeface="Wingdings 2"/>
              <a:buNone/>
              <a:defRPr/>
            </a:pPr>
            <a:r>
              <a:rPr lang="fr-FR" sz="3200" dirty="0">
                <a:solidFill>
                  <a:schemeClr val="tx2">
                    <a:lumMod val="75000"/>
                  </a:schemeClr>
                </a:solidFill>
                <a:latin typeface="Calibri" pitchFamily="34" charset="0"/>
              </a:rPr>
              <a:t>LE RESEAU c</a:t>
            </a:r>
            <a:r>
              <a:rPr lang="fr-FR" sz="3200" cap="none" dirty="0">
                <a:solidFill>
                  <a:schemeClr val="tx2">
                    <a:lumMod val="75000"/>
                  </a:schemeClr>
                </a:solidFill>
                <a:latin typeface="Calibri" pitchFamily="34" charset="0"/>
              </a:rPr>
              <a:t>o</a:t>
            </a:r>
            <a:r>
              <a:rPr lang="fr-FR" sz="3200" dirty="0">
                <a:solidFill>
                  <a:schemeClr val="tx2">
                    <a:lumMod val="75000"/>
                  </a:schemeClr>
                </a:solidFill>
                <a:latin typeface="Calibri" pitchFamily="34" charset="0"/>
              </a:rPr>
              <a:t>des:</a:t>
            </a:r>
          </a:p>
          <a:p>
            <a:pPr eaLnBrk="1" fontAlgn="auto" hangingPunct="1">
              <a:spcAft>
                <a:spcPts val="0"/>
              </a:spcAft>
              <a:buFont typeface="Wingdings 2"/>
              <a:buNone/>
              <a:defRPr/>
            </a:pPr>
            <a:r>
              <a:rPr lang="fr-FR" sz="3200" dirty="0">
                <a:solidFill>
                  <a:schemeClr val="tx2">
                    <a:lumMod val="75000"/>
                  </a:schemeClr>
                </a:solidFill>
                <a:latin typeface="Calibri" pitchFamily="34" charset="0"/>
              </a:rPr>
              <a:t>promotion de la santé </a:t>
            </a:r>
          </a:p>
          <a:p>
            <a:pPr eaLnBrk="1" fontAlgn="auto" hangingPunct="1">
              <a:spcAft>
                <a:spcPts val="0"/>
              </a:spcAft>
              <a:buFont typeface="Wingdings 2"/>
              <a:buNone/>
              <a:defRPr/>
            </a:pPr>
            <a:r>
              <a:rPr lang="fr-FR" sz="3200" dirty="0">
                <a:solidFill>
                  <a:schemeClr val="tx2">
                    <a:lumMod val="75000"/>
                  </a:schemeClr>
                </a:solidFill>
                <a:latin typeface="Calibri" pitchFamily="34" charset="0"/>
              </a:rPr>
              <a:t>au quotidien</a:t>
            </a:r>
          </a:p>
        </p:txBody>
      </p:sp>
      <p:pic>
        <p:nvPicPr>
          <p:cNvPr id="19462" name="Image 6" descr="CoDES-0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034520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custDataLst>
              <p:tags r:id="rId2"/>
            </p:custDataLst>
          </p:nvPr>
        </p:nvSpPr>
        <p:spPr>
          <a:xfrm>
            <a:off x="755650" y="17463"/>
            <a:ext cx="7793038" cy="911225"/>
          </a:xfrm>
        </p:spPr>
        <p:txBody>
          <a:bodyPr/>
          <a:lstStyle/>
          <a:p>
            <a:pPr algn="ctr" eaLnBrk="1" fontAlgn="auto" hangingPunct="1">
              <a:spcAft>
                <a:spcPts val="0"/>
              </a:spcAft>
              <a:defRPr/>
            </a:pPr>
            <a:r>
              <a:rPr lang="fr-FR" sz="3200" b="1" u="sng" dirty="0" smtClean="0">
                <a:solidFill>
                  <a:schemeClr val="tx2">
                    <a:lumMod val="75000"/>
                    <a:lumOff val="25000"/>
                  </a:schemeClr>
                </a:solidFill>
                <a:latin typeface="Calibri" pitchFamily="34" charset="0"/>
              </a:rPr>
              <a:t>Les inegalites sociales de sante - </a:t>
            </a:r>
            <a:r>
              <a:rPr lang="fr-FR" sz="3200" b="1" u="sng" dirty="0" err="1" smtClean="0">
                <a:solidFill>
                  <a:schemeClr val="tx2">
                    <a:lumMod val="75000"/>
                    <a:lumOff val="25000"/>
                  </a:schemeClr>
                </a:solidFill>
                <a:latin typeface="Calibri" pitchFamily="34" charset="0"/>
              </a:rPr>
              <a:t>iss</a:t>
            </a:r>
            <a:endParaRPr lang="fr-FR" sz="3200" b="1" u="sng" dirty="0" smtClean="0">
              <a:solidFill>
                <a:schemeClr val="tx2">
                  <a:lumMod val="75000"/>
                  <a:lumOff val="25000"/>
                </a:schemeClr>
              </a:solidFill>
              <a:latin typeface="Calibri" pitchFamily="34" charset="0"/>
            </a:endParaRPr>
          </a:p>
        </p:txBody>
      </p:sp>
      <p:pic>
        <p:nvPicPr>
          <p:cNvPr id="60419"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20</a:t>
            </a:fld>
            <a:endParaRPr lang="fr-FR"/>
          </a:p>
        </p:txBody>
      </p:sp>
      <p:pic>
        <p:nvPicPr>
          <p:cNvPr id="1026" name="Picture 2" descr="Equity vs. Equality: What&amp;#39;s the Difference? | Mental Flos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5650" y="1098396"/>
            <a:ext cx="7271293" cy="48960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617780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755650" y="17463"/>
            <a:ext cx="7793038" cy="911225"/>
          </a:xfrm>
        </p:spPr>
        <p:txBody>
          <a:bodyPr/>
          <a:lstStyle/>
          <a:p>
            <a:pPr algn="ctr" eaLnBrk="1" fontAlgn="auto" hangingPunct="1">
              <a:spcAft>
                <a:spcPts val="0"/>
              </a:spcAft>
              <a:defRPr/>
            </a:pPr>
            <a:r>
              <a:rPr lang="fr-FR" sz="3200" b="1" u="sng" dirty="0" smtClean="0">
                <a:solidFill>
                  <a:schemeClr val="tx2">
                    <a:lumMod val="75000"/>
                    <a:lumOff val="25000"/>
                  </a:schemeClr>
                </a:solidFill>
                <a:latin typeface="Calibri" pitchFamily="34" charset="0"/>
              </a:rPr>
              <a:t>Les Déterminants de la Santé</a:t>
            </a:r>
          </a:p>
        </p:txBody>
      </p:sp>
      <p:sp>
        <p:nvSpPr>
          <p:cNvPr id="62466" name="Rectangle 3"/>
          <p:cNvSpPr>
            <a:spLocks noGrp="1" noChangeArrowheads="1"/>
          </p:cNvSpPr>
          <p:nvPr>
            <p:ph type="body" idx="4294967295"/>
          </p:nvPr>
        </p:nvSpPr>
        <p:spPr>
          <a:xfrm>
            <a:off x="179388" y="1412875"/>
            <a:ext cx="8712200" cy="4537075"/>
          </a:xfrm>
        </p:spPr>
        <p:txBody>
          <a:bodyPr/>
          <a:lstStyle/>
          <a:p>
            <a:pPr eaLnBrk="1" hangingPunct="1">
              <a:buFont typeface="Wingdings" pitchFamily="2" charset="2"/>
              <a:buNone/>
            </a:pPr>
            <a:endParaRPr lang="fr-FR" i="1" dirty="0" smtClean="0"/>
          </a:p>
          <a:p>
            <a:pPr algn="ctr">
              <a:spcBef>
                <a:spcPct val="50000"/>
              </a:spcBef>
              <a:buSzPct val="100000"/>
            </a:pPr>
            <a:r>
              <a:rPr lang="fr-FR" dirty="0" smtClean="0"/>
              <a:t> </a:t>
            </a:r>
            <a:r>
              <a:rPr lang="fr-FR" b="1" dirty="0" smtClean="0">
                <a:latin typeface="Calibri" pitchFamily="34" charset="0"/>
              </a:rPr>
              <a:t>On peut répartir les déterminants de santé d’un individu en        4 grands groupes :</a:t>
            </a:r>
            <a:r>
              <a:rPr lang="fr-FR" dirty="0" smtClean="0">
                <a:latin typeface="Calibri" pitchFamily="34" charset="0"/>
              </a:rPr>
              <a:t> </a:t>
            </a:r>
          </a:p>
          <a:p>
            <a:pPr marL="742950" lvl="1" indent="-285750">
              <a:buFont typeface="Wingdings 2" pitchFamily="18" charset="2"/>
              <a:buNone/>
            </a:pPr>
            <a:endParaRPr lang="fr-FR" dirty="0" smtClean="0">
              <a:latin typeface="Calibri" pitchFamily="34" charset="0"/>
            </a:endParaRPr>
          </a:p>
          <a:p>
            <a:pPr>
              <a:buFont typeface="Wingdings" pitchFamily="2" charset="2"/>
              <a:buNone/>
            </a:pPr>
            <a:endParaRPr lang="fr-FR" dirty="0" smtClean="0">
              <a:latin typeface="Calibri" pitchFamily="34" charset="0"/>
            </a:endParaRPr>
          </a:p>
          <a:p>
            <a:pPr>
              <a:buFont typeface="Wingdings" pitchFamily="2" charset="2"/>
              <a:buNone/>
            </a:pPr>
            <a:endParaRPr lang="fr-FR" dirty="0" smtClean="0">
              <a:latin typeface="Calibri" pitchFamily="34" charset="0"/>
            </a:endParaRPr>
          </a:p>
          <a:p>
            <a:pPr>
              <a:buFont typeface="Wingdings" pitchFamily="2" charset="2"/>
              <a:buNone/>
            </a:pPr>
            <a:endParaRPr lang="fr-FR" dirty="0" smtClean="0">
              <a:latin typeface="Calibri" pitchFamily="34" charset="0"/>
            </a:endParaRPr>
          </a:p>
          <a:p>
            <a:pPr>
              <a:buFont typeface="Wingdings" pitchFamily="2" charset="2"/>
              <a:buNone/>
            </a:pPr>
            <a:endParaRPr lang="fr-FR" dirty="0" smtClean="0">
              <a:latin typeface="Calibri" pitchFamily="34" charset="0"/>
            </a:endParaRPr>
          </a:p>
          <a:p>
            <a:pPr>
              <a:buFont typeface="Wingdings" pitchFamily="2" charset="2"/>
              <a:buNone/>
            </a:pPr>
            <a:endParaRPr lang="fr-FR" dirty="0" smtClean="0">
              <a:latin typeface="Calibri" pitchFamily="34" charset="0"/>
            </a:endParaRPr>
          </a:p>
          <a:p>
            <a:pPr>
              <a:spcBef>
                <a:spcPct val="50000"/>
              </a:spcBef>
              <a:buSzPct val="100000"/>
              <a:buFont typeface="Wingdings" pitchFamily="2" charset="2"/>
              <a:buNone/>
            </a:pPr>
            <a:endParaRPr lang="fr-FR" dirty="0" smtClean="0">
              <a:latin typeface="Calibri" pitchFamily="34" charset="0"/>
            </a:endParaRPr>
          </a:p>
          <a:p>
            <a:pPr>
              <a:spcBef>
                <a:spcPct val="50000"/>
              </a:spcBef>
              <a:buSzPct val="100000"/>
            </a:pPr>
            <a:endParaRPr lang="fr-FR" dirty="0" smtClean="0">
              <a:latin typeface="Calibri" pitchFamily="34" charset="0"/>
            </a:endParaRPr>
          </a:p>
        </p:txBody>
      </p:sp>
      <p:pic>
        <p:nvPicPr>
          <p:cNvPr id="6246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1026" name="Picture 2"/>
          <p:cNvPicPr>
            <a:picLocks noChangeAspect="1" noChangeArrowheads="1"/>
          </p:cNvPicPr>
          <p:nvPr/>
        </p:nvPicPr>
        <p:blipFill>
          <a:blip r:embed="rId5" cstate="screen"/>
          <a:srcRect/>
          <a:stretch>
            <a:fillRect/>
          </a:stretch>
        </p:blipFill>
        <p:spPr bwMode="auto">
          <a:xfrm>
            <a:off x="1787890" y="2780928"/>
            <a:ext cx="5736438" cy="3981259"/>
          </a:xfrm>
          <a:prstGeom prst="rect">
            <a:avLst/>
          </a:prstGeom>
          <a:noFill/>
          <a:ln w="9525">
            <a:noFill/>
            <a:miter lim="800000"/>
            <a:headEnd/>
            <a:tailEnd/>
          </a:ln>
        </p:spPr>
      </p:pic>
      <p:sp>
        <p:nvSpPr>
          <p:cNvPr id="6" name="Espace réservé du numéro de diapositive 5"/>
          <p:cNvSpPr>
            <a:spLocks noGrp="1"/>
          </p:cNvSpPr>
          <p:nvPr>
            <p:ph type="sldNum" sz="quarter" idx="11"/>
          </p:nvPr>
        </p:nvSpPr>
        <p:spPr/>
        <p:txBody>
          <a:bodyPr/>
          <a:lstStyle/>
          <a:p>
            <a:pPr>
              <a:defRPr/>
            </a:pPr>
            <a:fld id="{3C037D74-6CB4-495A-A80D-50A605D92923}" type="slidenum">
              <a:rPr lang="fr-FR" smtClean="0"/>
              <a:pPr>
                <a:defRPr/>
              </a:pPr>
              <a:t>21</a:t>
            </a:fld>
            <a:endParaRPr lang="fr-F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2466">
                                            <p:txEl>
                                              <p:pRg st="1" end="1"/>
                                            </p:txEl>
                                          </p:spTgt>
                                        </p:tgtEl>
                                        <p:attrNameLst>
                                          <p:attrName>style.visibility</p:attrName>
                                        </p:attrNameLst>
                                      </p:cBhvr>
                                      <p:to>
                                        <p:strVal val="visible"/>
                                      </p:to>
                                    </p:set>
                                    <p:animEffect transition="in" filter="checkerboard(across)">
                                      <p:cBhvr>
                                        <p:cTn id="7" dur="500"/>
                                        <p:tgtEl>
                                          <p:spTgt spid="62466">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ox(i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55650" y="17463"/>
            <a:ext cx="7793038" cy="911225"/>
          </a:xfrm>
        </p:spPr>
        <p:txBody>
          <a:bodyPr/>
          <a:lstStyle/>
          <a:p>
            <a:pPr algn="ctr" eaLnBrk="1" fontAlgn="auto" hangingPunct="1">
              <a:spcAft>
                <a:spcPts val="0"/>
              </a:spcAft>
              <a:defRPr/>
            </a:pPr>
            <a:r>
              <a:rPr lang="fr-FR" sz="3200" b="1" u="sng" dirty="0" smtClean="0">
                <a:solidFill>
                  <a:schemeClr val="tx2">
                    <a:lumMod val="75000"/>
                    <a:lumOff val="25000"/>
                  </a:schemeClr>
                </a:solidFill>
                <a:latin typeface="Calibri" pitchFamily="34" charset="0"/>
              </a:rPr>
              <a:t>Les Déterminants de la Santé</a:t>
            </a:r>
          </a:p>
        </p:txBody>
      </p:sp>
      <p:sp>
        <p:nvSpPr>
          <p:cNvPr id="37891" name="Text Box 5"/>
          <p:cNvSpPr txBox="1">
            <a:spLocks noChangeArrowheads="1"/>
          </p:cNvSpPr>
          <p:nvPr/>
        </p:nvSpPr>
        <p:spPr bwMode="auto">
          <a:xfrm>
            <a:off x="-36512" y="620688"/>
            <a:ext cx="9525000" cy="966418"/>
          </a:xfrm>
          <a:prstGeom prst="rect">
            <a:avLst/>
          </a:prstGeom>
          <a:noFill/>
          <a:ln w="9525">
            <a:noFill/>
            <a:miter lim="800000"/>
            <a:headEnd/>
            <a:tailEnd/>
          </a:ln>
        </p:spPr>
        <p:txBody>
          <a:bodyPr>
            <a:spAutoFit/>
          </a:bodyPr>
          <a:lstStyle/>
          <a:p>
            <a:pPr>
              <a:spcBef>
                <a:spcPct val="20000"/>
              </a:spcBef>
              <a:buSzPct val="85000"/>
            </a:pPr>
            <a:r>
              <a:rPr lang="fr-FR" sz="2800" b="1" dirty="0">
                <a:latin typeface="Book Antiqua" pitchFamily="18" charset="0"/>
              </a:rPr>
              <a:t>	</a:t>
            </a:r>
            <a:endParaRPr lang="fr-FR" sz="2800" b="1" dirty="0" smtClean="0">
              <a:latin typeface="Book Antiqua" pitchFamily="18" charset="0"/>
            </a:endParaRPr>
          </a:p>
          <a:p>
            <a:pPr algn="ctr">
              <a:spcBef>
                <a:spcPct val="20000"/>
              </a:spcBef>
              <a:buSzPct val="85000"/>
            </a:pPr>
            <a:r>
              <a:rPr lang="fr-FR" sz="2400" b="1" dirty="0" smtClean="0">
                <a:latin typeface="Calibri" pitchFamily="34" charset="0"/>
              </a:rPr>
              <a:t>Cadre conceptuel de la santé et de ses déterminants… </a:t>
            </a:r>
            <a:endParaRPr lang="fr-FR" sz="2400" b="1" dirty="0">
              <a:latin typeface="Calibri" pitchFamily="34" charset="0"/>
            </a:endParaRPr>
          </a:p>
        </p:txBody>
      </p:sp>
      <p:pic>
        <p:nvPicPr>
          <p:cNvPr id="6451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7" name="Picture 7"/>
          <p:cNvPicPr>
            <a:picLocks noChangeAspect="1" noChangeArrowheads="1"/>
          </p:cNvPicPr>
          <p:nvPr/>
        </p:nvPicPr>
        <p:blipFill>
          <a:blip r:embed="rId5" cstate="screen"/>
          <a:srcRect/>
          <a:stretch>
            <a:fillRect/>
          </a:stretch>
        </p:blipFill>
        <p:spPr bwMode="auto">
          <a:xfrm>
            <a:off x="1619672" y="1556792"/>
            <a:ext cx="5800725" cy="5114925"/>
          </a:xfrm>
          <a:prstGeom prst="rect">
            <a:avLst/>
          </a:prstGeom>
          <a:noFill/>
          <a:ln w="9525">
            <a:noFill/>
            <a:miter lim="800000"/>
            <a:headEnd/>
            <a:tailEnd/>
          </a:ln>
        </p:spPr>
      </p:pic>
      <p:sp>
        <p:nvSpPr>
          <p:cNvPr id="8" name="Espace réservé du numéro de diapositive 7"/>
          <p:cNvSpPr>
            <a:spLocks noGrp="1"/>
          </p:cNvSpPr>
          <p:nvPr>
            <p:ph type="sldNum" sz="quarter" idx="11"/>
          </p:nvPr>
        </p:nvSpPr>
        <p:spPr/>
        <p:txBody>
          <a:bodyPr/>
          <a:lstStyle/>
          <a:p>
            <a:pPr>
              <a:defRPr/>
            </a:pPr>
            <a:fld id="{3C037D74-6CB4-495A-A80D-50A605D92923}" type="slidenum">
              <a:rPr lang="fr-FR" smtClean="0"/>
              <a:pPr>
                <a:defRPr/>
              </a:pPr>
              <a:t>22</a:t>
            </a:fld>
            <a:endParaRPr lang="fr-FR"/>
          </a:p>
        </p:txBody>
      </p:sp>
      <p:pic>
        <p:nvPicPr>
          <p:cNvPr id="1026" name="Picture 2"/>
          <p:cNvPicPr>
            <a:picLocks noChangeAspect="1" noChangeArrowheads="1"/>
          </p:cNvPicPr>
          <p:nvPr/>
        </p:nvPicPr>
        <p:blipFill>
          <a:blip r:embed="rId6" cstate="screen"/>
          <a:srcRect/>
          <a:stretch>
            <a:fillRect/>
          </a:stretch>
        </p:blipFill>
        <p:spPr bwMode="auto">
          <a:xfrm>
            <a:off x="6948264" y="6093296"/>
            <a:ext cx="828675" cy="3524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37891">
                                            <p:txEl>
                                              <p:pRg st="1" end="1"/>
                                            </p:txEl>
                                          </p:spTgt>
                                        </p:tgtEl>
                                        <p:attrNameLst>
                                          <p:attrName>style.visibility</p:attrName>
                                        </p:attrNameLst>
                                      </p:cBhvr>
                                      <p:to>
                                        <p:strVal val="visible"/>
                                      </p:to>
                                    </p:set>
                                    <p:anim calcmode="lin" valueType="num">
                                      <p:cBhvr>
                                        <p:cTn id="7" dur="1000" fill="hold"/>
                                        <p:tgtEl>
                                          <p:spTgt spid="37891">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7891">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7891">
                                            <p:txEl>
                                              <p:pRg st="1" end="1"/>
                                            </p:txEl>
                                          </p:spTgt>
                                        </p:tgtEl>
                                      </p:cBhvr>
                                    </p:animEffect>
                                  </p:childTnLst>
                                </p:cTn>
                              </p:par>
                              <p:par>
                                <p:cTn id="10" presetID="4"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55650" y="17463"/>
            <a:ext cx="7793038" cy="911225"/>
          </a:xfrm>
        </p:spPr>
        <p:txBody>
          <a:bodyPr/>
          <a:lstStyle/>
          <a:p>
            <a:pPr algn="ctr" eaLnBrk="1" fontAlgn="auto" hangingPunct="1">
              <a:spcAft>
                <a:spcPts val="0"/>
              </a:spcAft>
              <a:defRPr/>
            </a:pPr>
            <a:r>
              <a:rPr lang="fr-FR" sz="3200" b="1" u="sng" dirty="0" smtClean="0">
                <a:solidFill>
                  <a:schemeClr val="tx2">
                    <a:lumMod val="75000"/>
                    <a:lumOff val="25000"/>
                  </a:schemeClr>
                </a:solidFill>
                <a:latin typeface="Calibri" pitchFamily="34" charset="0"/>
              </a:rPr>
              <a:t>Les Déterminants de la Santé</a:t>
            </a:r>
          </a:p>
        </p:txBody>
      </p:sp>
      <p:sp>
        <p:nvSpPr>
          <p:cNvPr id="37891" name="Text Box 5"/>
          <p:cNvSpPr txBox="1">
            <a:spLocks noChangeArrowheads="1"/>
          </p:cNvSpPr>
          <p:nvPr/>
        </p:nvSpPr>
        <p:spPr bwMode="auto">
          <a:xfrm>
            <a:off x="-180528" y="692696"/>
            <a:ext cx="9525000" cy="1705082"/>
          </a:xfrm>
          <a:prstGeom prst="rect">
            <a:avLst/>
          </a:prstGeom>
          <a:noFill/>
          <a:ln w="9525">
            <a:noFill/>
            <a:miter lim="800000"/>
            <a:headEnd/>
            <a:tailEnd/>
          </a:ln>
        </p:spPr>
        <p:txBody>
          <a:bodyPr>
            <a:spAutoFit/>
          </a:bodyPr>
          <a:lstStyle/>
          <a:p>
            <a:pPr>
              <a:spcBef>
                <a:spcPct val="20000"/>
              </a:spcBef>
              <a:buSzPct val="85000"/>
            </a:pPr>
            <a:r>
              <a:rPr lang="fr-FR" sz="2800" b="1" dirty="0">
                <a:latin typeface="Book Antiqua" pitchFamily="18" charset="0"/>
              </a:rPr>
              <a:t>	</a:t>
            </a:r>
          </a:p>
          <a:p>
            <a:pPr algn="ctr">
              <a:spcBef>
                <a:spcPct val="20000"/>
              </a:spcBef>
              <a:buSzPct val="85000"/>
            </a:pPr>
            <a:r>
              <a:rPr lang="fr-FR" sz="2400" b="1" dirty="0" smtClean="0">
                <a:latin typeface="Calibri" pitchFamily="34" charset="0"/>
              </a:rPr>
              <a:t>Importance relative des différents déterminants de la santé </a:t>
            </a:r>
          </a:p>
          <a:p>
            <a:pPr algn="ctr">
              <a:spcBef>
                <a:spcPct val="20000"/>
              </a:spcBef>
              <a:buSzPct val="85000"/>
            </a:pPr>
            <a:r>
              <a:rPr lang="fr-FR" sz="2000" b="1" dirty="0" smtClean="0">
                <a:latin typeface="Calibri" pitchFamily="34" charset="0"/>
              </a:rPr>
              <a:t>(contribution à la longévité en %) </a:t>
            </a:r>
          </a:p>
          <a:p>
            <a:pPr algn="ctr">
              <a:spcBef>
                <a:spcPct val="20000"/>
              </a:spcBef>
              <a:buSzPct val="85000"/>
            </a:pPr>
            <a:r>
              <a:rPr lang="fr-FR" sz="2000" b="1" dirty="0" smtClean="0">
                <a:latin typeface="Calibri" pitchFamily="34" charset="0"/>
              </a:rPr>
              <a:t>d’après les données de la recherche et telle que perçue dans la population </a:t>
            </a:r>
            <a:endParaRPr lang="fr-FR" sz="2000" b="1" dirty="0">
              <a:latin typeface="Calibri" pitchFamily="34" charset="0"/>
            </a:endParaRPr>
          </a:p>
        </p:txBody>
      </p:sp>
      <p:pic>
        <p:nvPicPr>
          <p:cNvPr id="6451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graphicFrame>
        <p:nvGraphicFramePr>
          <p:cNvPr id="10" name="Graphique 9"/>
          <p:cNvGraphicFramePr/>
          <p:nvPr/>
        </p:nvGraphicFramePr>
        <p:xfrm>
          <a:off x="-108520" y="2708920"/>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aphique 11"/>
          <p:cNvGraphicFramePr/>
          <p:nvPr/>
        </p:nvGraphicFramePr>
        <p:xfrm>
          <a:off x="4139952" y="2708920"/>
          <a:ext cx="45720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8" name="Espace réservé du numéro de diapositive 7"/>
          <p:cNvSpPr>
            <a:spLocks noGrp="1"/>
          </p:cNvSpPr>
          <p:nvPr>
            <p:ph type="sldNum" sz="quarter" idx="11"/>
          </p:nvPr>
        </p:nvSpPr>
        <p:spPr/>
        <p:txBody>
          <a:bodyPr/>
          <a:lstStyle/>
          <a:p>
            <a:pPr>
              <a:defRPr/>
            </a:pPr>
            <a:fld id="{3C037D74-6CB4-495A-A80D-50A605D92923}" type="slidenum">
              <a:rPr lang="fr-FR" smtClean="0"/>
              <a:pPr>
                <a:defRPr/>
              </a:pPr>
              <a:t>23</a:t>
            </a:fld>
            <a:endParaRPr lang="fr-FR"/>
          </a:p>
        </p:txBody>
      </p:sp>
      <p:pic>
        <p:nvPicPr>
          <p:cNvPr id="9" name="Picture 4"/>
          <p:cNvPicPr>
            <a:picLocks noGrp="1" noChangeAspect="1" noChangeArrowheads="1"/>
          </p:cNvPicPr>
          <p:nvPr>
            <p:ph idx="1"/>
          </p:nvPr>
        </p:nvPicPr>
        <p:blipFill>
          <a:blip r:embed="rId7" cstate="email">
            <a:extLst>
              <a:ext uri="{28A0092B-C50C-407E-A947-70E740481C1C}">
                <a14:useLocalDpi xmlns:a14="http://schemas.microsoft.com/office/drawing/2010/main"/>
              </a:ext>
            </a:extLst>
          </a:blip>
          <a:srcRect/>
          <a:stretch>
            <a:fillRect/>
          </a:stretch>
        </p:blipFill>
        <p:spPr>
          <a:xfrm>
            <a:off x="251520" y="2348880"/>
            <a:ext cx="8496944" cy="4389865"/>
          </a:xfr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5"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strVal val="#ppt_w*0.70"/>
                                          </p:val>
                                        </p:tav>
                                        <p:tav tm="100000">
                                          <p:val>
                                            <p:strVal val="#ppt_w"/>
                                          </p:val>
                                        </p:tav>
                                      </p:tavLst>
                                    </p:anim>
                                    <p:anim calcmode="lin" valueType="num">
                                      <p:cBhvr>
                                        <p:cTn id="21" dur="1000" fill="hold"/>
                                        <p:tgtEl>
                                          <p:spTgt spid="9"/>
                                        </p:tgtEl>
                                        <p:attrNameLst>
                                          <p:attrName>ppt_h</p:attrName>
                                        </p:attrNameLst>
                                      </p:cBhvr>
                                      <p:tavLst>
                                        <p:tav tm="0">
                                          <p:val>
                                            <p:strVal val="#ppt_h"/>
                                          </p:val>
                                        </p:tav>
                                        <p:tav tm="100000">
                                          <p:val>
                                            <p:strVal val="#ppt_h"/>
                                          </p:val>
                                        </p:tav>
                                      </p:tavLst>
                                    </p:anim>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0" grpId="1">
        <p:bldAsOne/>
      </p:bldGraphic>
      <p:bldGraphic spid="12"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55650" y="17463"/>
            <a:ext cx="7793038" cy="911225"/>
          </a:xfrm>
        </p:spPr>
        <p:txBody>
          <a:bodyPr/>
          <a:lstStyle/>
          <a:p>
            <a:pPr algn="ctr" eaLnBrk="1" fontAlgn="auto" hangingPunct="1">
              <a:spcAft>
                <a:spcPts val="0"/>
              </a:spcAft>
              <a:defRPr/>
            </a:pPr>
            <a:r>
              <a:rPr lang="fr-FR" sz="3200" b="1" u="sng" dirty="0" smtClean="0">
                <a:solidFill>
                  <a:schemeClr val="tx2">
                    <a:lumMod val="75000"/>
                    <a:lumOff val="25000"/>
                  </a:schemeClr>
                </a:solidFill>
                <a:latin typeface="Calibri" pitchFamily="34" charset="0"/>
              </a:rPr>
              <a:t>Les Déterminants de la Santé</a:t>
            </a:r>
          </a:p>
        </p:txBody>
      </p:sp>
      <p:sp>
        <p:nvSpPr>
          <p:cNvPr id="37891" name="Text Box 5"/>
          <p:cNvSpPr txBox="1">
            <a:spLocks noChangeArrowheads="1"/>
          </p:cNvSpPr>
          <p:nvPr/>
        </p:nvSpPr>
        <p:spPr bwMode="auto">
          <a:xfrm>
            <a:off x="100021" y="476672"/>
            <a:ext cx="8631684" cy="7041928"/>
          </a:xfrm>
          <a:prstGeom prst="rect">
            <a:avLst/>
          </a:prstGeom>
          <a:noFill/>
          <a:ln w="9525">
            <a:noFill/>
            <a:miter lim="800000"/>
            <a:headEnd/>
            <a:tailEnd/>
          </a:ln>
        </p:spPr>
        <p:txBody>
          <a:bodyPr wrap="square">
            <a:spAutoFit/>
          </a:bodyPr>
          <a:lstStyle/>
          <a:p>
            <a:pPr>
              <a:spcBef>
                <a:spcPct val="20000"/>
              </a:spcBef>
              <a:buSzPct val="85000"/>
            </a:pPr>
            <a:r>
              <a:rPr lang="fr-FR" sz="2800" b="1" dirty="0">
                <a:latin typeface="Book Antiqua" pitchFamily="18" charset="0"/>
              </a:rPr>
              <a:t>	</a:t>
            </a:r>
            <a:endParaRPr lang="fr-FR" sz="2800" b="1" dirty="0" smtClean="0">
              <a:latin typeface="Book Antiqua" pitchFamily="18" charset="0"/>
            </a:endParaRPr>
          </a:p>
          <a:p>
            <a:pPr algn="ctr">
              <a:spcBef>
                <a:spcPct val="20000"/>
              </a:spcBef>
              <a:buSzPct val="85000"/>
            </a:pPr>
            <a:r>
              <a:rPr lang="fr-FR" sz="2400" b="1" dirty="0">
                <a:latin typeface="Calibri" pitchFamily="34" charset="0"/>
              </a:rPr>
              <a:t>Un exemple illustratif de la notion de déterminants de la </a:t>
            </a:r>
            <a:r>
              <a:rPr lang="fr-FR" sz="2400" b="1" dirty="0" smtClean="0">
                <a:latin typeface="Calibri" pitchFamily="34" charset="0"/>
              </a:rPr>
              <a:t>santé…</a:t>
            </a:r>
          </a:p>
          <a:p>
            <a:pPr algn="ctr">
              <a:spcBef>
                <a:spcPct val="20000"/>
              </a:spcBef>
              <a:buSzPct val="85000"/>
            </a:pPr>
            <a:endParaRPr lang="fr-FR" sz="600" b="1" dirty="0">
              <a:latin typeface="Calibri" pitchFamily="34" charset="0"/>
            </a:endParaRPr>
          </a:p>
          <a:p>
            <a:pPr algn="ctr">
              <a:spcBef>
                <a:spcPct val="20000"/>
              </a:spcBef>
              <a:buSzPct val="85000"/>
            </a:pPr>
            <a:r>
              <a:rPr lang="fr-FR" b="1" dirty="0">
                <a:latin typeface="Calibri" pitchFamily="34" charset="0"/>
              </a:rPr>
              <a:t>Pourquoi Éric est-il à l’hôpital?</a:t>
            </a:r>
          </a:p>
          <a:p>
            <a:pPr algn="ctr">
              <a:spcBef>
                <a:spcPct val="20000"/>
              </a:spcBef>
              <a:buSzPct val="85000"/>
            </a:pPr>
            <a:r>
              <a:rPr lang="fr-FR" b="1" dirty="0">
                <a:latin typeface="Calibri" pitchFamily="34" charset="0"/>
              </a:rPr>
              <a:t>	</a:t>
            </a:r>
            <a:r>
              <a:rPr lang="fr-FR" b="1" i="1" dirty="0">
                <a:solidFill>
                  <a:srgbClr val="00B050"/>
                </a:solidFill>
                <a:latin typeface="Calibri" pitchFamily="34" charset="0"/>
              </a:rPr>
              <a:t>Parce qu’il a une grave infection à la jambe.</a:t>
            </a:r>
          </a:p>
          <a:p>
            <a:pPr algn="ctr">
              <a:spcBef>
                <a:spcPct val="20000"/>
              </a:spcBef>
              <a:buSzPct val="85000"/>
            </a:pPr>
            <a:r>
              <a:rPr lang="fr-FR" b="1" dirty="0">
                <a:latin typeface="Calibri" pitchFamily="34" charset="0"/>
              </a:rPr>
              <a:t>Pourquoi </a:t>
            </a:r>
            <a:r>
              <a:rPr lang="fr-FR" b="1" dirty="0" err="1" smtClean="0">
                <a:latin typeface="Calibri" pitchFamily="34" charset="0"/>
              </a:rPr>
              <a:t>a-t’il</a:t>
            </a:r>
            <a:r>
              <a:rPr lang="fr-FR" b="1" dirty="0" smtClean="0">
                <a:latin typeface="Calibri" pitchFamily="34" charset="0"/>
              </a:rPr>
              <a:t> </a:t>
            </a:r>
            <a:r>
              <a:rPr lang="fr-FR" b="1" dirty="0">
                <a:latin typeface="Calibri" pitchFamily="34" charset="0"/>
              </a:rPr>
              <a:t>cette infection?</a:t>
            </a:r>
          </a:p>
          <a:p>
            <a:pPr algn="ctr">
              <a:spcBef>
                <a:spcPct val="20000"/>
              </a:spcBef>
              <a:buSzPct val="85000"/>
            </a:pPr>
            <a:r>
              <a:rPr lang="fr-FR" b="1" dirty="0">
                <a:latin typeface="Calibri" pitchFamily="34" charset="0"/>
              </a:rPr>
              <a:t>	</a:t>
            </a:r>
            <a:r>
              <a:rPr lang="fr-FR" b="1" i="1" dirty="0">
                <a:solidFill>
                  <a:srgbClr val="00B050"/>
                </a:solidFill>
                <a:latin typeface="Calibri" pitchFamily="34" charset="0"/>
              </a:rPr>
              <a:t>Parce qu’il s’est coupé gravement à la jambe et qu’elle est infectée.</a:t>
            </a:r>
          </a:p>
          <a:p>
            <a:pPr algn="ctr">
              <a:spcBef>
                <a:spcPct val="20000"/>
              </a:spcBef>
              <a:buSzPct val="85000"/>
            </a:pPr>
            <a:r>
              <a:rPr lang="fr-FR" b="1" dirty="0">
                <a:latin typeface="Calibri" pitchFamily="34" charset="0"/>
              </a:rPr>
              <a:t>Mais pourquoi cela s’est-il produit?</a:t>
            </a:r>
          </a:p>
          <a:p>
            <a:pPr algn="ctr">
              <a:spcBef>
                <a:spcPct val="20000"/>
              </a:spcBef>
              <a:buSzPct val="85000"/>
            </a:pPr>
            <a:r>
              <a:rPr lang="fr-FR" b="1" dirty="0">
                <a:latin typeface="Calibri" pitchFamily="34" charset="0"/>
              </a:rPr>
              <a:t>	</a:t>
            </a:r>
            <a:r>
              <a:rPr lang="fr-FR" b="1" i="1" dirty="0">
                <a:solidFill>
                  <a:srgbClr val="00B050"/>
                </a:solidFill>
                <a:latin typeface="Calibri" pitchFamily="34" charset="0"/>
              </a:rPr>
              <a:t>Parce qu’il jouait dans le parc à ferrailles près de l’immeuble où il habite et qu’il est tombé sur un morceau d’acier tranchant qui s’y trouvait.</a:t>
            </a:r>
          </a:p>
          <a:p>
            <a:pPr algn="ctr">
              <a:spcBef>
                <a:spcPct val="20000"/>
              </a:spcBef>
              <a:buSzPct val="85000"/>
            </a:pPr>
            <a:r>
              <a:rPr lang="fr-FR" b="1" dirty="0">
                <a:latin typeface="Calibri" pitchFamily="34" charset="0"/>
              </a:rPr>
              <a:t>Mais pourquoi jouait-il dans un parc à ferrailles?</a:t>
            </a:r>
          </a:p>
          <a:p>
            <a:pPr algn="ctr">
              <a:spcBef>
                <a:spcPct val="20000"/>
              </a:spcBef>
              <a:buSzPct val="85000"/>
            </a:pPr>
            <a:r>
              <a:rPr lang="fr-FR" b="1" dirty="0">
                <a:latin typeface="Calibri" pitchFamily="34" charset="0"/>
              </a:rPr>
              <a:t>	</a:t>
            </a:r>
            <a:r>
              <a:rPr lang="fr-FR" b="1" i="1" dirty="0">
                <a:solidFill>
                  <a:srgbClr val="00B050"/>
                </a:solidFill>
                <a:latin typeface="Calibri" pitchFamily="34" charset="0"/>
              </a:rPr>
              <a:t>Parce que son quartier est délabré. </a:t>
            </a:r>
          </a:p>
          <a:p>
            <a:pPr algn="ctr">
              <a:spcBef>
                <a:spcPct val="20000"/>
              </a:spcBef>
              <a:buSzPct val="85000"/>
            </a:pPr>
            <a:r>
              <a:rPr lang="fr-FR" b="1" dirty="0">
                <a:latin typeface="Calibri" pitchFamily="34" charset="0"/>
              </a:rPr>
              <a:t>Mais pourquoi habite-t-il ce quartier?</a:t>
            </a:r>
          </a:p>
          <a:p>
            <a:pPr algn="ctr">
              <a:spcBef>
                <a:spcPct val="20000"/>
              </a:spcBef>
              <a:buSzPct val="85000"/>
            </a:pPr>
            <a:r>
              <a:rPr lang="fr-FR" b="1" dirty="0">
                <a:latin typeface="Calibri" pitchFamily="34" charset="0"/>
              </a:rPr>
              <a:t>	</a:t>
            </a:r>
            <a:r>
              <a:rPr lang="fr-FR" b="1" i="1" dirty="0">
                <a:solidFill>
                  <a:srgbClr val="00B050"/>
                </a:solidFill>
                <a:latin typeface="Calibri" pitchFamily="34" charset="0"/>
              </a:rPr>
              <a:t>Parce que ses parents ne peuvent se permettre mieux.</a:t>
            </a:r>
          </a:p>
          <a:p>
            <a:pPr algn="ctr">
              <a:spcBef>
                <a:spcPct val="20000"/>
              </a:spcBef>
              <a:buSzPct val="85000"/>
            </a:pPr>
            <a:r>
              <a:rPr lang="fr-FR" b="1" dirty="0">
                <a:latin typeface="Calibri" pitchFamily="34" charset="0"/>
              </a:rPr>
              <a:t>Mais pourquoi ses parents ne peuvent-ils habiter un plus beau </a:t>
            </a:r>
            <a:r>
              <a:rPr lang="fr-FR" b="1" dirty="0" smtClean="0">
                <a:latin typeface="Calibri" pitchFamily="34" charset="0"/>
              </a:rPr>
              <a:t>quartier ?</a:t>
            </a:r>
            <a:endParaRPr lang="fr-FR" b="1" dirty="0">
              <a:latin typeface="Calibri" pitchFamily="34" charset="0"/>
            </a:endParaRPr>
          </a:p>
          <a:p>
            <a:pPr algn="ctr">
              <a:spcBef>
                <a:spcPct val="20000"/>
              </a:spcBef>
              <a:buSzPct val="85000"/>
            </a:pPr>
            <a:r>
              <a:rPr lang="fr-FR" b="1" dirty="0">
                <a:latin typeface="Calibri" pitchFamily="34" charset="0"/>
              </a:rPr>
              <a:t>	</a:t>
            </a:r>
            <a:r>
              <a:rPr lang="fr-FR" b="1" i="1" dirty="0">
                <a:solidFill>
                  <a:srgbClr val="00B050"/>
                </a:solidFill>
                <a:latin typeface="Calibri" pitchFamily="34" charset="0"/>
              </a:rPr>
              <a:t>Parce que son père est sans emploi et que sa mère est malade</a:t>
            </a:r>
            <a:r>
              <a:rPr lang="fr-FR" b="1" i="1" dirty="0">
                <a:latin typeface="Calibri" pitchFamily="34" charset="0"/>
              </a:rPr>
              <a:t>.</a:t>
            </a:r>
          </a:p>
          <a:p>
            <a:pPr algn="ctr">
              <a:spcBef>
                <a:spcPct val="20000"/>
              </a:spcBef>
              <a:buSzPct val="85000"/>
            </a:pPr>
            <a:r>
              <a:rPr lang="fr-FR" b="1" dirty="0">
                <a:latin typeface="Calibri" pitchFamily="34" charset="0"/>
              </a:rPr>
              <a:t>Mais pourquoi son père est-il sans emploi?</a:t>
            </a:r>
          </a:p>
          <a:p>
            <a:pPr algn="ctr">
              <a:spcBef>
                <a:spcPct val="20000"/>
              </a:spcBef>
              <a:buSzPct val="85000"/>
            </a:pPr>
            <a:r>
              <a:rPr lang="fr-FR" b="1" dirty="0">
                <a:latin typeface="Calibri" pitchFamily="34" charset="0"/>
              </a:rPr>
              <a:t>	</a:t>
            </a:r>
            <a:r>
              <a:rPr lang="fr-FR" b="1" i="1" dirty="0">
                <a:solidFill>
                  <a:srgbClr val="00B050"/>
                </a:solidFill>
                <a:latin typeface="Calibri" pitchFamily="34" charset="0"/>
              </a:rPr>
              <a:t>Parce qu’il n’est pas très instruit et qu’il ne peut trouver un emploi.</a:t>
            </a:r>
          </a:p>
          <a:p>
            <a:pPr algn="ctr">
              <a:spcBef>
                <a:spcPct val="20000"/>
              </a:spcBef>
              <a:buSzPct val="85000"/>
            </a:pPr>
            <a:r>
              <a:rPr lang="fr-FR" b="1" dirty="0" smtClean="0">
                <a:latin typeface="Calibri" pitchFamily="34" charset="0"/>
              </a:rPr>
              <a:t>Mais </a:t>
            </a:r>
            <a:r>
              <a:rPr lang="fr-FR" b="1" dirty="0">
                <a:latin typeface="Calibri" pitchFamily="34" charset="0"/>
              </a:rPr>
              <a:t>pourquoi…? </a:t>
            </a:r>
            <a:r>
              <a:rPr lang="fr-FR" sz="2000" b="1" dirty="0">
                <a:latin typeface="Calibri" pitchFamily="34" charset="0"/>
              </a:rPr>
              <a:t>	</a:t>
            </a:r>
          </a:p>
          <a:p>
            <a:pPr algn="ctr">
              <a:spcBef>
                <a:spcPct val="20000"/>
              </a:spcBef>
              <a:buSzPct val="85000"/>
            </a:pPr>
            <a:r>
              <a:rPr lang="fr-FR" sz="2400" b="1" dirty="0" smtClean="0">
                <a:latin typeface="Calibri" pitchFamily="34" charset="0"/>
              </a:rPr>
              <a:t> </a:t>
            </a:r>
            <a:endParaRPr lang="fr-FR" sz="2400" b="1" dirty="0">
              <a:latin typeface="Calibri" pitchFamily="34" charset="0"/>
            </a:endParaRPr>
          </a:p>
        </p:txBody>
      </p:sp>
      <p:pic>
        <p:nvPicPr>
          <p:cNvPr id="6451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8" name="Espace réservé du numéro de diapositive 7"/>
          <p:cNvSpPr>
            <a:spLocks noGrp="1"/>
          </p:cNvSpPr>
          <p:nvPr>
            <p:ph type="sldNum" sz="quarter" idx="11"/>
          </p:nvPr>
        </p:nvSpPr>
        <p:spPr/>
        <p:txBody>
          <a:bodyPr/>
          <a:lstStyle/>
          <a:p>
            <a:pPr>
              <a:defRPr/>
            </a:pPr>
            <a:fld id="{3C037D74-6CB4-495A-A80D-50A605D92923}" type="slidenum">
              <a:rPr lang="fr-FR" smtClean="0"/>
              <a:pPr>
                <a:defRPr/>
              </a:pPr>
              <a:t>24</a:t>
            </a:fld>
            <a:endParaRPr lang="fr-FR" dirty="0"/>
          </a:p>
        </p:txBody>
      </p:sp>
    </p:spTree>
    <p:custDataLst>
      <p:tags r:id="rId1"/>
    </p:custDataLst>
    <p:extLst>
      <p:ext uri="{BB962C8B-B14F-4D97-AF65-F5344CB8AC3E}">
        <p14:creationId xmlns:p14="http://schemas.microsoft.com/office/powerpoint/2010/main" val="2009002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37891">
                                            <p:txEl>
                                              <p:pRg st="18" end="18"/>
                                            </p:txEl>
                                          </p:spTgt>
                                        </p:tgtEl>
                                        <p:attrNameLst>
                                          <p:attrName>style.visibility</p:attrName>
                                        </p:attrNameLst>
                                      </p:cBhvr>
                                      <p:to>
                                        <p:strVal val="visible"/>
                                      </p:to>
                                    </p:set>
                                    <p:anim calcmode="lin" valueType="num">
                                      <p:cBhvr>
                                        <p:cTn id="7" dur="1000" fill="hold"/>
                                        <p:tgtEl>
                                          <p:spTgt spid="37891">
                                            <p:txEl>
                                              <p:pRg st="18" end="18"/>
                                            </p:txEl>
                                          </p:spTgt>
                                        </p:tgtEl>
                                        <p:attrNameLst>
                                          <p:attrName>ppt_w</p:attrName>
                                        </p:attrNameLst>
                                      </p:cBhvr>
                                      <p:tavLst>
                                        <p:tav tm="0">
                                          <p:val>
                                            <p:strVal val="#ppt_w*0.70"/>
                                          </p:val>
                                        </p:tav>
                                        <p:tav tm="100000">
                                          <p:val>
                                            <p:strVal val="#ppt_w"/>
                                          </p:val>
                                        </p:tav>
                                      </p:tavLst>
                                    </p:anim>
                                    <p:anim calcmode="lin" valueType="num">
                                      <p:cBhvr>
                                        <p:cTn id="8" dur="1000" fill="hold"/>
                                        <p:tgtEl>
                                          <p:spTgt spid="37891">
                                            <p:txEl>
                                              <p:pRg st="18" end="18"/>
                                            </p:txEl>
                                          </p:spTgt>
                                        </p:tgtEl>
                                        <p:attrNameLst>
                                          <p:attrName>ppt_h</p:attrName>
                                        </p:attrNameLst>
                                      </p:cBhvr>
                                      <p:tavLst>
                                        <p:tav tm="0">
                                          <p:val>
                                            <p:strVal val="#ppt_h"/>
                                          </p:val>
                                        </p:tav>
                                        <p:tav tm="100000">
                                          <p:val>
                                            <p:strVal val="#ppt_h"/>
                                          </p:val>
                                        </p:tav>
                                      </p:tavLst>
                                    </p:anim>
                                    <p:animEffect transition="in" filter="fade">
                                      <p:cBhvr>
                                        <p:cTn id="9" dur="1000"/>
                                        <p:tgtEl>
                                          <p:spTgt spid="37891">
                                            <p:txEl>
                                              <p:pRg st="18" end="18"/>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7891">
                                            <p:txEl>
                                              <p:pRg st="1" end="1"/>
                                            </p:txEl>
                                          </p:spTgt>
                                        </p:tgtEl>
                                        <p:attrNameLst>
                                          <p:attrName>style.visibility</p:attrName>
                                        </p:attrNameLst>
                                      </p:cBhvr>
                                      <p:to>
                                        <p:strVal val="visible"/>
                                      </p:to>
                                    </p:set>
                                    <p:anim calcmode="lin" valueType="num">
                                      <p:cBhvr>
                                        <p:cTn id="12" dur="1000" fill="hold"/>
                                        <p:tgtEl>
                                          <p:spTgt spid="37891">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7891">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7891">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7891">
                                            <p:txEl>
                                              <p:pRg st="3" end="3"/>
                                            </p:txEl>
                                          </p:spTgt>
                                        </p:tgtEl>
                                        <p:attrNameLst>
                                          <p:attrName>style.visibility</p:attrName>
                                        </p:attrNameLst>
                                      </p:cBhvr>
                                      <p:to>
                                        <p:strVal val="visible"/>
                                      </p:to>
                                    </p:set>
                                    <p:anim calcmode="lin" valueType="num">
                                      <p:cBhvr>
                                        <p:cTn id="17" dur="1000" fill="hold"/>
                                        <p:tgtEl>
                                          <p:spTgt spid="37891">
                                            <p:txEl>
                                              <p:pRg st="3" end="3"/>
                                            </p:txEl>
                                          </p:spTgt>
                                        </p:tgtEl>
                                        <p:attrNameLst>
                                          <p:attrName>ppt_w</p:attrName>
                                        </p:attrNameLst>
                                      </p:cBhvr>
                                      <p:tavLst>
                                        <p:tav tm="0">
                                          <p:val>
                                            <p:strVal val="#ppt_w*0.70"/>
                                          </p:val>
                                        </p:tav>
                                        <p:tav tm="100000">
                                          <p:val>
                                            <p:strVal val="#ppt_w"/>
                                          </p:val>
                                        </p:tav>
                                      </p:tavLst>
                                    </p:anim>
                                    <p:anim calcmode="lin" valueType="num">
                                      <p:cBhvr>
                                        <p:cTn id="18" dur="1000" fill="hold"/>
                                        <p:tgtEl>
                                          <p:spTgt spid="37891">
                                            <p:txEl>
                                              <p:pRg st="3" end="3"/>
                                            </p:txEl>
                                          </p:spTgt>
                                        </p:tgtEl>
                                        <p:attrNameLst>
                                          <p:attrName>ppt_h</p:attrName>
                                        </p:attrNameLst>
                                      </p:cBhvr>
                                      <p:tavLst>
                                        <p:tav tm="0">
                                          <p:val>
                                            <p:strVal val="#ppt_h"/>
                                          </p:val>
                                        </p:tav>
                                        <p:tav tm="100000">
                                          <p:val>
                                            <p:strVal val="#ppt_h"/>
                                          </p:val>
                                        </p:tav>
                                      </p:tavLst>
                                    </p:anim>
                                    <p:animEffect transition="in" filter="fade">
                                      <p:cBhvr>
                                        <p:cTn id="19" dur="1000"/>
                                        <p:tgtEl>
                                          <p:spTgt spid="37891">
                                            <p:txEl>
                                              <p:pRg st="3" end="3"/>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37891">
                                            <p:txEl>
                                              <p:pRg st="4" end="4"/>
                                            </p:txEl>
                                          </p:spTgt>
                                        </p:tgtEl>
                                        <p:attrNameLst>
                                          <p:attrName>style.visibility</p:attrName>
                                        </p:attrNameLst>
                                      </p:cBhvr>
                                      <p:to>
                                        <p:strVal val="visible"/>
                                      </p:to>
                                    </p:set>
                                    <p:anim calcmode="lin" valueType="num">
                                      <p:cBhvr>
                                        <p:cTn id="22" dur="1000" fill="hold"/>
                                        <p:tgtEl>
                                          <p:spTgt spid="37891">
                                            <p:txEl>
                                              <p:pRg st="4" end="4"/>
                                            </p:txEl>
                                          </p:spTgt>
                                        </p:tgtEl>
                                        <p:attrNameLst>
                                          <p:attrName>ppt_w</p:attrName>
                                        </p:attrNameLst>
                                      </p:cBhvr>
                                      <p:tavLst>
                                        <p:tav tm="0">
                                          <p:val>
                                            <p:strVal val="#ppt_w*0.70"/>
                                          </p:val>
                                        </p:tav>
                                        <p:tav tm="100000">
                                          <p:val>
                                            <p:strVal val="#ppt_w"/>
                                          </p:val>
                                        </p:tav>
                                      </p:tavLst>
                                    </p:anim>
                                    <p:anim calcmode="lin" valueType="num">
                                      <p:cBhvr>
                                        <p:cTn id="23" dur="1000" fill="hold"/>
                                        <p:tgtEl>
                                          <p:spTgt spid="37891">
                                            <p:txEl>
                                              <p:pRg st="4" end="4"/>
                                            </p:txEl>
                                          </p:spTgt>
                                        </p:tgtEl>
                                        <p:attrNameLst>
                                          <p:attrName>ppt_h</p:attrName>
                                        </p:attrNameLst>
                                      </p:cBhvr>
                                      <p:tavLst>
                                        <p:tav tm="0">
                                          <p:val>
                                            <p:strVal val="#ppt_h"/>
                                          </p:val>
                                        </p:tav>
                                        <p:tav tm="100000">
                                          <p:val>
                                            <p:strVal val="#ppt_h"/>
                                          </p:val>
                                        </p:tav>
                                      </p:tavLst>
                                    </p:anim>
                                    <p:animEffect transition="in" filter="fade">
                                      <p:cBhvr>
                                        <p:cTn id="24" dur="1000"/>
                                        <p:tgtEl>
                                          <p:spTgt spid="37891">
                                            <p:txEl>
                                              <p:pRg st="4" end="4"/>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37891">
                                            <p:txEl>
                                              <p:pRg st="5" end="5"/>
                                            </p:txEl>
                                          </p:spTgt>
                                        </p:tgtEl>
                                        <p:attrNameLst>
                                          <p:attrName>style.visibility</p:attrName>
                                        </p:attrNameLst>
                                      </p:cBhvr>
                                      <p:to>
                                        <p:strVal val="visible"/>
                                      </p:to>
                                    </p:set>
                                    <p:anim calcmode="lin" valueType="num">
                                      <p:cBhvr>
                                        <p:cTn id="27" dur="1000" fill="hold"/>
                                        <p:tgtEl>
                                          <p:spTgt spid="37891">
                                            <p:txEl>
                                              <p:pRg st="5" end="5"/>
                                            </p:txEl>
                                          </p:spTgt>
                                        </p:tgtEl>
                                        <p:attrNameLst>
                                          <p:attrName>ppt_w</p:attrName>
                                        </p:attrNameLst>
                                      </p:cBhvr>
                                      <p:tavLst>
                                        <p:tav tm="0">
                                          <p:val>
                                            <p:strVal val="#ppt_w*0.70"/>
                                          </p:val>
                                        </p:tav>
                                        <p:tav tm="100000">
                                          <p:val>
                                            <p:strVal val="#ppt_w"/>
                                          </p:val>
                                        </p:tav>
                                      </p:tavLst>
                                    </p:anim>
                                    <p:anim calcmode="lin" valueType="num">
                                      <p:cBhvr>
                                        <p:cTn id="28" dur="1000" fill="hold"/>
                                        <p:tgtEl>
                                          <p:spTgt spid="37891">
                                            <p:txEl>
                                              <p:pRg st="5" end="5"/>
                                            </p:txEl>
                                          </p:spTgt>
                                        </p:tgtEl>
                                        <p:attrNameLst>
                                          <p:attrName>ppt_h</p:attrName>
                                        </p:attrNameLst>
                                      </p:cBhvr>
                                      <p:tavLst>
                                        <p:tav tm="0">
                                          <p:val>
                                            <p:strVal val="#ppt_h"/>
                                          </p:val>
                                        </p:tav>
                                        <p:tav tm="100000">
                                          <p:val>
                                            <p:strVal val="#ppt_h"/>
                                          </p:val>
                                        </p:tav>
                                      </p:tavLst>
                                    </p:anim>
                                    <p:animEffect transition="in" filter="fade">
                                      <p:cBhvr>
                                        <p:cTn id="29" dur="1000"/>
                                        <p:tgtEl>
                                          <p:spTgt spid="37891">
                                            <p:txEl>
                                              <p:pRg st="5" end="5"/>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37891">
                                            <p:txEl>
                                              <p:pRg st="6" end="6"/>
                                            </p:txEl>
                                          </p:spTgt>
                                        </p:tgtEl>
                                        <p:attrNameLst>
                                          <p:attrName>style.visibility</p:attrName>
                                        </p:attrNameLst>
                                      </p:cBhvr>
                                      <p:to>
                                        <p:strVal val="visible"/>
                                      </p:to>
                                    </p:set>
                                    <p:anim calcmode="lin" valueType="num">
                                      <p:cBhvr>
                                        <p:cTn id="32" dur="1000" fill="hold"/>
                                        <p:tgtEl>
                                          <p:spTgt spid="37891">
                                            <p:txEl>
                                              <p:pRg st="6" end="6"/>
                                            </p:txEl>
                                          </p:spTgt>
                                        </p:tgtEl>
                                        <p:attrNameLst>
                                          <p:attrName>ppt_w</p:attrName>
                                        </p:attrNameLst>
                                      </p:cBhvr>
                                      <p:tavLst>
                                        <p:tav tm="0">
                                          <p:val>
                                            <p:strVal val="#ppt_w*0.70"/>
                                          </p:val>
                                        </p:tav>
                                        <p:tav tm="100000">
                                          <p:val>
                                            <p:strVal val="#ppt_w"/>
                                          </p:val>
                                        </p:tav>
                                      </p:tavLst>
                                    </p:anim>
                                    <p:anim calcmode="lin" valueType="num">
                                      <p:cBhvr>
                                        <p:cTn id="33" dur="1000" fill="hold"/>
                                        <p:tgtEl>
                                          <p:spTgt spid="37891">
                                            <p:txEl>
                                              <p:pRg st="6" end="6"/>
                                            </p:txEl>
                                          </p:spTgt>
                                        </p:tgtEl>
                                        <p:attrNameLst>
                                          <p:attrName>ppt_h</p:attrName>
                                        </p:attrNameLst>
                                      </p:cBhvr>
                                      <p:tavLst>
                                        <p:tav tm="0">
                                          <p:val>
                                            <p:strVal val="#ppt_h"/>
                                          </p:val>
                                        </p:tav>
                                        <p:tav tm="100000">
                                          <p:val>
                                            <p:strVal val="#ppt_h"/>
                                          </p:val>
                                        </p:tav>
                                      </p:tavLst>
                                    </p:anim>
                                    <p:animEffect transition="in" filter="fade">
                                      <p:cBhvr>
                                        <p:cTn id="34" dur="1000"/>
                                        <p:tgtEl>
                                          <p:spTgt spid="37891">
                                            <p:txEl>
                                              <p:pRg st="6" end="6"/>
                                            </p:txEl>
                                          </p:spTgt>
                                        </p:tgtEl>
                                      </p:cBhvr>
                                    </p:animEffect>
                                  </p:childTnLst>
                                </p:cTn>
                              </p:par>
                              <p:par>
                                <p:cTn id="35" presetID="55" presetClass="entr" presetSubtype="0" fill="hold" nodeType="withEffect">
                                  <p:stCondLst>
                                    <p:cond delay="0"/>
                                  </p:stCondLst>
                                  <p:childTnLst>
                                    <p:set>
                                      <p:cBhvr>
                                        <p:cTn id="36" dur="1" fill="hold">
                                          <p:stCondLst>
                                            <p:cond delay="0"/>
                                          </p:stCondLst>
                                        </p:cTn>
                                        <p:tgtEl>
                                          <p:spTgt spid="37891">
                                            <p:txEl>
                                              <p:pRg st="7" end="7"/>
                                            </p:txEl>
                                          </p:spTgt>
                                        </p:tgtEl>
                                        <p:attrNameLst>
                                          <p:attrName>style.visibility</p:attrName>
                                        </p:attrNameLst>
                                      </p:cBhvr>
                                      <p:to>
                                        <p:strVal val="visible"/>
                                      </p:to>
                                    </p:set>
                                    <p:anim calcmode="lin" valueType="num">
                                      <p:cBhvr>
                                        <p:cTn id="37" dur="1000" fill="hold"/>
                                        <p:tgtEl>
                                          <p:spTgt spid="37891">
                                            <p:txEl>
                                              <p:pRg st="7" end="7"/>
                                            </p:txEl>
                                          </p:spTgt>
                                        </p:tgtEl>
                                        <p:attrNameLst>
                                          <p:attrName>ppt_w</p:attrName>
                                        </p:attrNameLst>
                                      </p:cBhvr>
                                      <p:tavLst>
                                        <p:tav tm="0">
                                          <p:val>
                                            <p:strVal val="#ppt_w*0.70"/>
                                          </p:val>
                                        </p:tav>
                                        <p:tav tm="100000">
                                          <p:val>
                                            <p:strVal val="#ppt_w"/>
                                          </p:val>
                                        </p:tav>
                                      </p:tavLst>
                                    </p:anim>
                                    <p:anim calcmode="lin" valueType="num">
                                      <p:cBhvr>
                                        <p:cTn id="38" dur="1000" fill="hold"/>
                                        <p:tgtEl>
                                          <p:spTgt spid="37891">
                                            <p:txEl>
                                              <p:pRg st="7" end="7"/>
                                            </p:txEl>
                                          </p:spTgt>
                                        </p:tgtEl>
                                        <p:attrNameLst>
                                          <p:attrName>ppt_h</p:attrName>
                                        </p:attrNameLst>
                                      </p:cBhvr>
                                      <p:tavLst>
                                        <p:tav tm="0">
                                          <p:val>
                                            <p:strVal val="#ppt_h"/>
                                          </p:val>
                                        </p:tav>
                                        <p:tav tm="100000">
                                          <p:val>
                                            <p:strVal val="#ppt_h"/>
                                          </p:val>
                                        </p:tav>
                                      </p:tavLst>
                                    </p:anim>
                                    <p:animEffect transition="in" filter="fade">
                                      <p:cBhvr>
                                        <p:cTn id="39" dur="1000"/>
                                        <p:tgtEl>
                                          <p:spTgt spid="37891">
                                            <p:txEl>
                                              <p:pRg st="7" end="7"/>
                                            </p:txEl>
                                          </p:spTgt>
                                        </p:tgtEl>
                                      </p:cBhvr>
                                    </p:animEffect>
                                  </p:childTnLst>
                                </p:cTn>
                              </p:par>
                              <p:par>
                                <p:cTn id="40" presetID="55" presetClass="entr" presetSubtype="0" fill="hold" nodeType="withEffect">
                                  <p:stCondLst>
                                    <p:cond delay="0"/>
                                  </p:stCondLst>
                                  <p:childTnLst>
                                    <p:set>
                                      <p:cBhvr>
                                        <p:cTn id="41" dur="1" fill="hold">
                                          <p:stCondLst>
                                            <p:cond delay="0"/>
                                          </p:stCondLst>
                                        </p:cTn>
                                        <p:tgtEl>
                                          <p:spTgt spid="37891">
                                            <p:txEl>
                                              <p:pRg st="8" end="8"/>
                                            </p:txEl>
                                          </p:spTgt>
                                        </p:tgtEl>
                                        <p:attrNameLst>
                                          <p:attrName>style.visibility</p:attrName>
                                        </p:attrNameLst>
                                      </p:cBhvr>
                                      <p:to>
                                        <p:strVal val="visible"/>
                                      </p:to>
                                    </p:set>
                                    <p:anim calcmode="lin" valueType="num">
                                      <p:cBhvr>
                                        <p:cTn id="42" dur="1000" fill="hold"/>
                                        <p:tgtEl>
                                          <p:spTgt spid="37891">
                                            <p:txEl>
                                              <p:pRg st="8" end="8"/>
                                            </p:txEl>
                                          </p:spTgt>
                                        </p:tgtEl>
                                        <p:attrNameLst>
                                          <p:attrName>ppt_w</p:attrName>
                                        </p:attrNameLst>
                                      </p:cBhvr>
                                      <p:tavLst>
                                        <p:tav tm="0">
                                          <p:val>
                                            <p:strVal val="#ppt_w*0.70"/>
                                          </p:val>
                                        </p:tav>
                                        <p:tav tm="100000">
                                          <p:val>
                                            <p:strVal val="#ppt_w"/>
                                          </p:val>
                                        </p:tav>
                                      </p:tavLst>
                                    </p:anim>
                                    <p:anim calcmode="lin" valueType="num">
                                      <p:cBhvr>
                                        <p:cTn id="43" dur="1000" fill="hold"/>
                                        <p:tgtEl>
                                          <p:spTgt spid="37891">
                                            <p:txEl>
                                              <p:pRg st="8" end="8"/>
                                            </p:txEl>
                                          </p:spTgt>
                                        </p:tgtEl>
                                        <p:attrNameLst>
                                          <p:attrName>ppt_h</p:attrName>
                                        </p:attrNameLst>
                                      </p:cBhvr>
                                      <p:tavLst>
                                        <p:tav tm="0">
                                          <p:val>
                                            <p:strVal val="#ppt_h"/>
                                          </p:val>
                                        </p:tav>
                                        <p:tav tm="100000">
                                          <p:val>
                                            <p:strVal val="#ppt_h"/>
                                          </p:val>
                                        </p:tav>
                                      </p:tavLst>
                                    </p:anim>
                                    <p:animEffect transition="in" filter="fade">
                                      <p:cBhvr>
                                        <p:cTn id="44" dur="1000"/>
                                        <p:tgtEl>
                                          <p:spTgt spid="37891">
                                            <p:txEl>
                                              <p:pRg st="8" end="8"/>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37891">
                                            <p:txEl>
                                              <p:pRg st="9" end="9"/>
                                            </p:txEl>
                                          </p:spTgt>
                                        </p:tgtEl>
                                        <p:attrNameLst>
                                          <p:attrName>style.visibility</p:attrName>
                                        </p:attrNameLst>
                                      </p:cBhvr>
                                      <p:to>
                                        <p:strVal val="visible"/>
                                      </p:to>
                                    </p:set>
                                    <p:anim calcmode="lin" valueType="num">
                                      <p:cBhvr>
                                        <p:cTn id="47" dur="1000" fill="hold"/>
                                        <p:tgtEl>
                                          <p:spTgt spid="37891">
                                            <p:txEl>
                                              <p:pRg st="9" end="9"/>
                                            </p:txEl>
                                          </p:spTgt>
                                        </p:tgtEl>
                                        <p:attrNameLst>
                                          <p:attrName>ppt_w</p:attrName>
                                        </p:attrNameLst>
                                      </p:cBhvr>
                                      <p:tavLst>
                                        <p:tav tm="0">
                                          <p:val>
                                            <p:strVal val="#ppt_w*0.70"/>
                                          </p:val>
                                        </p:tav>
                                        <p:tav tm="100000">
                                          <p:val>
                                            <p:strVal val="#ppt_w"/>
                                          </p:val>
                                        </p:tav>
                                      </p:tavLst>
                                    </p:anim>
                                    <p:anim calcmode="lin" valueType="num">
                                      <p:cBhvr>
                                        <p:cTn id="48" dur="1000" fill="hold"/>
                                        <p:tgtEl>
                                          <p:spTgt spid="37891">
                                            <p:txEl>
                                              <p:pRg st="9" end="9"/>
                                            </p:txEl>
                                          </p:spTgt>
                                        </p:tgtEl>
                                        <p:attrNameLst>
                                          <p:attrName>ppt_h</p:attrName>
                                        </p:attrNameLst>
                                      </p:cBhvr>
                                      <p:tavLst>
                                        <p:tav tm="0">
                                          <p:val>
                                            <p:strVal val="#ppt_h"/>
                                          </p:val>
                                        </p:tav>
                                        <p:tav tm="100000">
                                          <p:val>
                                            <p:strVal val="#ppt_h"/>
                                          </p:val>
                                        </p:tav>
                                      </p:tavLst>
                                    </p:anim>
                                    <p:animEffect transition="in" filter="fade">
                                      <p:cBhvr>
                                        <p:cTn id="49" dur="1000"/>
                                        <p:tgtEl>
                                          <p:spTgt spid="37891">
                                            <p:txEl>
                                              <p:pRg st="9" end="9"/>
                                            </p:txEl>
                                          </p:spTgt>
                                        </p:tgtEl>
                                      </p:cBhvr>
                                    </p:animEffect>
                                  </p:childTnLst>
                                </p:cTn>
                              </p:par>
                              <p:par>
                                <p:cTn id="50" presetID="55" presetClass="entr" presetSubtype="0" fill="hold" nodeType="withEffect">
                                  <p:stCondLst>
                                    <p:cond delay="0"/>
                                  </p:stCondLst>
                                  <p:childTnLst>
                                    <p:set>
                                      <p:cBhvr>
                                        <p:cTn id="51" dur="1" fill="hold">
                                          <p:stCondLst>
                                            <p:cond delay="0"/>
                                          </p:stCondLst>
                                        </p:cTn>
                                        <p:tgtEl>
                                          <p:spTgt spid="37891">
                                            <p:txEl>
                                              <p:pRg st="10" end="10"/>
                                            </p:txEl>
                                          </p:spTgt>
                                        </p:tgtEl>
                                        <p:attrNameLst>
                                          <p:attrName>style.visibility</p:attrName>
                                        </p:attrNameLst>
                                      </p:cBhvr>
                                      <p:to>
                                        <p:strVal val="visible"/>
                                      </p:to>
                                    </p:set>
                                    <p:anim calcmode="lin" valueType="num">
                                      <p:cBhvr>
                                        <p:cTn id="52" dur="1000" fill="hold"/>
                                        <p:tgtEl>
                                          <p:spTgt spid="37891">
                                            <p:txEl>
                                              <p:pRg st="10" end="10"/>
                                            </p:txEl>
                                          </p:spTgt>
                                        </p:tgtEl>
                                        <p:attrNameLst>
                                          <p:attrName>ppt_w</p:attrName>
                                        </p:attrNameLst>
                                      </p:cBhvr>
                                      <p:tavLst>
                                        <p:tav tm="0">
                                          <p:val>
                                            <p:strVal val="#ppt_w*0.70"/>
                                          </p:val>
                                        </p:tav>
                                        <p:tav tm="100000">
                                          <p:val>
                                            <p:strVal val="#ppt_w"/>
                                          </p:val>
                                        </p:tav>
                                      </p:tavLst>
                                    </p:anim>
                                    <p:anim calcmode="lin" valueType="num">
                                      <p:cBhvr>
                                        <p:cTn id="53" dur="1000" fill="hold"/>
                                        <p:tgtEl>
                                          <p:spTgt spid="37891">
                                            <p:txEl>
                                              <p:pRg st="10" end="10"/>
                                            </p:txEl>
                                          </p:spTgt>
                                        </p:tgtEl>
                                        <p:attrNameLst>
                                          <p:attrName>ppt_h</p:attrName>
                                        </p:attrNameLst>
                                      </p:cBhvr>
                                      <p:tavLst>
                                        <p:tav tm="0">
                                          <p:val>
                                            <p:strVal val="#ppt_h"/>
                                          </p:val>
                                        </p:tav>
                                        <p:tav tm="100000">
                                          <p:val>
                                            <p:strVal val="#ppt_h"/>
                                          </p:val>
                                        </p:tav>
                                      </p:tavLst>
                                    </p:anim>
                                    <p:animEffect transition="in" filter="fade">
                                      <p:cBhvr>
                                        <p:cTn id="54" dur="1000"/>
                                        <p:tgtEl>
                                          <p:spTgt spid="37891">
                                            <p:txEl>
                                              <p:pRg st="10" end="10"/>
                                            </p:txEl>
                                          </p:spTgt>
                                        </p:tgtEl>
                                      </p:cBhvr>
                                    </p:animEffect>
                                  </p:childTnLst>
                                </p:cTn>
                              </p:par>
                              <p:par>
                                <p:cTn id="55" presetID="55" presetClass="entr" presetSubtype="0" fill="hold" nodeType="withEffect">
                                  <p:stCondLst>
                                    <p:cond delay="0"/>
                                  </p:stCondLst>
                                  <p:childTnLst>
                                    <p:set>
                                      <p:cBhvr>
                                        <p:cTn id="56" dur="1" fill="hold">
                                          <p:stCondLst>
                                            <p:cond delay="0"/>
                                          </p:stCondLst>
                                        </p:cTn>
                                        <p:tgtEl>
                                          <p:spTgt spid="37891">
                                            <p:txEl>
                                              <p:pRg st="11" end="11"/>
                                            </p:txEl>
                                          </p:spTgt>
                                        </p:tgtEl>
                                        <p:attrNameLst>
                                          <p:attrName>style.visibility</p:attrName>
                                        </p:attrNameLst>
                                      </p:cBhvr>
                                      <p:to>
                                        <p:strVal val="visible"/>
                                      </p:to>
                                    </p:set>
                                    <p:anim calcmode="lin" valueType="num">
                                      <p:cBhvr>
                                        <p:cTn id="57" dur="1000" fill="hold"/>
                                        <p:tgtEl>
                                          <p:spTgt spid="37891">
                                            <p:txEl>
                                              <p:pRg st="11" end="11"/>
                                            </p:txEl>
                                          </p:spTgt>
                                        </p:tgtEl>
                                        <p:attrNameLst>
                                          <p:attrName>ppt_w</p:attrName>
                                        </p:attrNameLst>
                                      </p:cBhvr>
                                      <p:tavLst>
                                        <p:tav tm="0">
                                          <p:val>
                                            <p:strVal val="#ppt_w*0.70"/>
                                          </p:val>
                                        </p:tav>
                                        <p:tav tm="100000">
                                          <p:val>
                                            <p:strVal val="#ppt_w"/>
                                          </p:val>
                                        </p:tav>
                                      </p:tavLst>
                                    </p:anim>
                                    <p:anim calcmode="lin" valueType="num">
                                      <p:cBhvr>
                                        <p:cTn id="58" dur="1000" fill="hold"/>
                                        <p:tgtEl>
                                          <p:spTgt spid="37891">
                                            <p:txEl>
                                              <p:pRg st="11" end="11"/>
                                            </p:txEl>
                                          </p:spTgt>
                                        </p:tgtEl>
                                        <p:attrNameLst>
                                          <p:attrName>ppt_h</p:attrName>
                                        </p:attrNameLst>
                                      </p:cBhvr>
                                      <p:tavLst>
                                        <p:tav tm="0">
                                          <p:val>
                                            <p:strVal val="#ppt_h"/>
                                          </p:val>
                                        </p:tav>
                                        <p:tav tm="100000">
                                          <p:val>
                                            <p:strVal val="#ppt_h"/>
                                          </p:val>
                                        </p:tav>
                                      </p:tavLst>
                                    </p:anim>
                                    <p:animEffect transition="in" filter="fade">
                                      <p:cBhvr>
                                        <p:cTn id="59" dur="1000"/>
                                        <p:tgtEl>
                                          <p:spTgt spid="37891">
                                            <p:txEl>
                                              <p:pRg st="11" end="11"/>
                                            </p:txEl>
                                          </p:spTgt>
                                        </p:tgtEl>
                                      </p:cBhvr>
                                    </p:animEffect>
                                  </p:childTnLst>
                                </p:cTn>
                              </p:par>
                              <p:par>
                                <p:cTn id="60" presetID="55" presetClass="entr" presetSubtype="0" fill="hold" nodeType="withEffect">
                                  <p:stCondLst>
                                    <p:cond delay="0"/>
                                  </p:stCondLst>
                                  <p:childTnLst>
                                    <p:set>
                                      <p:cBhvr>
                                        <p:cTn id="61" dur="1" fill="hold">
                                          <p:stCondLst>
                                            <p:cond delay="0"/>
                                          </p:stCondLst>
                                        </p:cTn>
                                        <p:tgtEl>
                                          <p:spTgt spid="37891">
                                            <p:txEl>
                                              <p:pRg st="12" end="12"/>
                                            </p:txEl>
                                          </p:spTgt>
                                        </p:tgtEl>
                                        <p:attrNameLst>
                                          <p:attrName>style.visibility</p:attrName>
                                        </p:attrNameLst>
                                      </p:cBhvr>
                                      <p:to>
                                        <p:strVal val="visible"/>
                                      </p:to>
                                    </p:set>
                                    <p:anim calcmode="lin" valueType="num">
                                      <p:cBhvr>
                                        <p:cTn id="62" dur="1000" fill="hold"/>
                                        <p:tgtEl>
                                          <p:spTgt spid="37891">
                                            <p:txEl>
                                              <p:pRg st="12" end="12"/>
                                            </p:txEl>
                                          </p:spTgt>
                                        </p:tgtEl>
                                        <p:attrNameLst>
                                          <p:attrName>ppt_w</p:attrName>
                                        </p:attrNameLst>
                                      </p:cBhvr>
                                      <p:tavLst>
                                        <p:tav tm="0">
                                          <p:val>
                                            <p:strVal val="#ppt_w*0.70"/>
                                          </p:val>
                                        </p:tav>
                                        <p:tav tm="100000">
                                          <p:val>
                                            <p:strVal val="#ppt_w"/>
                                          </p:val>
                                        </p:tav>
                                      </p:tavLst>
                                    </p:anim>
                                    <p:anim calcmode="lin" valueType="num">
                                      <p:cBhvr>
                                        <p:cTn id="63" dur="1000" fill="hold"/>
                                        <p:tgtEl>
                                          <p:spTgt spid="37891">
                                            <p:txEl>
                                              <p:pRg st="12" end="12"/>
                                            </p:txEl>
                                          </p:spTgt>
                                        </p:tgtEl>
                                        <p:attrNameLst>
                                          <p:attrName>ppt_h</p:attrName>
                                        </p:attrNameLst>
                                      </p:cBhvr>
                                      <p:tavLst>
                                        <p:tav tm="0">
                                          <p:val>
                                            <p:strVal val="#ppt_h"/>
                                          </p:val>
                                        </p:tav>
                                        <p:tav tm="100000">
                                          <p:val>
                                            <p:strVal val="#ppt_h"/>
                                          </p:val>
                                        </p:tav>
                                      </p:tavLst>
                                    </p:anim>
                                    <p:animEffect transition="in" filter="fade">
                                      <p:cBhvr>
                                        <p:cTn id="64" dur="1000"/>
                                        <p:tgtEl>
                                          <p:spTgt spid="37891">
                                            <p:txEl>
                                              <p:pRg st="12" end="12"/>
                                            </p:txEl>
                                          </p:spTgt>
                                        </p:tgtEl>
                                      </p:cBhvr>
                                    </p:animEffect>
                                  </p:childTnLst>
                                </p:cTn>
                              </p:par>
                              <p:par>
                                <p:cTn id="65" presetID="55" presetClass="entr" presetSubtype="0" fill="hold" nodeType="withEffect">
                                  <p:stCondLst>
                                    <p:cond delay="0"/>
                                  </p:stCondLst>
                                  <p:childTnLst>
                                    <p:set>
                                      <p:cBhvr>
                                        <p:cTn id="66" dur="1" fill="hold">
                                          <p:stCondLst>
                                            <p:cond delay="0"/>
                                          </p:stCondLst>
                                        </p:cTn>
                                        <p:tgtEl>
                                          <p:spTgt spid="37891">
                                            <p:txEl>
                                              <p:pRg st="13" end="13"/>
                                            </p:txEl>
                                          </p:spTgt>
                                        </p:tgtEl>
                                        <p:attrNameLst>
                                          <p:attrName>style.visibility</p:attrName>
                                        </p:attrNameLst>
                                      </p:cBhvr>
                                      <p:to>
                                        <p:strVal val="visible"/>
                                      </p:to>
                                    </p:set>
                                    <p:anim calcmode="lin" valueType="num">
                                      <p:cBhvr>
                                        <p:cTn id="67" dur="1000" fill="hold"/>
                                        <p:tgtEl>
                                          <p:spTgt spid="37891">
                                            <p:txEl>
                                              <p:pRg st="13" end="13"/>
                                            </p:txEl>
                                          </p:spTgt>
                                        </p:tgtEl>
                                        <p:attrNameLst>
                                          <p:attrName>ppt_w</p:attrName>
                                        </p:attrNameLst>
                                      </p:cBhvr>
                                      <p:tavLst>
                                        <p:tav tm="0">
                                          <p:val>
                                            <p:strVal val="#ppt_w*0.70"/>
                                          </p:val>
                                        </p:tav>
                                        <p:tav tm="100000">
                                          <p:val>
                                            <p:strVal val="#ppt_w"/>
                                          </p:val>
                                        </p:tav>
                                      </p:tavLst>
                                    </p:anim>
                                    <p:anim calcmode="lin" valueType="num">
                                      <p:cBhvr>
                                        <p:cTn id="68" dur="1000" fill="hold"/>
                                        <p:tgtEl>
                                          <p:spTgt spid="37891">
                                            <p:txEl>
                                              <p:pRg st="13" end="13"/>
                                            </p:txEl>
                                          </p:spTgt>
                                        </p:tgtEl>
                                        <p:attrNameLst>
                                          <p:attrName>ppt_h</p:attrName>
                                        </p:attrNameLst>
                                      </p:cBhvr>
                                      <p:tavLst>
                                        <p:tav tm="0">
                                          <p:val>
                                            <p:strVal val="#ppt_h"/>
                                          </p:val>
                                        </p:tav>
                                        <p:tav tm="100000">
                                          <p:val>
                                            <p:strVal val="#ppt_h"/>
                                          </p:val>
                                        </p:tav>
                                      </p:tavLst>
                                    </p:anim>
                                    <p:animEffect transition="in" filter="fade">
                                      <p:cBhvr>
                                        <p:cTn id="69" dur="1000"/>
                                        <p:tgtEl>
                                          <p:spTgt spid="37891">
                                            <p:txEl>
                                              <p:pRg st="13" end="13"/>
                                            </p:txEl>
                                          </p:spTgt>
                                        </p:tgtEl>
                                      </p:cBhvr>
                                    </p:animEffect>
                                  </p:childTnLst>
                                </p:cTn>
                              </p:par>
                              <p:par>
                                <p:cTn id="70" presetID="55" presetClass="entr" presetSubtype="0" fill="hold" nodeType="withEffect">
                                  <p:stCondLst>
                                    <p:cond delay="0"/>
                                  </p:stCondLst>
                                  <p:childTnLst>
                                    <p:set>
                                      <p:cBhvr>
                                        <p:cTn id="71" dur="1" fill="hold">
                                          <p:stCondLst>
                                            <p:cond delay="0"/>
                                          </p:stCondLst>
                                        </p:cTn>
                                        <p:tgtEl>
                                          <p:spTgt spid="37891">
                                            <p:txEl>
                                              <p:pRg st="14" end="14"/>
                                            </p:txEl>
                                          </p:spTgt>
                                        </p:tgtEl>
                                        <p:attrNameLst>
                                          <p:attrName>style.visibility</p:attrName>
                                        </p:attrNameLst>
                                      </p:cBhvr>
                                      <p:to>
                                        <p:strVal val="visible"/>
                                      </p:to>
                                    </p:set>
                                    <p:anim calcmode="lin" valueType="num">
                                      <p:cBhvr>
                                        <p:cTn id="72" dur="1000" fill="hold"/>
                                        <p:tgtEl>
                                          <p:spTgt spid="37891">
                                            <p:txEl>
                                              <p:pRg st="14" end="14"/>
                                            </p:txEl>
                                          </p:spTgt>
                                        </p:tgtEl>
                                        <p:attrNameLst>
                                          <p:attrName>ppt_w</p:attrName>
                                        </p:attrNameLst>
                                      </p:cBhvr>
                                      <p:tavLst>
                                        <p:tav tm="0">
                                          <p:val>
                                            <p:strVal val="#ppt_w*0.70"/>
                                          </p:val>
                                        </p:tav>
                                        <p:tav tm="100000">
                                          <p:val>
                                            <p:strVal val="#ppt_w"/>
                                          </p:val>
                                        </p:tav>
                                      </p:tavLst>
                                    </p:anim>
                                    <p:anim calcmode="lin" valueType="num">
                                      <p:cBhvr>
                                        <p:cTn id="73" dur="1000" fill="hold"/>
                                        <p:tgtEl>
                                          <p:spTgt spid="37891">
                                            <p:txEl>
                                              <p:pRg st="14" end="14"/>
                                            </p:txEl>
                                          </p:spTgt>
                                        </p:tgtEl>
                                        <p:attrNameLst>
                                          <p:attrName>ppt_h</p:attrName>
                                        </p:attrNameLst>
                                      </p:cBhvr>
                                      <p:tavLst>
                                        <p:tav tm="0">
                                          <p:val>
                                            <p:strVal val="#ppt_h"/>
                                          </p:val>
                                        </p:tav>
                                        <p:tav tm="100000">
                                          <p:val>
                                            <p:strVal val="#ppt_h"/>
                                          </p:val>
                                        </p:tav>
                                      </p:tavLst>
                                    </p:anim>
                                    <p:animEffect transition="in" filter="fade">
                                      <p:cBhvr>
                                        <p:cTn id="74" dur="1000"/>
                                        <p:tgtEl>
                                          <p:spTgt spid="37891">
                                            <p:txEl>
                                              <p:pRg st="14" end="14"/>
                                            </p:txEl>
                                          </p:spTgt>
                                        </p:tgtEl>
                                      </p:cBhvr>
                                    </p:animEffect>
                                  </p:childTnLst>
                                </p:cTn>
                              </p:par>
                              <p:par>
                                <p:cTn id="75" presetID="55" presetClass="entr" presetSubtype="0" fill="hold" nodeType="withEffect">
                                  <p:stCondLst>
                                    <p:cond delay="0"/>
                                  </p:stCondLst>
                                  <p:childTnLst>
                                    <p:set>
                                      <p:cBhvr>
                                        <p:cTn id="76" dur="1" fill="hold">
                                          <p:stCondLst>
                                            <p:cond delay="0"/>
                                          </p:stCondLst>
                                        </p:cTn>
                                        <p:tgtEl>
                                          <p:spTgt spid="37891">
                                            <p:txEl>
                                              <p:pRg st="15" end="15"/>
                                            </p:txEl>
                                          </p:spTgt>
                                        </p:tgtEl>
                                        <p:attrNameLst>
                                          <p:attrName>style.visibility</p:attrName>
                                        </p:attrNameLst>
                                      </p:cBhvr>
                                      <p:to>
                                        <p:strVal val="visible"/>
                                      </p:to>
                                    </p:set>
                                    <p:anim calcmode="lin" valueType="num">
                                      <p:cBhvr>
                                        <p:cTn id="77" dur="1000" fill="hold"/>
                                        <p:tgtEl>
                                          <p:spTgt spid="37891">
                                            <p:txEl>
                                              <p:pRg st="15" end="15"/>
                                            </p:txEl>
                                          </p:spTgt>
                                        </p:tgtEl>
                                        <p:attrNameLst>
                                          <p:attrName>ppt_w</p:attrName>
                                        </p:attrNameLst>
                                      </p:cBhvr>
                                      <p:tavLst>
                                        <p:tav tm="0">
                                          <p:val>
                                            <p:strVal val="#ppt_w*0.70"/>
                                          </p:val>
                                        </p:tav>
                                        <p:tav tm="100000">
                                          <p:val>
                                            <p:strVal val="#ppt_w"/>
                                          </p:val>
                                        </p:tav>
                                      </p:tavLst>
                                    </p:anim>
                                    <p:anim calcmode="lin" valueType="num">
                                      <p:cBhvr>
                                        <p:cTn id="78" dur="1000" fill="hold"/>
                                        <p:tgtEl>
                                          <p:spTgt spid="37891">
                                            <p:txEl>
                                              <p:pRg st="15" end="15"/>
                                            </p:txEl>
                                          </p:spTgt>
                                        </p:tgtEl>
                                        <p:attrNameLst>
                                          <p:attrName>ppt_h</p:attrName>
                                        </p:attrNameLst>
                                      </p:cBhvr>
                                      <p:tavLst>
                                        <p:tav tm="0">
                                          <p:val>
                                            <p:strVal val="#ppt_h"/>
                                          </p:val>
                                        </p:tav>
                                        <p:tav tm="100000">
                                          <p:val>
                                            <p:strVal val="#ppt_h"/>
                                          </p:val>
                                        </p:tav>
                                      </p:tavLst>
                                    </p:anim>
                                    <p:animEffect transition="in" filter="fade">
                                      <p:cBhvr>
                                        <p:cTn id="79" dur="1000"/>
                                        <p:tgtEl>
                                          <p:spTgt spid="37891">
                                            <p:txEl>
                                              <p:pRg st="15" end="15"/>
                                            </p:txEl>
                                          </p:spTgt>
                                        </p:tgtEl>
                                      </p:cBhvr>
                                    </p:animEffect>
                                  </p:childTnLst>
                                </p:cTn>
                              </p:par>
                              <p:par>
                                <p:cTn id="80" presetID="55" presetClass="entr" presetSubtype="0" fill="hold" nodeType="withEffect">
                                  <p:stCondLst>
                                    <p:cond delay="0"/>
                                  </p:stCondLst>
                                  <p:childTnLst>
                                    <p:set>
                                      <p:cBhvr>
                                        <p:cTn id="81" dur="1" fill="hold">
                                          <p:stCondLst>
                                            <p:cond delay="0"/>
                                          </p:stCondLst>
                                        </p:cTn>
                                        <p:tgtEl>
                                          <p:spTgt spid="37891">
                                            <p:txEl>
                                              <p:pRg st="16" end="16"/>
                                            </p:txEl>
                                          </p:spTgt>
                                        </p:tgtEl>
                                        <p:attrNameLst>
                                          <p:attrName>style.visibility</p:attrName>
                                        </p:attrNameLst>
                                      </p:cBhvr>
                                      <p:to>
                                        <p:strVal val="visible"/>
                                      </p:to>
                                    </p:set>
                                    <p:anim calcmode="lin" valueType="num">
                                      <p:cBhvr>
                                        <p:cTn id="82" dur="1000" fill="hold"/>
                                        <p:tgtEl>
                                          <p:spTgt spid="37891">
                                            <p:txEl>
                                              <p:pRg st="16" end="16"/>
                                            </p:txEl>
                                          </p:spTgt>
                                        </p:tgtEl>
                                        <p:attrNameLst>
                                          <p:attrName>ppt_w</p:attrName>
                                        </p:attrNameLst>
                                      </p:cBhvr>
                                      <p:tavLst>
                                        <p:tav tm="0">
                                          <p:val>
                                            <p:strVal val="#ppt_w*0.70"/>
                                          </p:val>
                                        </p:tav>
                                        <p:tav tm="100000">
                                          <p:val>
                                            <p:strVal val="#ppt_w"/>
                                          </p:val>
                                        </p:tav>
                                      </p:tavLst>
                                    </p:anim>
                                    <p:anim calcmode="lin" valueType="num">
                                      <p:cBhvr>
                                        <p:cTn id="83" dur="1000" fill="hold"/>
                                        <p:tgtEl>
                                          <p:spTgt spid="37891">
                                            <p:txEl>
                                              <p:pRg st="16" end="16"/>
                                            </p:txEl>
                                          </p:spTgt>
                                        </p:tgtEl>
                                        <p:attrNameLst>
                                          <p:attrName>ppt_h</p:attrName>
                                        </p:attrNameLst>
                                      </p:cBhvr>
                                      <p:tavLst>
                                        <p:tav tm="0">
                                          <p:val>
                                            <p:strVal val="#ppt_h"/>
                                          </p:val>
                                        </p:tav>
                                        <p:tav tm="100000">
                                          <p:val>
                                            <p:strVal val="#ppt_h"/>
                                          </p:val>
                                        </p:tav>
                                      </p:tavLst>
                                    </p:anim>
                                    <p:animEffect transition="in" filter="fade">
                                      <p:cBhvr>
                                        <p:cTn id="84" dur="1000"/>
                                        <p:tgtEl>
                                          <p:spTgt spid="37891">
                                            <p:txEl>
                                              <p:pRg st="16" end="16"/>
                                            </p:txEl>
                                          </p:spTgt>
                                        </p:tgtEl>
                                      </p:cBhvr>
                                    </p:animEffect>
                                  </p:childTnLst>
                                </p:cTn>
                              </p:par>
                              <p:par>
                                <p:cTn id="85" presetID="55" presetClass="entr" presetSubtype="0" fill="hold" nodeType="withEffect">
                                  <p:stCondLst>
                                    <p:cond delay="0"/>
                                  </p:stCondLst>
                                  <p:childTnLst>
                                    <p:set>
                                      <p:cBhvr>
                                        <p:cTn id="86" dur="1" fill="hold">
                                          <p:stCondLst>
                                            <p:cond delay="0"/>
                                          </p:stCondLst>
                                        </p:cTn>
                                        <p:tgtEl>
                                          <p:spTgt spid="37891">
                                            <p:txEl>
                                              <p:pRg st="17" end="17"/>
                                            </p:txEl>
                                          </p:spTgt>
                                        </p:tgtEl>
                                        <p:attrNameLst>
                                          <p:attrName>style.visibility</p:attrName>
                                        </p:attrNameLst>
                                      </p:cBhvr>
                                      <p:to>
                                        <p:strVal val="visible"/>
                                      </p:to>
                                    </p:set>
                                    <p:anim calcmode="lin" valueType="num">
                                      <p:cBhvr>
                                        <p:cTn id="87" dur="1000" fill="hold"/>
                                        <p:tgtEl>
                                          <p:spTgt spid="37891">
                                            <p:txEl>
                                              <p:pRg st="17" end="17"/>
                                            </p:txEl>
                                          </p:spTgt>
                                        </p:tgtEl>
                                        <p:attrNameLst>
                                          <p:attrName>ppt_w</p:attrName>
                                        </p:attrNameLst>
                                      </p:cBhvr>
                                      <p:tavLst>
                                        <p:tav tm="0">
                                          <p:val>
                                            <p:strVal val="#ppt_w*0.70"/>
                                          </p:val>
                                        </p:tav>
                                        <p:tav tm="100000">
                                          <p:val>
                                            <p:strVal val="#ppt_w"/>
                                          </p:val>
                                        </p:tav>
                                      </p:tavLst>
                                    </p:anim>
                                    <p:anim calcmode="lin" valueType="num">
                                      <p:cBhvr>
                                        <p:cTn id="88" dur="1000" fill="hold"/>
                                        <p:tgtEl>
                                          <p:spTgt spid="37891">
                                            <p:txEl>
                                              <p:pRg st="17" end="17"/>
                                            </p:txEl>
                                          </p:spTgt>
                                        </p:tgtEl>
                                        <p:attrNameLst>
                                          <p:attrName>ppt_h</p:attrName>
                                        </p:attrNameLst>
                                      </p:cBhvr>
                                      <p:tavLst>
                                        <p:tav tm="0">
                                          <p:val>
                                            <p:strVal val="#ppt_h"/>
                                          </p:val>
                                        </p:tav>
                                        <p:tav tm="100000">
                                          <p:val>
                                            <p:strVal val="#ppt_h"/>
                                          </p:val>
                                        </p:tav>
                                      </p:tavLst>
                                    </p:anim>
                                    <p:animEffect transition="in" filter="fade">
                                      <p:cBhvr>
                                        <p:cTn id="89" dur="1000"/>
                                        <p:tgtEl>
                                          <p:spTgt spid="37891">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descr="Large confetti"/>
          <p:cNvSpPr>
            <a:spLocks noChangeArrowheads="1"/>
          </p:cNvSpPr>
          <p:nvPr/>
        </p:nvSpPr>
        <p:spPr bwMode="auto">
          <a:xfrm>
            <a:off x="1565275" y="255588"/>
            <a:ext cx="6248400" cy="7620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sng"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rPr>
              <a:t>Le concept de </a:t>
            </a:r>
            <a:r>
              <a:rPr kumimoji="0" lang="fr-FR" sz="3200" b="1" i="0" u="sng" strike="noStrike" kern="1200" cap="small" spc="0" normalizeH="0" baseline="0" noProof="0" dirty="0" smtClean="0">
                <a:ln>
                  <a:noFill/>
                </a:ln>
                <a:solidFill>
                  <a:srgbClr val="065218">
                    <a:lumMod val="75000"/>
                    <a:lumOff val="25000"/>
                  </a:srgbClr>
                </a:solidFill>
                <a:effectLst/>
                <a:uLnTx/>
                <a:uFillTx/>
                <a:latin typeface="Calibri" pitchFamily="34" charset="0"/>
                <a:ea typeface="+mn-ea"/>
                <a:cs typeface="Calibri" pitchFamily="34" charset="0"/>
              </a:rPr>
              <a:t>Prévention </a:t>
            </a:r>
            <a:endParaRPr kumimoji="0" lang="fr-FR" sz="3200" b="1" i="0" u="sng"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endParaRPr>
          </a:p>
        </p:txBody>
      </p:sp>
      <p:sp>
        <p:nvSpPr>
          <p:cNvPr id="66562" name="Rectangle 3"/>
          <p:cNvSpPr>
            <a:spLocks noChangeArrowheads="1"/>
          </p:cNvSpPr>
          <p:nvPr/>
        </p:nvSpPr>
        <p:spPr bwMode="auto">
          <a:xfrm>
            <a:off x="-111125" y="1214438"/>
            <a:ext cx="9144000" cy="931862"/>
          </a:xfrm>
          <a:prstGeom prst="rect">
            <a:avLst/>
          </a:prstGeom>
          <a:noFill/>
          <a:ln w="9525">
            <a:noFill/>
            <a:miter lim="800000"/>
            <a:headEnd/>
            <a:tailEnd/>
          </a:ln>
        </p:spPr>
        <p:txBody>
          <a:bodyPr lIns="90000" tIns="46800" rIns="90000" bIns="46800"/>
          <a:lstStyle/>
          <a:p>
            <a:pPr marL="0" marR="0" lvl="0" indent="0" algn="ctr" defTabSz="449263" rtl="0" eaLnBrk="0" fontAlgn="base" latinLnBrk="0" hangingPunct="0">
              <a:lnSpc>
                <a:spcPct val="80000"/>
              </a:lnSpc>
              <a:spcBef>
                <a:spcPct val="0"/>
              </a:spcBef>
              <a:spcAft>
                <a:spcPct val="0"/>
              </a:spcAft>
              <a:buClrTx/>
              <a:buSzPct val="85000"/>
              <a:buFont typeface="Comic Sans MS" pitchFamily="66" charset="0"/>
              <a:buNone/>
              <a:tabLst>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kumimoji="0" lang="fr-FR" sz="20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ctr" defTabSz="449263" rtl="0" eaLnBrk="0" fontAlgn="base" latinLnBrk="0" hangingPunct="0">
              <a:lnSpc>
                <a:spcPct val="80000"/>
              </a:lnSpc>
              <a:spcBef>
                <a:spcPct val="0"/>
              </a:spcBef>
              <a:spcAft>
                <a:spcPct val="0"/>
              </a:spcAft>
              <a:buClrTx/>
              <a:buSzPct val="85000"/>
              <a:buFont typeface="Comic Sans MS" pitchFamily="66" charset="0"/>
              <a:buNone/>
              <a:tabLst>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fr-FR"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fr-FR" sz="2400" b="1" i="0" u="none" strike="noStrike" kern="1200" cap="none" spc="0" normalizeH="0" baseline="0" noProof="0" dirty="0">
                <a:ln>
                  <a:noFill/>
                </a:ln>
                <a:solidFill>
                  <a:prstClr val="black"/>
                </a:solidFill>
                <a:effectLst/>
                <a:uLnTx/>
                <a:uFillTx/>
                <a:latin typeface="Calibri" pitchFamily="34" charset="0"/>
                <a:ea typeface="+mn-ea"/>
                <a:cs typeface="+mn-cs"/>
              </a:rPr>
              <a:t>Ensemble des actions qui tendent à promouvoir la santé individuelle </a:t>
            </a:r>
            <a:r>
              <a:rPr kumimoji="0" lang="fr-FR" sz="2400" b="1" i="0" u="none" strike="noStrike" kern="1200" cap="none" spc="0" normalizeH="0" baseline="0" noProof="0" dirty="0" smtClean="0">
                <a:ln>
                  <a:noFill/>
                </a:ln>
                <a:solidFill>
                  <a:prstClr val="black"/>
                </a:solidFill>
                <a:effectLst/>
                <a:uLnTx/>
                <a:uFillTx/>
                <a:latin typeface="Calibri" pitchFamily="34" charset="0"/>
                <a:ea typeface="+mn-ea"/>
                <a:cs typeface="+mn-cs"/>
              </a:rPr>
              <a:t>et </a:t>
            </a:r>
            <a:r>
              <a:rPr kumimoji="0" lang="fr-FR" sz="2300" b="1" i="0" u="none" strike="noStrike" kern="1200" cap="none" spc="0" normalizeH="0" baseline="0" noProof="0" dirty="0" smtClean="0">
                <a:ln>
                  <a:noFill/>
                </a:ln>
                <a:solidFill>
                  <a:prstClr val="black"/>
                </a:solidFill>
                <a:effectLst/>
                <a:uLnTx/>
                <a:uFillTx/>
                <a:latin typeface="Calibri" pitchFamily="34" charset="0"/>
                <a:ea typeface="+mn-ea"/>
                <a:cs typeface="+mn-cs"/>
              </a:rPr>
              <a:t>collective</a:t>
            </a:r>
            <a:r>
              <a:rPr kumimoji="0" lang="fr-FR" sz="2400" b="1" i="0" u="none" strike="noStrike" kern="1200" cap="none" spc="0" normalizeH="0" baseline="0" noProof="0" dirty="0">
                <a:ln>
                  <a:noFill/>
                </a:ln>
                <a:solidFill>
                  <a:prstClr val="black"/>
                </a:solidFill>
                <a:effectLst/>
                <a:uLnTx/>
                <a:uFillTx/>
                <a:latin typeface="Calibri" pitchFamily="34" charset="0"/>
                <a:ea typeface="+mn-ea"/>
                <a:cs typeface="+mn-cs"/>
              </a:rPr>
              <a:t>, elle a pour but de permettre à chaque individu d’entretenir et développer son capital santé</a:t>
            </a:r>
            <a:endParaRPr kumimoji="0" lang="fr-FR" sz="2400" b="1" i="1"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66566" name="Picture 2" descr="http://www.codes05.org/images/interface/logo_codes05.gif"/>
          <p:cNvPicPr>
            <a:picLocks noChangeAspect="1" noChangeArrowheads="1"/>
          </p:cNvPicPr>
          <p:nvPr/>
        </p:nvPicPr>
        <p:blipFill>
          <a:blip r:embed="rId4" cstate="print">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8" name="Espace réservé du numéro de diapositive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4498" y="2636912"/>
            <a:ext cx="6868457" cy="1080120"/>
          </a:xfrm>
          <a:prstGeom prst="rect">
            <a:avLst/>
          </a:prstGeom>
        </p:spPr>
      </p:pic>
      <p:pic>
        <p:nvPicPr>
          <p:cNvPr id="3" name="Imag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8014" y="3933056"/>
            <a:ext cx="7201426" cy="2232248"/>
          </a:xfrm>
          <a:prstGeom prst="rect">
            <a:avLst/>
          </a:prstGeom>
        </p:spPr>
      </p:pic>
    </p:spTree>
    <p:custDataLst>
      <p:tags r:id="rId1"/>
    </p:custDataLst>
    <p:extLst>
      <p:ext uri="{BB962C8B-B14F-4D97-AF65-F5344CB8AC3E}">
        <p14:creationId xmlns:p14="http://schemas.microsoft.com/office/powerpoint/2010/main" val="54057345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7704" y="908719"/>
            <a:ext cx="5184576" cy="2817705"/>
          </a:xfrm>
          <a:prstGeom prst="rect">
            <a:avLst/>
          </a:prstGeom>
          <a:noFill/>
          <a:ln w="9525">
            <a:noFill/>
            <a:miter lim="800000"/>
            <a:headEnd/>
            <a:tailEnd/>
          </a:ln>
        </p:spPr>
      </p:pic>
      <p:sp>
        <p:nvSpPr>
          <p:cNvPr id="3" name="Espace réservé du contenu 2"/>
          <p:cNvSpPr>
            <a:spLocks noGrp="1"/>
          </p:cNvSpPr>
          <p:nvPr>
            <p:ph idx="4294967295"/>
          </p:nvPr>
        </p:nvSpPr>
        <p:spPr>
          <a:xfrm>
            <a:off x="179512" y="1229915"/>
            <a:ext cx="8229600" cy="4863381"/>
          </a:xfrm>
        </p:spPr>
        <p:txBody>
          <a:bodyPr/>
          <a:lstStyle/>
          <a:p>
            <a:pPr marL="273050" indent="-273050">
              <a:lnSpc>
                <a:spcPct val="80000"/>
              </a:lnSpc>
            </a:pPr>
            <a:endParaRPr lang="fr-FR" sz="1800" b="1" dirty="0" smtClean="0">
              <a:latin typeface="Calibri" pitchFamily="34" charset="0"/>
            </a:endParaRPr>
          </a:p>
          <a:p>
            <a:pPr marL="273050" indent="-273050" algn="ctr">
              <a:lnSpc>
                <a:spcPct val="80000"/>
              </a:lnSpc>
              <a:buNone/>
            </a:pPr>
            <a:endParaRPr lang="fr-FR" b="1" i="1" dirty="0" smtClean="0">
              <a:solidFill>
                <a:srgbClr val="0070C0"/>
              </a:solidFill>
              <a:latin typeface="Calibri" pitchFamily="34" charset="0"/>
            </a:endParaRPr>
          </a:p>
          <a:p>
            <a:pPr marL="273050" indent="-273050" algn="ctr">
              <a:lnSpc>
                <a:spcPct val="80000"/>
              </a:lnSpc>
              <a:buNone/>
            </a:pPr>
            <a:endParaRPr lang="fr-FR" b="1" i="1" dirty="0" smtClean="0">
              <a:solidFill>
                <a:srgbClr val="0070C0"/>
              </a:solidFill>
              <a:latin typeface="Calibri" pitchFamily="34" charset="0"/>
            </a:endParaRPr>
          </a:p>
          <a:p>
            <a:pPr marL="273050" indent="-273050" algn="ctr">
              <a:lnSpc>
                <a:spcPct val="80000"/>
              </a:lnSpc>
              <a:buNone/>
            </a:pPr>
            <a:endParaRPr lang="fr-FR" b="1" i="1" dirty="0" smtClean="0">
              <a:solidFill>
                <a:srgbClr val="0070C0"/>
              </a:solidFill>
              <a:latin typeface="Calibri" pitchFamily="34" charset="0"/>
            </a:endParaRPr>
          </a:p>
          <a:p>
            <a:pPr marL="273050" indent="-273050" algn="ctr">
              <a:lnSpc>
                <a:spcPct val="80000"/>
              </a:lnSpc>
              <a:buNone/>
            </a:pPr>
            <a:endParaRPr lang="fr-FR" b="1" i="1" dirty="0" smtClean="0">
              <a:solidFill>
                <a:srgbClr val="0070C0"/>
              </a:solidFill>
              <a:latin typeface="Calibri" pitchFamily="34" charset="0"/>
            </a:endParaRPr>
          </a:p>
          <a:p>
            <a:pPr marL="273050" indent="-273050" algn="ctr">
              <a:lnSpc>
                <a:spcPct val="80000"/>
              </a:lnSpc>
              <a:buNone/>
            </a:pPr>
            <a:endParaRPr lang="fr-FR" b="1" i="1" dirty="0" smtClean="0">
              <a:solidFill>
                <a:srgbClr val="0070C0"/>
              </a:solidFill>
              <a:latin typeface="Calibri" pitchFamily="34" charset="0"/>
            </a:endParaRPr>
          </a:p>
          <a:p>
            <a:pPr marL="273050" indent="-273050" algn="ctr">
              <a:lnSpc>
                <a:spcPct val="80000"/>
              </a:lnSpc>
              <a:buNone/>
            </a:pPr>
            <a:endParaRPr lang="fr-FR" b="1" i="1" dirty="0" smtClean="0">
              <a:solidFill>
                <a:srgbClr val="0070C0"/>
              </a:solidFill>
              <a:latin typeface="Calibri" pitchFamily="34" charset="0"/>
            </a:endParaRPr>
          </a:p>
          <a:p>
            <a:pPr marL="273050" indent="-273050" algn="ctr">
              <a:lnSpc>
                <a:spcPct val="80000"/>
              </a:lnSpc>
              <a:buNone/>
            </a:pPr>
            <a:r>
              <a:rPr lang="fr-FR" b="1" i="1" dirty="0" smtClean="0">
                <a:solidFill>
                  <a:srgbClr val="0070C0"/>
                </a:solidFill>
                <a:latin typeface="Calibri" pitchFamily="34" charset="0"/>
              </a:rPr>
              <a:t>« La Promotion de la Santé est le processus qui confère aux populations les moyens d'assurer un plus grand contrôle sur leur propre santé, et d'améliorer celle-ci »</a:t>
            </a:r>
          </a:p>
          <a:p>
            <a:pPr marL="273050" indent="-273050" algn="ctr">
              <a:lnSpc>
                <a:spcPct val="80000"/>
              </a:lnSpc>
              <a:buNone/>
            </a:pPr>
            <a:r>
              <a:rPr lang="fr-FR" b="1" dirty="0" smtClean="0">
                <a:solidFill>
                  <a:srgbClr val="0070C0"/>
                </a:solidFill>
                <a:latin typeface="Calibri" pitchFamily="34" charset="0"/>
              </a:rPr>
              <a:t> </a:t>
            </a:r>
          </a:p>
          <a:p>
            <a:pPr marL="273050" indent="-273050" algn="ctr">
              <a:lnSpc>
                <a:spcPct val="80000"/>
              </a:lnSpc>
              <a:buNone/>
            </a:pPr>
            <a:r>
              <a:rPr lang="fr-FR" b="1" dirty="0" smtClean="0">
                <a:latin typeface="Calibri" pitchFamily="34" charset="0"/>
              </a:rPr>
              <a:t>Charte d’Ottawa, 1986</a:t>
            </a:r>
          </a:p>
          <a:p>
            <a:pPr marL="273050" indent="-273050" algn="ctr">
              <a:lnSpc>
                <a:spcPct val="80000"/>
              </a:lnSpc>
              <a:buNone/>
            </a:pPr>
            <a:endParaRPr lang="fr-FR" b="1" dirty="0" smtClean="0">
              <a:latin typeface="Calibri" pitchFamily="34" charset="0"/>
            </a:endParaRPr>
          </a:p>
          <a:p>
            <a:pPr marL="273050" indent="-273050" algn="ctr">
              <a:lnSpc>
                <a:spcPct val="80000"/>
              </a:lnSpc>
              <a:buNone/>
            </a:pPr>
            <a:r>
              <a:rPr lang="fr-FR" b="1" dirty="0" smtClean="0">
                <a:latin typeface="Calibri" pitchFamily="34" charset="0"/>
              </a:rPr>
              <a:t>Processus  apportant  aux  individus  et  aux  communautés la capacité d’accroître leur contrôle sur les déterminants de la santé et donc d’améliorer leur santé </a:t>
            </a:r>
          </a:p>
          <a:p>
            <a:pPr marL="273050" indent="-273050">
              <a:lnSpc>
                <a:spcPct val="80000"/>
              </a:lnSpc>
              <a:buFont typeface="Wingdings" pitchFamily="2" charset="2"/>
              <a:buNone/>
            </a:pPr>
            <a:endParaRPr lang="fr-FR" sz="1100" dirty="0">
              <a:latin typeface="Calibri" pitchFamily="34" charset="0"/>
            </a:endParaRPr>
          </a:p>
        </p:txBody>
      </p:sp>
      <p:pic>
        <p:nvPicPr>
          <p:cNvPr id="7"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
        <p:nvSpPr>
          <p:cNvPr id="8"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algn="ctr" fontAlgn="auto">
              <a:spcBef>
                <a:spcPts val="0"/>
              </a:spcBef>
              <a:spcAft>
                <a:spcPts val="0"/>
              </a:spcAft>
              <a:defRPr/>
            </a:pPr>
            <a:r>
              <a:rPr lang="fr-FR" sz="3200" b="1" u="sng" cap="small" dirty="0">
                <a:solidFill>
                  <a:schemeClr val="tx2">
                    <a:lumMod val="75000"/>
                    <a:lumOff val="25000"/>
                  </a:schemeClr>
                </a:solidFill>
                <a:latin typeface="Calibri" pitchFamily="34" charset="0"/>
                <a:cs typeface="Calibri" pitchFamily="34" charset="0"/>
              </a:rPr>
              <a:t>Le concept de Promotion de la Santé  </a:t>
            </a:r>
          </a:p>
        </p:txBody>
      </p:sp>
      <p:sp>
        <p:nvSpPr>
          <p:cNvPr id="9" name="Espace réservé du numéro de diapositive 8"/>
          <p:cNvSpPr>
            <a:spLocks noGrp="1"/>
          </p:cNvSpPr>
          <p:nvPr>
            <p:ph type="sldNum" sz="quarter" idx="12"/>
          </p:nvPr>
        </p:nvSpPr>
        <p:spPr/>
        <p:txBody>
          <a:bodyPr/>
          <a:lstStyle/>
          <a:p>
            <a:pPr>
              <a:defRPr/>
            </a:pPr>
            <a:fld id="{DB984F8C-6B2F-4A9A-A43E-8F0D83C117A8}" type="slidenum">
              <a:rPr lang="fr-FR" smtClean="0"/>
              <a:pPr>
                <a:defRPr/>
              </a:pPr>
              <a:t>26</a:t>
            </a:fld>
            <a:endParaRPr lang="fr-FR"/>
          </a:p>
        </p:txBody>
      </p: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ED2C7FFD-251C-4DEE-8A4B-561DD5D94223}" type="slidenum">
              <a:rPr lang="fr-FR" altLang="fr-FR" sz="1200">
                <a:solidFill>
                  <a:srgbClr val="898989"/>
                </a:solidFill>
              </a:rPr>
              <a:pPr/>
              <a:t>27</a:t>
            </a:fld>
            <a:endParaRPr lang="fr-FR" altLang="fr-FR" sz="1200">
              <a:solidFill>
                <a:srgbClr val="898989"/>
              </a:solidFill>
            </a:endParaRPr>
          </a:p>
        </p:txBody>
      </p:sp>
      <p:sp>
        <p:nvSpPr>
          <p:cNvPr id="7"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algn="ctr" fontAlgn="auto">
              <a:spcBef>
                <a:spcPts val="0"/>
              </a:spcBef>
              <a:spcAft>
                <a:spcPts val="0"/>
              </a:spcAft>
              <a:defRPr/>
            </a:pPr>
            <a:r>
              <a:rPr lang="fr-FR" sz="3200" b="1" u="sng" cap="small" dirty="0">
                <a:solidFill>
                  <a:schemeClr val="tx2">
                    <a:lumMod val="75000"/>
                    <a:lumOff val="25000"/>
                  </a:schemeClr>
                </a:solidFill>
                <a:latin typeface="Calibri" pitchFamily="34" charset="0"/>
                <a:cs typeface="Calibri" pitchFamily="34" charset="0"/>
              </a:rPr>
              <a:t>Le concept de Promotion de la Santé  </a:t>
            </a:r>
          </a:p>
        </p:txBody>
      </p:sp>
      <p:pic>
        <p:nvPicPr>
          <p:cNvPr id="9" name="Image 8"/>
          <p:cNvPicPr>
            <a:picLocks noChangeAspect="1"/>
          </p:cNvPicPr>
          <p:nvPr/>
        </p:nvPicPr>
        <p:blipFill rotWithShape="1">
          <a:blip r:embed="rId4"/>
          <a:srcRect t="1117"/>
          <a:stretch/>
        </p:blipFill>
        <p:spPr>
          <a:xfrm>
            <a:off x="383895" y="980728"/>
            <a:ext cx="8023505" cy="4680520"/>
          </a:xfrm>
          <a:prstGeom prst="rect">
            <a:avLst/>
          </a:prstGeom>
        </p:spPr>
      </p:pic>
      <p:pic>
        <p:nvPicPr>
          <p:cNvPr id="5"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033897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8B3758C7-8E9A-479D-B988-8B34C3B6A11D}" type="slidenum">
              <a:rPr lang="fr-FR" altLang="fr-FR" sz="1200">
                <a:solidFill>
                  <a:srgbClr val="898989"/>
                </a:solidFill>
              </a:rPr>
              <a:pPr/>
              <a:t>28</a:t>
            </a:fld>
            <a:endParaRPr lang="fr-FR" altLang="fr-FR" sz="1200">
              <a:solidFill>
                <a:srgbClr val="898989"/>
              </a:solidFill>
            </a:endParaRPr>
          </a:p>
        </p:txBody>
      </p:sp>
      <p:sp>
        <p:nvSpPr>
          <p:cNvPr id="9"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algn="ctr" fontAlgn="auto">
              <a:spcBef>
                <a:spcPts val="0"/>
              </a:spcBef>
              <a:spcAft>
                <a:spcPts val="0"/>
              </a:spcAft>
              <a:defRPr/>
            </a:pPr>
            <a:r>
              <a:rPr lang="fr-FR" sz="3200" b="1" u="sng" cap="small" dirty="0">
                <a:solidFill>
                  <a:schemeClr val="tx2">
                    <a:lumMod val="75000"/>
                    <a:lumOff val="25000"/>
                  </a:schemeClr>
                </a:solidFill>
                <a:latin typeface="Calibri" pitchFamily="34" charset="0"/>
                <a:cs typeface="Calibri" pitchFamily="34" charset="0"/>
              </a:rPr>
              <a:t>Le concept de Promotion de la Santé  </a:t>
            </a:r>
          </a:p>
        </p:txBody>
      </p:sp>
      <p:pic>
        <p:nvPicPr>
          <p:cNvPr id="11" name="Image 10"/>
          <p:cNvPicPr>
            <a:picLocks noChangeAspect="1"/>
          </p:cNvPicPr>
          <p:nvPr/>
        </p:nvPicPr>
        <p:blipFill>
          <a:blip r:embed="rId4"/>
          <a:stretch>
            <a:fillRect/>
          </a:stretch>
        </p:blipFill>
        <p:spPr>
          <a:xfrm>
            <a:off x="304800" y="1720850"/>
            <a:ext cx="8318500" cy="3416300"/>
          </a:xfrm>
          <a:prstGeom prst="rect">
            <a:avLst/>
          </a:prstGeom>
        </p:spPr>
      </p:pic>
      <p:pic>
        <p:nvPicPr>
          <p:cNvPr id="5"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855602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algn="ctr" fontAlgn="auto">
              <a:spcBef>
                <a:spcPts val="0"/>
              </a:spcBef>
              <a:spcAft>
                <a:spcPts val="0"/>
              </a:spcAft>
              <a:defRPr/>
            </a:pPr>
            <a:r>
              <a:rPr lang="fr-FR" sz="3200" b="1" u="sng" cap="small" dirty="0">
                <a:solidFill>
                  <a:schemeClr val="tx2">
                    <a:lumMod val="75000"/>
                    <a:lumOff val="25000"/>
                  </a:schemeClr>
                </a:solidFill>
                <a:latin typeface="Calibri" pitchFamily="34" charset="0"/>
                <a:cs typeface="Calibri" pitchFamily="34" charset="0"/>
              </a:rPr>
              <a:t>Le concept de Promotion de la Santé  </a:t>
            </a:r>
          </a:p>
        </p:txBody>
      </p:sp>
      <p:pic>
        <p:nvPicPr>
          <p:cNvPr id="11" name="Image 10"/>
          <p:cNvPicPr>
            <a:picLocks noChangeAspect="1"/>
          </p:cNvPicPr>
          <p:nvPr/>
        </p:nvPicPr>
        <p:blipFill>
          <a:blip r:embed="rId4"/>
          <a:stretch>
            <a:fillRect/>
          </a:stretch>
        </p:blipFill>
        <p:spPr>
          <a:xfrm>
            <a:off x="304800" y="1708150"/>
            <a:ext cx="8343900" cy="3441700"/>
          </a:xfrm>
          <a:prstGeom prst="rect">
            <a:avLst/>
          </a:prstGeom>
        </p:spPr>
      </p:pic>
      <p:pic>
        <p:nvPicPr>
          <p:cNvPr id="4"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996721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2492375"/>
            <a:ext cx="66262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a:extLst>
              <a:ext uri="{FF2B5EF4-FFF2-40B4-BE49-F238E27FC236}">
                <a16:creationId xmlns:a16="http://schemas.microsoft.com/office/drawing/2014/main" id="{70DE6D99-8E33-435D-BD99-F38E758D5B7F}"/>
              </a:ext>
            </a:extLst>
          </p:cNvPr>
          <p:cNvSpPr>
            <a:spLocks noGrp="1"/>
          </p:cNvSpPr>
          <p:nvPr>
            <p:ph type="title"/>
            <p:custDataLst>
              <p:tags r:id="rId2"/>
            </p:custDataLst>
          </p:nvPr>
        </p:nvSpPr>
        <p:spPr>
          <a:xfrm>
            <a:off x="722313" y="609600"/>
            <a:ext cx="7881937" cy="1524000"/>
          </a:xfrm>
        </p:spPr>
        <p:txBody>
          <a:bodyPr>
            <a:normAutofit fontScale="90000"/>
          </a:bodyPr>
          <a:lstStyle/>
          <a:p>
            <a:pPr eaLnBrk="1" fontAlgn="auto" hangingPunct="1">
              <a:spcAft>
                <a:spcPts val="0"/>
              </a:spcAft>
              <a:defRPr/>
            </a:pPr>
            <a:r>
              <a:rPr lang="fr-FR" dirty="0"/>
              <a:t>CoDES 05</a:t>
            </a:r>
            <a:br>
              <a:rPr lang="fr-FR" dirty="0"/>
            </a:br>
            <a:r>
              <a:rPr lang="fr-FR" dirty="0"/>
              <a:t>NOS ACTIVITES – NOS MISSIONS</a:t>
            </a:r>
            <a:br>
              <a:rPr lang="fr-FR" dirty="0"/>
            </a:br>
            <a:endParaRPr lang="fr-FR" dirty="0"/>
          </a:p>
        </p:txBody>
      </p:sp>
      <p:sp>
        <p:nvSpPr>
          <p:cNvPr id="21508"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EF18AFB0-A622-43F4-B88B-56F4E6030B21}"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a:t>
            </a:fld>
            <a:endPar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endParaRPr>
          </a:p>
        </p:txBody>
      </p:sp>
      <p:pic>
        <p:nvPicPr>
          <p:cNvPr id="21509" name="Image 6" descr="CoDES-0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78441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algn="ctr" fontAlgn="auto">
              <a:spcBef>
                <a:spcPts val="0"/>
              </a:spcBef>
              <a:spcAft>
                <a:spcPts val="0"/>
              </a:spcAft>
              <a:defRPr/>
            </a:pPr>
            <a:r>
              <a:rPr lang="fr-FR" sz="3200" b="1" u="sng" cap="small" dirty="0">
                <a:solidFill>
                  <a:schemeClr val="tx2">
                    <a:lumMod val="75000"/>
                    <a:lumOff val="25000"/>
                  </a:schemeClr>
                </a:solidFill>
                <a:latin typeface="Calibri" pitchFamily="34" charset="0"/>
                <a:cs typeface="Calibri" pitchFamily="34" charset="0"/>
              </a:rPr>
              <a:t>Le concept de Promotion de la Santé  </a:t>
            </a:r>
          </a:p>
        </p:txBody>
      </p:sp>
      <p:pic>
        <p:nvPicPr>
          <p:cNvPr id="11" name="Image 10"/>
          <p:cNvPicPr>
            <a:picLocks noChangeAspect="1"/>
          </p:cNvPicPr>
          <p:nvPr/>
        </p:nvPicPr>
        <p:blipFill>
          <a:blip r:embed="rId4"/>
          <a:stretch>
            <a:fillRect/>
          </a:stretch>
        </p:blipFill>
        <p:spPr>
          <a:xfrm>
            <a:off x="381000" y="1143000"/>
            <a:ext cx="8343900" cy="4572000"/>
          </a:xfrm>
          <a:prstGeom prst="rect">
            <a:avLst/>
          </a:prstGeom>
        </p:spPr>
      </p:pic>
      <p:pic>
        <p:nvPicPr>
          <p:cNvPr id="4"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966233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algn="ctr" fontAlgn="auto">
              <a:spcBef>
                <a:spcPts val="0"/>
              </a:spcBef>
              <a:spcAft>
                <a:spcPts val="0"/>
              </a:spcAft>
              <a:defRPr/>
            </a:pPr>
            <a:r>
              <a:rPr lang="fr-FR" sz="3200" b="1" u="sng" cap="small" dirty="0">
                <a:solidFill>
                  <a:schemeClr val="tx2">
                    <a:lumMod val="75000"/>
                    <a:lumOff val="25000"/>
                  </a:schemeClr>
                </a:solidFill>
                <a:latin typeface="Calibri" pitchFamily="34" charset="0"/>
                <a:cs typeface="Calibri" pitchFamily="34" charset="0"/>
              </a:rPr>
              <a:t>Le concept de Promotion de la Santé  </a:t>
            </a:r>
          </a:p>
        </p:txBody>
      </p:sp>
      <p:pic>
        <p:nvPicPr>
          <p:cNvPr id="10" name="Image 9"/>
          <p:cNvPicPr>
            <a:picLocks noChangeAspect="1"/>
          </p:cNvPicPr>
          <p:nvPr/>
        </p:nvPicPr>
        <p:blipFill>
          <a:blip r:embed="rId4"/>
          <a:stretch>
            <a:fillRect/>
          </a:stretch>
        </p:blipFill>
        <p:spPr>
          <a:xfrm>
            <a:off x="406400" y="1524000"/>
            <a:ext cx="8331200" cy="4800600"/>
          </a:xfrm>
          <a:prstGeom prst="rect">
            <a:avLst/>
          </a:prstGeom>
        </p:spPr>
      </p:pic>
      <p:pic>
        <p:nvPicPr>
          <p:cNvPr id="4"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216766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algn="ctr" fontAlgn="auto">
              <a:spcBef>
                <a:spcPts val="0"/>
              </a:spcBef>
              <a:spcAft>
                <a:spcPts val="0"/>
              </a:spcAft>
              <a:defRPr/>
            </a:pPr>
            <a:r>
              <a:rPr lang="fr-FR" sz="3200" b="1" u="sng" cap="small" dirty="0">
                <a:solidFill>
                  <a:schemeClr val="tx2">
                    <a:lumMod val="75000"/>
                    <a:lumOff val="25000"/>
                  </a:schemeClr>
                </a:solidFill>
                <a:latin typeface="Calibri" pitchFamily="34" charset="0"/>
                <a:cs typeface="Calibri" pitchFamily="34" charset="0"/>
              </a:rPr>
              <a:t>Le concept de Promotion de la Santé  </a:t>
            </a:r>
          </a:p>
        </p:txBody>
      </p:sp>
      <p:pic>
        <p:nvPicPr>
          <p:cNvPr id="10" name="Image 9"/>
          <p:cNvPicPr>
            <a:picLocks noChangeAspect="1"/>
          </p:cNvPicPr>
          <p:nvPr/>
        </p:nvPicPr>
        <p:blipFill>
          <a:blip r:embed="rId4"/>
          <a:stretch>
            <a:fillRect/>
          </a:stretch>
        </p:blipFill>
        <p:spPr>
          <a:xfrm>
            <a:off x="406400" y="1130300"/>
            <a:ext cx="8331200" cy="5194300"/>
          </a:xfrm>
          <a:prstGeom prst="rect">
            <a:avLst/>
          </a:prstGeom>
        </p:spPr>
      </p:pic>
      <p:pic>
        <p:nvPicPr>
          <p:cNvPr id="4"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501442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descr="Large confetti"/>
          <p:cNvSpPr>
            <a:spLocks noChangeArrowheads="1"/>
          </p:cNvSpPr>
          <p:nvPr/>
        </p:nvSpPr>
        <p:spPr bwMode="auto">
          <a:xfrm>
            <a:off x="1258888" y="188913"/>
            <a:ext cx="7620000" cy="685800"/>
          </a:xfrm>
          <a:prstGeom prst="rect">
            <a:avLst/>
          </a:prstGeom>
          <a:noFill/>
          <a:ln>
            <a:noFill/>
          </a:ln>
          <a:effectLst/>
          <a:extLst/>
        </p:spPr>
        <p:txBody>
          <a:bodyPr anchor="b"/>
          <a:lstStyle/>
          <a:p>
            <a:pPr algn="ctr" fontAlgn="auto">
              <a:spcBef>
                <a:spcPts val="0"/>
              </a:spcBef>
              <a:spcAft>
                <a:spcPts val="0"/>
              </a:spcAft>
              <a:defRPr/>
            </a:pPr>
            <a:r>
              <a:rPr lang="fr-FR" sz="3200" b="1" u="sng" cap="small" dirty="0">
                <a:solidFill>
                  <a:schemeClr val="accent1"/>
                </a:solidFill>
                <a:latin typeface="Calibri" pitchFamily="34" charset="0"/>
                <a:cs typeface="Calibri" pitchFamily="34" charset="0"/>
              </a:rPr>
              <a:t>Le concept d’Education pour la Santé  </a:t>
            </a: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33</a:t>
            </a:fld>
            <a:endParaRPr lang="fr-FR"/>
          </a:p>
        </p:txBody>
      </p:sp>
      <p:pic>
        <p:nvPicPr>
          <p:cNvPr id="7" name="Image 6"/>
          <p:cNvPicPr>
            <a:picLocks noChangeAspect="1"/>
          </p:cNvPicPr>
          <p:nvPr/>
        </p:nvPicPr>
        <p:blipFill rotWithShape="1">
          <a:blip r:embed="rId4"/>
          <a:srcRect t="1033"/>
          <a:stretch/>
        </p:blipFill>
        <p:spPr>
          <a:xfrm>
            <a:off x="155276" y="1251868"/>
            <a:ext cx="8568902" cy="5002882"/>
          </a:xfrm>
          <a:prstGeom prst="rect">
            <a:avLst/>
          </a:prstGeom>
        </p:spPr>
      </p:pic>
      <p:sp>
        <p:nvSpPr>
          <p:cNvPr id="8" name="Rectangle 7"/>
          <p:cNvSpPr/>
          <p:nvPr/>
        </p:nvSpPr>
        <p:spPr>
          <a:xfrm>
            <a:off x="685800" y="4419600"/>
            <a:ext cx="8038378" cy="83820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45582062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23" name="Rectangle 2"/>
          <p:cNvSpPr txBox="1">
            <a:spLocks noChangeArrowheads="1"/>
          </p:cNvSpPr>
          <p:nvPr/>
        </p:nvSpPr>
        <p:spPr>
          <a:xfrm>
            <a:off x="1331640" y="116632"/>
            <a:ext cx="7426325" cy="79156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sng" strike="noStrike" kern="1200" cap="small" spc="0" normalizeH="0" baseline="0" noProof="0" smtClean="0">
                <a:ln>
                  <a:noFill/>
                </a:ln>
                <a:solidFill>
                  <a:schemeClr val="tx2">
                    <a:lumMod val="75000"/>
                    <a:lumOff val="25000"/>
                  </a:schemeClr>
                </a:solidFill>
                <a:effectLst/>
                <a:uLnTx/>
                <a:uFillTx/>
                <a:latin typeface="Calibri" pitchFamily="34" charset="0"/>
                <a:ea typeface="+mj-ea"/>
                <a:cs typeface="+mj-cs"/>
              </a:rPr>
              <a:t>Le concept de Promotion de la Santé</a:t>
            </a:r>
            <a:r>
              <a:rPr kumimoji="0" lang="fr-FR" sz="3200" b="1" i="0" u="sng" strike="noStrike" kern="1200" cap="small" spc="0" normalizeH="0" baseline="0" noProof="0" smtClean="0">
                <a:ln>
                  <a:noFill/>
                </a:ln>
                <a:solidFill>
                  <a:schemeClr val="tx2">
                    <a:lumMod val="75000"/>
                    <a:lumOff val="25000"/>
                  </a:schemeClr>
                </a:solidFill>
                <a:effectLst/>
                <a:uLnTx/>
                <a:uFillTx/>
                <a:latin typeface="+mj-lt"/>
                <a:ea typeface="+mj-ea"/>
                <a:cs typeface="+mj-cs"/>
              </a:rPr>
              <a:t> </a:t>
            </a:r>
            <a:endParaRPr kumimoji="0" lang="fr-FR" sz="3200" b="1" i="0" u="sng" strike="noStrike" kern="1200" cap="small" spc="0" normalizeH="0" baseline="0" noProof="0" dirty="0" smtClean="0">
              <a:ln>
                <a:noFill/>
              </a:ln>
              <a:solidFill>
                <a:schemeClr val="tx2">
                  <a:lumMod val="75000"/>
                  <a:lumOff val="25000"/>
                </a:schemeClr>
              </a:solidFill>
              <a:effectLst/>
              <a:uLnTx/>
              <a:uFillTx/>
              <a:latin typeface="+mj-lt"/>
              <a:ea typeface="+mj-ea"/>
              <a:cs typeface="+mj-cs"/>
            </a:endParaRPr>
          </a:p>
        </p:txBody>
      </p:sp>
      <p:sp>
        <p:nvSpPr>
          <p:cNvPr id="24" name="Espace réservé du numéro de diapositive 23"/>
          <p:cNvSpPr>
            <a:spLocks noGrp="1"/>
          </p:cNvSpPr>
          <p:nvPr>
            <p:ph type="sldNum" sz="quarter" idx="12"/>
          </p:nvPr>
        </p:nvSpPr>
        <p:spPr/>
        <p:txBody>
          <a:bodyPr/>
          <a:lstStyle/>
          <a:p>
            <a:pPr>
              <a:defRPr/>
            </a:pPr>
            <a:fld id="{DB984F8C-6B2F-4A9A-A43E-8F0D83C117A8}" type="slidenum">
              <a:rPr lang="fr-FR" smtClean="0"/>
              <a:pPr>
                <a:defRPr/>
              </a:pPr>
              <a:t>34</a:t>
            </a:fld>
            <a:endParaRPr lang="fr-FR"/>
          </a:p>
        </p:txBody>
      </p:sp>
      <p:sp>
        <p:nvSpPr>
          <p:cNvPr id="26" name="Rectangle 25"/>
          <p:cNvSpPr>
            <a:spLocks noChangeArrowheads="1"/>
          </p:cNvSpPr>
          <p:nvPr/>
        </p:nvSpPr>
        <p:spPr bwMode="auto">
          <a:xfrm>
            <a:off x="467544" y="1628800"/>
            <a:ext cx="7705725" cy="3077766"/>
          </a:xfrm>
          <a:prstGeom prst="rect">
            <a:avLst/>
          </a:prstGeom>
          <a:noFill/>
          <a:ln w="9525">
            <a:noFill/>
            <a:miter lim="800000"/>
            <a:headEnd/>
            <a:tailEnd/>
          </a:ln>
        </p:spPr>
        <p:txBody>
          <a:bodyPr wrap="square">
            <a:spAutoFit/>
          </a:bodyPr>
          <a:lstStyle/>
          <a:p>
            <a:pPr algn="just"/>
            <a:r>
              <a:rPr lang="fr-FR" sz="2200" dirty="0">
                <a:latin typeface="Calibri" pitchFamily="34" charset="0"/>
                <a:cs typeface="Times New Roman" pitchFamily="18" charset="0"/>
              </a:rPr>
              <a:t>La dirigeante d’une petite entreprise familiale décide d’aménager un coin repas confortable et convivial. </a:t>
            </a:r>
            <a:endParaRPr lang="fr-FR" sz="2200" dirty="0" smtClean="0">
              <a:latin typeface="Calibri" pitchFamily="34" charset="0"/>
              <a:cs typeface="Times New Roman" pitchFamily="18" charset="0"/>
            </a:endParaRPr>
          </a:p>
          <a:p>
            <a:pPr algn="just"/>
            <a:r>
              <a:rPr lang="fr-FR" sz="2200" dirty="0" smtClean="0">
                <a:latin typeface="Calibri" pitchFamily="34" charset="0"/>
                <a:cs typeface="Times New Roman" pitchFamily="18" charset="0"/>
              </a:rPr>
              <a:t>Pendant </a:t>
            </a:r>
            <a:r>
              <a:rPr lang="fr-FR" sz="2200" dirty="0">
                <a:latin typeface="Calibri" pitchFamily="34" charset="0"/>
                <a:cs typeface="Times New Roman" pitchFamily="18" charset="0"/>
              </a:rPr>
              <a:t>un week-end, toute l’équipe rénove un local, y installe un frigo, un four à micro-ondes, une radio. </a:t>
            </a:r>
            <a:endParaRPr lang="fr-FR" sz="2200" dirty="0" smtClean="0">
              <a:latin typeface="Calibri" pitchFamily="34" charset="0"/>
              <a:cs typeface="Times New Roman" pitchFamily="18" charset="0"/>
            </a:endParaRPr>
          </a:p>
          <a:p>
            <a:pPr algn="just"/>
            <a:r>
              <a:rPr lang="fr-FR" sz="2200" dirty="0" smtClean="0">
                <a:latin typeface="Calibri" pitchFamily="34" charset="0"/>
                <a:cs typeface="Times New Roman" pitchFamily="18" charset="0"/>
              </a:rPr>
              <a:t>Cette </a:t>
            </a:r>
            <a:r>
              <a:rPr lang="fr-FR" sz="2200" dirty="0">
                <a:latin typeface="Calibri" pitchFamily="34" charset="0"/>
                <a:cs typeface="Times New Roman" pitchFamily="18" charset="0"/>
              </a:rPr>
              <a:t>responsable explique : </a:t>
            </a:r>
            <a:r>
              <a:rPr lang="fr-FR" sz="2200" i="1" dirty="0">
                <a:latin typeface="Calibri" pitchFamily="34" charset="0"/>
                <a:cs typeface="Times New Roman" pitchFamily="18" charset="0"/>
              </a:rPr>
              <a:t>« J’en avais marre de voir les ouvriers manger leurs tartines dans un coin de l’atelier et puis, comme ça, ils se parlent et arrêtent de manger tous les jours n’importe quoi… Ils sont plus détendus après la pause… ».</a:t>
            </a:r>
            <a:endParaRPr lang="fr-FR" sz="2200" dirty="0">
              <a:latin typeface="Calibri" pitchFamily="34" charset="0"/>
              <a:cs typeface="Times New Roman" pitchFamily="18" charset="0"/>
            </a:endParaRPr>
          </a:p>
          <a:p>
            <a:pPr algn="just"/>
            <a:r>
              <a:rPr lang="fr-FR" dirty="0">
                <a:latin typeface="Times New Roman" pitchFamily="18" charset="0"/>
                <a:cs typeface="Times New Roman" pitchFamily="18" charset="0"/>
              </a:rPr>
              <a:t> </a:t>
            </a:r>
          </a:p>
        </p:txBody>
      </p:sp>
      <p:sp>
        <p:nvSpPr>
          <p:cNvPr id="27" name="Rectangle 26"/>
          <p:cNvSpPr>
            <a:spLocks noChangeArrowheads="1"/>
          </p:cNvSpPr>
          <p:nvPr/>
        </p:nvSpPr>
        <p:spPr bwMode="auto">
          <a:xfrm>
            <a:off x="467544" y="5661248"/>
            <a:ext cx="7705725" cy="523220"/>
          </a:xfrm>
          <a:prstGeom prst="rect">
            <a:avLst/>
          </a:prstGeom>
          <a:noFill/>
          <a:ln w="9525">
            <a:noFill/>
            <a:miter lim="800000"/>
            <a:headEnd/>
            <a:tailEnd/>
          </a:ln>
        </p:spPr>
        <p:txBody>
          <a:bodyPr wrap="square">
            <a:spAutoFit/>
          </a:bodyPr>
          <a:lstStyle/>
          <a:p>
            <a:pPr algn="ctr"/>
            <a:r>
              <a:rPr lang="fr-FR" sz="2800" b="1" i="1" dirty="0" smtClean="0">
                <a:solidFill>
                  <a:srgbClr val="FF0000"/>
                </a:solidFill>
                <a:latin typeface="Calibri" pitchFamily="34" charset="0"/>
                <a:cs typeface="Times New Roman" pitchFamily="18" charset="0"/>
              </a:rPr>
              <a:t>Créer des milieux favorables</a:t>
            </a:r>
            <a:endParaRPr lang="fr-FR" sz="2800" b="1" dirty="0">
              <a:latin typeface="Calibri" pitchFamily="34" charset="0"/>
              <a:cs typeface="Times New Roman"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heckerboard(across)">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23" name="Rectangle 2"/>
          <p:cNvSpPr txBox="1">
            <a:spLocks noChangeArrowheads="1"/>
          </p:cNvSpPr>
          <p:nvPr/>
        </p:nvSpPr>
        <p:spPr>
          <a:xfrm>
            <a:off x="1331640" y="116632"/>
            <a:ext cx="7426325" cy="79156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sng" strike="noStrike" kern="1200" cap="small" spc="0" normalizeH="0" baseline="0" noProof="0" smtClean="0">
                <a:ln>
                  <a:noFill/>
                </a:ln>
                <a:solidFill>
                  <a:schemeClr val="tx2">
                    <a:lumMod val="75000"/>
                    <a:lumOff val="25000"/>
                  </a:schemeClr>
                </a:solidFill>
                <a:effectLst/>
                <a:uLnTx/>
                <a:uFillTx/>
                <a:latin typeface="Calibri" pitchFamily="34" charset="0"/>
                <a:ea typeface="+mj-ea"/>
                <a:cs typeface="+mj-cs"/>
              </a:rPr>
              <a:t>Le concept de Promotion de la Santé</a:t>
            </a:r>
            <a:r>
              <a:rPr kumimoji="0" lang="fr-FR" sz="3200" b="1" i="0" u="sng" strike="noStrike" kern="1200" cap="small" spc="0" normalizeH="0" baseline="0" noProof="0" smtClean="0">
                <a:ln>
                  <a:noFill/>
                </a:ln>
                <a:solidFill>
                  <a:schemeClr val="tx2">
                    <a:lumMod val="75000"/>
                    <a:lumOff val="25000"/>
                  </a:schemeClr>
                </a:solidFill>
                <a:effectLst/>
                <a:uLnTx/>
                <a:uFillTx/>
                <a:latin typeface="+mj-lt"/>
                <a:ea typeface="+mj-ea"/>
                <a:cs typeface="+mj-cs"/>
              </a:rPr>
              <a:t> </a:t>
            </a:r>
            <a:endParaRPr kumimoji="0" lang="fr-FR" sz="3200" b="1" i="0" u="sng" strike="noStrike" kern="1200" cap="small" spc="0" normalizeH="0" baseline="0" noProof="0" dirty="0" smtClean="0">
              <a:ln>
                <a:noFill/>
              </a:ln>
              <a:solidFill>
                <a:schemeClr val="tx2">
                  <a:lumMod val="75000"/>
                  <a:lumOff val="25000"/>
                </a:schemeClr>
              </a:solidFill>
              <a:effectLst/>
              <a:uLnTx/>
              <a:uFillTx/>
              <a:latin typeface="+mj-lt"/>
              <a:ea typeface="+mj-ea"/>
              <a:cs typeface="+mj-cs"/>
            </a:endParaRPr>
          </a:p>
        </p:txBody>
      </p:sp>
      <p:sp>
        <p:nvSpPr>
          <p:cNvPr id="24" name="Espace réservé du numéro de diapositive 23"/>
          <p:cNvSpPr>
            <a:spLocks noGrp="1"/>
          </p:cNvSpPr>
          <p:nvPr>
            <p:ph type="sldNum" sz="quarter" idx="12"/>
          </p:nvPr>
        </p:nvSpPr>
        <p:spPr/>
        <p:txBody>
          <a:bodyPr/>
          <a:lstStyle/>
          <a:p>
            <a:pPr>
              <a:defRPr/>
            </a:pPr>
            <a:fld id="{DB984F8C-6B2F-4A9A-A43E-8F0D83C117A8}" type="slidenum">
              <a:rPr lang="fr-FR" smtClean="0"/>
              <a:pPr>
                <a:defRPr/>
              </a:pPr>
              <a:t>35</a:t>
            </a:fld>
            <a:endParaRPr lang="fr-FR"/>
          </a:p>
        </p:txBody>
      </p:sp>
      <p:sp>
        <p:nvSpPr>
          <p:cNvPr id="26" name="Rectangle 25"/>
          <p:cNvSpPr>
            <a:spLocks noChangeArrowheads="1"/>
          </p:cNvSpPr>
          <p:nvPr/>
        </p:nvSpPr>
        <p:spPr bwMode="auto">
          <a:xfrm>
            <a:off x="323528" y="1340769"/>
            <a:ext cx="8208912" cy="4431983"/>
          </a:xfrm>
          <a:prstGeom prst="rect">
            <a:avLst/>
          </a:prstGeom>
          <a:noFill/>
          <a:ln w="9525">
            <a:noFill/>
            <a:miter lim="800000"/>
            <a:headEnd/>
            <a:tailEnd/>
          </a:ln>
        </p:spPr>
        <p:txBody>
          <a:bodyPr wrap="square">
            <a:spAutoFit/>
          </a:bodyPr>
          <a:lstStyle/>
          <a:p>
            <a:pPr algn="just"/>
            <a:r>
              <a:rPr lang="fr-FR" sz="2200" dirty="0" smtClean="0">
                <a:latin typeface="Calibri" pitchFamily="34" charset="0"/>
                <a:cs typeface="Times New Roman" pitchFamily="18" charset="0"/>
              </a:rPr>
              <a:t>C’est le nouveau concierge qui a lancé le mouvement. </a:t>
            </a:r>
          </a:p>
          <a:p>
            <a:pPr algn="just"/>
            <a:r>
              <a:rPr lang="fr-FR" sz="2200" dirty="0" smtClean="0">
                <a:latin typeface="Calibri" pitchFamily="34" charset="0"/>
                <a:cs typeface="Times New Roman" pitchFamily="18" charset="0"/>
              </a:rPr>
              <a:t>Il trouvait l’immeuble morose : </a:t>
            </a:r>
            <a:r>
              <a:rPr lang="fr-FR" sz="2200" i="1" dirty="0" smtClean="0">
                <a:latin typeface="Calibri" pitchFamily="34" charset="0"/>
                <a:cs typeface="Times New Roman" pitchFamily="18" charset="0"/>
              </a:rPr>
              <a:t>« ça me foutait le bourdon ». </a:t>
            </a:r>
          </a:p>
          <a:p>
            <a:pPr algn="just"/>
            <a:r>
              <a:rPr lang="fr-FR" sz="2200" dirty="0" smtClean="0">
                <a:latin typeface="Calibri" pitchFamily="34" charset="0"/>
                <a:cs typeface="Times New Roman" pitchFamily="18" charset="0"/>
              </a:rPr>
              <a:t>Il veillait à mettre des petits mots gentils dans les boîtes, à souhaiter les anniversaires… </a:t>
            </a:r>
          </a:p>
          <a:p>
            <a:pPr algn="just"/>
            <a:r>
              <a:rPr lang="fr-FR" sz="2200" dirty="0" smtClean="0">
                <a:latin typeface="Calibri" pitchFamily="34" charset="0"/>
                <a:cs typeface="Times New Roman" pitchFamily="18" charset="0"/>
              </a:rPr>
              <a:t>Maintenant, tout le monde s’y est mis. Le samedi, quand le temps le permet, les locataires se réunissent dans la cour intérieure. On profite des meubles de jardin qu’on a achetés collectivement. </a:t>
            </a:r>
          </a:p>
          <a:p>
            <a:pPr algn="just"/>
            <a:r>
              <a:rPr lang="fr-FR" sz="2200" dirty="0" smtClean="0">
                <a:latin typeface="Calibri" pitchFamily="34" charset="0"/>
                <a:cs typeface="Times New Roman" pitchFamily="18" charset="0"/>
              </a:rPr>
              <a:t>Quand quelque chose ne va pas, on en discute tous ensemble : les poubelles qui encombrent le couloir, le manque d’espace pour les jeux des enfants…</a:t>
            </a:r>
          </a:p>
          <a:p>
            <a:pPr algn="just"/>
            <a:r>
              <a:rPr lang="fr-FR" sz="2200" dirty="0" smtClean="0">
                <a:latin typeface="Calibri" pitchFamily="34" charset="0"/>
                <a:cs typeface="Times New Roman" pitchFamily="18" charset="0"/>
              </a:rPr>
              <a:t>On cherche des solutions, on réfléchit à la meilleure façon de les mettre en œuvre.</a:t>
            </a:r>
          </a:p>
          <a:p>
            <a:pPr algn="just"/>
            <a:r>
              <a:rPr lang="fr-FR" dirty="0">
                <a:latin typeface="Times New Roman" pitchFamily="18" charset="0"/>
                <a:cs typeface="Times New Roman" pitchFamily="18" charset="0"/>
              </a:rPr>
              <a:t> </a:t>
            </a:r>
          </a:p>
        </p:txBody>
      </p:sp>
      <p:sp>
        <p:nvSpPr>
          <p:cNvPr id="27" name="Rectangle 26"/>
          <p:cNvSpPr>
            <a:spLocks noChangeArrowheads="1"/>
          </p:cNvSpPr>
          <p:nvPr/>
        </p:nvSpPr>
        <p:spPr bwMode="auto">
          <a:xfrm>
            <a:off x="467544" y="5661248"/>
            <a:ext cx="7705725" cy="523220"/>
          </a:xfrm>
          <a:prstGeom prst="rect">
            <a:avLst/>
          </a:prstGeom>
          <a:noFill/>
          <a:ln w="9525">
            <a:noFill/>
            <a:miter lim="800000"/>
            <a:headEnd/>
            <a:tailEnd/>
          </a:ln>
        </p:spPr>
        <p:txBody>
          <a:bodyPr wrap="square">
            <a:spAutoFit/>
          </a:bodyPr>
          <a:lstStyle/>
          <a:p>
            <a:pPr algn="ctr"/>
            <a:r>
              <a:rPr lang="fr-FR" sz="2800" b="1" i="1" dirty="0" smtClean="0">
                <a:solidFill>
                  <a:srgbClr val="FF0000"/>
                </a:solidFill>
                <a:latin typeface="Calibri" pitchFamily="34" charset="0"/>
                <a:cs typeface="Times New Roman" pitchFamily="18" charset="0"/>
              </a:rPr>
              <a:t>Renforcer l’action communautaire</a:t>
            </a:r>
            <a:endParaRPr lang="fr-FR" sz="2800" b="1" dirty="0">
              <a:latin typeface="Calibri" pitchFamily="34" charset="0"/>
              <a:cs typeface="Times New Roman"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heckerboard(across)">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23" name="Rectangle 2"/>
          <p:cNvSpPr txBox="1">
            <a:spLocks noChangeArrowheads="1"/>
          </p:cNvSpPr>
          <p:nvPr/>
        </p:nvSpPr>
        <p:spPr>
          <a:xfrm>
            <a:off x="1331640" y="116632"/>
            <a:ext cx="7426325" cy="79156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sng" strike="noStrike" kern="1200" cap="small" spc="0" normalizeH="0" baseline="0" noProof="0" smtClean="0">
                <a:ln>
                  <a:noFill/>
                </a:ln>
                <a:solidFill>
                  <a:schemeClr val="tx2">
                    <a:lumMod val="75000"/>
                    <a:lumOff val="25000"/>
                  </a:schemeClr>
                </a:solidFill>
                <a:effectLst/>
                <a:uLnTx/>
                <a:uFillTx/>
                <a:latin typeface="Calibri" pitchFamily="34" charset="0"/>
                <a:ea typeface="+mj-ea"/>
                <a:cs typeface="+mj-cs"/>
              </a:rPr>
              <a:t>Le concept de Promotion de la Santé</a:t>
            </a:r>
            <a:r>
              <a:rPr kumimoji="0" lang="fr-FR" sz="3200" b="1" i="0" u="sng" strike="noStrike" kern="1200" cap="small" spc="0" normalizeH="0" baseline="0" noProof="0" smtClean="0">
                <a:ln>
                  <a:noFill/>
                </a:ln>
                <a:solidFill>
                  <a:schemeClr val="tx2">
                    <a:lumMod val="75000"/>
                    <a:lumOff val="25000"/>
                  </a:schemeClr>
                </a:solidFill>
                <a:effectLst/>
                <a:uLnTx/>
                <a:uFillTx/>
                <a:latin typeface="+mj-lt"/>
                <a:ea typeface="+mj-ea"/>
                <a:cs typeface="+mj-cs"/>
              </a:rPr>
              <a:t> </a:t>
            </a:r>
            <a:endParaRPr kumimoji="0" lang="fr-FR" sz="3200" b="1" i="0" u="sng" strike="noStrike" kern="1200" cap="small" spc="0" normalizeH="0" baseline="0" noProof="0" dirty="0" smtClean="0">
              <a:ln>
                <a:noFill/>
              </a:ln>
              <a:solidFill>
                <a:schemeClr val="tx2">
                  <a:lumMod val="75000"/>
                  <a:lumOff val="25000"/>
                </a:schemeClr>
              </a:solidFill>
              <a:effectLst/>
              <a:uLnTx/>
              <a:uFillTx/>
              <a:latin typeface="+mj-lt"/>
              <a:ea typeface="+mj-ea"/>
              <a:cs typeface="+mj-cs"/>
            </a:endParaRPr>
          </a:p>
        </p:txBody>
      </p:sp>
      <p:sp>
        <p:nvSpPr>
          <p:cNvPr id="24" name="Espace réservé du numéro de diapositive 23"/>
          <p:cNvSpPr>
            <a:spLocks noGrp="1"/>
          </p:cNvSpPr>
          <p:nvPr>
            <p:ph type="sldNum" sz="quarter" idx="12"/>
          </p:nvPr>
        </p:nvSpPr>
        <p:spPr/>
        <p:txBody>
          <a:bodyPr/>
          <a:lstStyle/>
          <a:p>
            <a:pPr>
              <a:defRPr/>
            </a:pPr>
            <a:fld id="{DB984F8C-6B2F-4A9A-A43E-8F0D83C117A8}" type="slidenum">
              <a:rPr lang="fr-FR" smtClean="0"/>
              <a:pPr>
                <a:defRPr/>
              </a:pPr>
              <a:t>36</a:t>
            </a:fld>
            <a:endParaRPr lang="fr-FR"/>
          </a:p>
        </p:txBody>
      </p:sp>
      <p:graphicFrame>
        <p:nvGraphicFramePr>
          <p:cNvPr id="7" name="Group 47"/>
          <p:cNvGraphicFramePr>
            <a:graphicFrameLocks/>
          </p:cNvGraphicFramePr>
          <p:nvPr/>
        </p:nvGraphicFramePr>
        <p:xfrm>
          <a:off x="395536" y="2132856"/>
          <a:ext cx="7632848" cy="4419600"/>
        </p:xfrm>
        <a:graphic>
          <a:graphicData uri="http://schemas.openxmlformats.org/drawingml/2006/table">
            <a:tbl>
              <a:tblPr/>
              <a:tblGrid>
                <a:gridCol w="2148021">
                  <a:extLst>
                    <a:ext uri="{9D8B030D-6E8A-4147-A177-3AD203B41FA5}">
                      <a16:colId xmlns:a16="http://schemas.microsoft.com/office/drawing/2014/main" val="20000"/>
                    </a:ext>
                  </a:extLst>
                </a:gridCol>
                <a:gridCol w="5484827">
                  <a:extLst>
                    <a:ext uri="{9D8B030D-6E8A-4147-A177-3AD203B41FA5}">
                      <a16:colId xmlns:a16="http://schemas.microsoft.com/office/drawing/2014/main" val="20001"/>
                    </a:ext>
                  </a:extLst>
                </a:gridCol>
              </a:tblGrid>
              <a:tr h="933832">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r>
                        <a:rPr kumimoji="0" lang="fr-FR" altLang="fr-FR" sz="2000" b="0" i="0" u="none" strike="noStrike" cap="none" normalizeH="0" baseline="0" dirty="0" smtClean="0">
                          <a:ln>
                            <a:noFill/>
                          </a:ln>
                          <a:solidFill>
                            <a:schemeClr val="accent1">
                              <a:lumMod val="75000"/>
                            </a:schemeClr>
                          </a:solidFill>
                          <a:effectLst/>
                          <a:latin typeface="Calibri" pitchFamily="34" charset="0"/>
                        </a:rPr>
                        <a:t>Élaborer une politique publique saine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endParaRPr kumimoji="0" lang="fr-FR" altLang="fr-FR" sz="2000" b="0" i="0" u="none" strike="noStrike" cap="none" normalizeH="0" baseline="0" dirty="0" smtClean="0">
                        <a:ln>
                          <a:noFill/>
                        </a:ln>
                        <a:solidFill>
                          <a:srgbClr val="0000CC"/>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0713">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r>
                        <a:rPr kumimoji="0" lang="fr-FR" altLang="fr-FR" sz="2000" b="0" i="0" u="none" strike="noStrike" cap="none" normalizeH="0" baseline="0" smtClean="0">
                          <a:ln>
                            <a:noFill/>
                          </a:ln>
                          <a:solidFill>
                            <a:schemeClr val="accent1">
                              <a:lumMod val="75000"/>
                            </a:schemeClr>
                          </a:solidFill>
                          <a:effectLst/>
                          <a:latin typeface="Calibri" pitchFamily="34" charset="0"/>
                        </a:rPr>
                        <a:t>Créer des milieux favorables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endParaRPr kumimoji="0" lang="fr-FR" altLang="fr-FR" sz="2000" b="0" i="0" u="none" strike="noStrike" cap="none" normalizeH="0" baseline="0" dirty="0" smtClean="0">
                        <a:ln>
                          <a:noFill/>
                        </a:ln>
                        <a:solidFill>
                          <a:srgbClr val="0000CC"/>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2300">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r>
                        <a:rPr kumimoji="0" lang="fr-FR" altLang="fr-FR" sz="2000" b="0" i="0" u="none" strike="noStrike" cap="none" normalizeH="0" baseline="0" dirty="0" smtClean="0">
                          <a:ln>
                            <a:noFill/>
                          </a:ln>
                          <a:solidFill>
                            <a:schemeClr val="accent1">
                              <a:lumMod val="75000"/>
                            </a:schemeClr>
                          </a:solidFill>
                          <a:effectLst/>
                          <a:latin typeface="Calibri" pitchFamily="34" charset="0"/>
                        </a:rPr>
                        <a:t>Renforcer l’action communautaire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endParaRPr kumimoji="0" lang="fr-FR" altLang="fr-FR" sz="2000" b="0" i="0" u="none" strike="noStrike" cap="none" normalizeH="0" baseline="0" dirty="0" smtClean="0">
                        <a:ln>
                          <a:noFill/>
                        </a:ln>
                        <a:solidFill>
                          <a:srgbClr val="0000CC"/>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7863">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r>
                        <a:rPr kumimoji="0" lang="fr-FR" altLang="fr-FR" sz="2000" b="0" i="0" u="none" strike="noStrike" cap="none" normalizeH="0" baseline="0" dirty="0" smtClean="0">
                          <a:ln>
                            <a:noFill/>
                          </a:ln>
                          <a:solidFill>
                            <a:schemeClr val="accent1">
                              <a:lumMod val="75000"/>
                            </a:schemeClr>
                          </a:solidFill>
                          <a:effectLst/>
                          <a:latin typeface="Calibri" pitchFamily="34" charset="0"/>
                        </a:rPr>
                        <a:t>Acquérir des aptitudes individuelles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endParaRPr kumimoji="0" lang="fr-FR" altLang="fr-FR" sz="2000" b="0" i="0" u="none" strike="noStrike" cap="none" normalizeH="0" baseline="0" dirty="0" smtClean="0">
                        <a:ln>
                          <a:noFill/>
                        </a:ln>
                        <a:solidFill>
                          <a:srgbClr val="0000CC"/>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2300">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r>
                        <a:rPr kumimoji="0" lang="fr-FR" altLang="fr-FR" sz="2000" b="0" i="0" u="none" strike="noStrike" cap="none" normalizeH="0" baseline="0" dirty="0" smtClean="0">
                          <a:ln>
                            <a:noFill/>
                          </a:ln>
                          <a:solidFill>
                            <a:schemeClr val="accent1">
                              <a:lumMod val="75000"/>
                            </a:schemeClr>
                          </a:solidFill>
                          <a:effectLst/>
                          <a:latin typeface="Calibri" pitchFamily="34" charset="0"/>
                        </a:rPr>
                        <a:t>Réorienter, décloisonner les services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endParaRPr kumimoji="0" lang="fr-FR" altLang="fr-FR" sz="2000" b="0" i="0" u="none" strike="noStrike" cap="none" normalizeH="0" baseline="0" dirty="0" smtClean="0">
                        <a:ln>
                          <a:noFill/>
                        </a:ln>
                        <a:solidFill>
                          <a:srgbClr val="0000CC"/>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Rectangle 7"/>
          <p:cNvSpPr>
            <a:spLocks noChangeArrowheads="1"/>
          </p:cNvSpPr>
          <p:nvPr/>
        </p:nvSpPr>
        <p:spPr bwMode="auto">
          <a:xfrm>
            <a:off x="323528" y="1052736"/>
            <a:ext cx="7705725" cy="954107"/>
          </a:xfrm>
          <a:prstGeom prst="rect">
            <a:avLst/>
          </a:prstGeom>
          <a:noFill/>
          <a:ln w="9525">
            <a:noFill/>
            <a:miter lim="800000"/>
            <a:headEnd/>
            <a:tailEnd/>
          </a:ln>
        </p:spPr>
        <p:txBody>
          <a:bodyPr wrap="square">
            <a:spAutoFit/>
          </a:bodyPr>
          <a:lstStyle/>
          <a:p>
            <a:pPr lvl="0" algn="ctr">
              <a:defRPr/>
            </a:pPr>
            <a:r>
              <a:rPr lang="fr-FR" sz="2800" b="1" i="1" dirty="0">
                <a:solidFill>
                  <a:srgbClr val="FF0000"/>
                </a:solidFill>
                <a:latin typeface="Calibri" pitchFamily="34" charset="0"/>
                <a:cs typeface="Times New Roman" pitchFamily="18" charset="0"/>
              </a:rPr>
              <a:t>La promotion de la santé </a:t>
            </a:r>
            <a:r>
              <a:rPr lang="fr-FR" sz="2800" b="1" i="1" dirty="0" smtClean="0">
                <a:solidFill>
                  <a:srgbClr val="FF0000"/>
                </a:solidFill>
                <a:latin typeface="Calibri" pitchFamily="34" charset="0"/>
                <a:cs typeface="Times New Roman" pitchFamily="18" charset="0"/>
              </a:rPr>
              <a:t>: </a:t>
            </a:r>
          </a:p>
          <a:p>
            <a:pPr lvl="0" algn="ctr">
              <a:defRPr/>
            </a:pPr>
            <a:r>
              <a:rPr lang="fr-FR" sz="2800" b="1" i="1" dirty="0">
                <a:solidFill>
                  <a:srgbClr val="FF0000"/>
                </a:solidFill>
                <a:latin typeface="Calibri" pitchFamily="34" charset="0"/>
                <a:cs typeface="Times New Roman" pitchFamily="18" charset="0"/>
              </a:rPr>
              <a:t>N</a:t>
            </a:r>
            <a:r>
              <a:rPr lang="fr-FR" sz="2800" b="1" i="1" dirty="0" smtClean="0">
                <a:solidFill>
                  <a:srgbClr val="FF0000"/>
                </a:solidFill>
                <a:latin typeface="Calibri" pitchFamily="34" charset="0"/>
                <a:cs typeface="Times New Roman" pitchFamily="18" charset="0"/>
              </a:rPr>
              <a:t>utrition </a:t>
            </a:r>
            <a:r>
              <a:rPr lang="fr-FR" sz="2800" b="1" i="1" dirty="0">
                <a:solidFill>
                  <a:srgbClr val="FF0000"/>
                </a:solidFill>
                <a:latin typeface="Calibri" pitchFamily="34" charset="0"/>
                <a:cs typeface="Times New Roman" pitchFamily="18" charset="0"/>
              </a:rPr>
              <a:t>en milieu universitaire..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23" name="Rectangle 2"/>
          <p:cNvSpPr txBox="1">
            <a:spLocks noChangeArrowheads="1"/>
          </p:cNvSpPr>
          <p:nvPr/>
        </p:nvSpPr>
        <p:spPr>
          <a:xfrm>
            <a:off x="1331640" y="116632"/>
            <a:ext cx="7426325" cy="79156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sng" strike="noStrike" kern="1200" cap="small" spc="0" normalizeH="0" baseline="0" noProof="0" smtClean="0">
                <a:ln>
                  <a:noFill/>
                </a:ln>
                <a:solidFill>
                  <a:schemeClr val="tx2">
                    <a:lumMod val="75000"/>
                    <a:lumOff val="25000"/>
                  </a:schemeClr>
                </a:solidFill>
                <a:effectLst/>
                <a:uLnTx/>
                <a:uFillTx/>
                <a:latin typeface="Calibri" pitchFamily="34" charset="0"/>
                <a:ea typeface="+mj-ea"/>
                <a:cs typeface="+mj-cs"/>
              </a:rPr>
              <a:t>Le concept de Promotion de la Santé</a:t>
            </a:r>
            <a:r>
              <a:rPr kumimoji="0" lang="fr-FR" sz="3200" b="1" i="0" u="sng" strike="noStrike" kern="1200" cap="small" spc="0" normalizeH="0" baseline="0" noProof="0" smtClean="0">
                <a:ln>
                  <a:noFill/>
                </a:ln>
                <a:solidFill>
                  <a:schemeClr val="tx2">
                    <a:lumMod val="75000"/>
                    <a:lumOff val="25000"/>
                  </a:schemeClr>
                </a:solidFill>
                <a:effectLst/>
                <a:uLnTx/>
                <a:uFillTx/>
                <a:latin typeface="+mj-lt"/>
                <a:ea typeface="+mj-ea"/>
                <a:cs typeface="+mj-cs"/>
              </a:rPr>
              <a:t> </a:t>
            </a:r>
            <a:endParaRPr kumimoji="0" lang="fr-FR" sz="3200" b="1" i="0" u="sng" strike="noStrike" kern="1200" cap="small" spc="0" normalizeH="0" baseline="0" noProof="0" dirty="0" smtClean="0">
              <a:ln>
                <a:noFill/>
              </a:ln>
              <a:solidFill>
                <a:schemeClr val="tx2">
                  <a:lumMod val="75000"/>
                  <a:lumOff val="25000"/>
                </a:schemeClr>
              </a:solidFill>
              <a:effectLst/>
              <a:uLnTx/>
              <a:uFillTx/>
              <a:latin typeface="+mj-lt"/>
              <a:ea typeface="+mj-ea"/>
              <a:cs typeface="+mj-cs"/>
            </a:endParaRPr>
          </a:p>
        </p:txBody>
      </p:sp>
      <p:sp>
        <p:nvSpPr>
          <p:cNvPr id="24" name="Espace réservé du numéro de diapositive 23"/>
          <p:cNvSpPr>
            <a:spLocks noGrp="1"/>
          </p:cNvSpPr>
          <p:nvPr>
            <p:ph type="sldNum" sz="quarter" idx="12"/>
          </p:nvPr>
        </p:nvSpPr>
        <p:spPr/>
        <p:txBody>
          <a:bodyPr/>
          <a:lstStyle/>
          <a:p>
            <a:pPr>
              <a:defRPr/>
            </a:pPr>
            <a:fld id="{DB984F8C-6B2F-4A9A-A43E-8F0D83C117A8}" type="slidenum">
              <a:rPr lang="fr-FR" smtClean="0"/>
              <a:pPr>
                <a:defRPr/>
              </a:pPr>
              <a:t>37</a:t>
            </a:fld>
            <a:endParaRPr lang="fr-FR"/>
          </a:p>
        </p:txBody>
      </p:sp>
      <p:pic>
        <p:nvPicPr>
          <p:cNvPr id="7" name="Image 6"/>
          <p:cNvPicPr>
            <a:picLocks noChangeAspect="1"/>
          </p:cNvPicPr>
          <p:nvPr/>
        </p:nvPicPr>
        <p:blipFill rotWithShape="1">
          <a:blip r:embed="rId5" cstate="email">
            <a:extLst>
              <a:ext uri="{28A0092B-C50C-407E-A947-70E740481C1C}">
                <a14:useLocalDpi xmlns:a14="http://schemas.microsoft.com/office/drawing/2010/main"/>
              </a:ext>
            </a:extLst>
          </a:blip>
          <a:srcRect l="11930" t="8576" r="14561" b="5300"/>
          <a:stretch/>
        </p:blipFill>
        <p:spPr>
          <a:xfrm>
            <a:off x="551013" y="1772816"/>
            <a:ext cx="7569312" cy="4985990"/>
          </a:xfrm>
          <a:prstGeom prst="rect">
            <a:avLst/>
          </a:prstGeom>
        </p:spPr>
      </p:pic>
      <p:sp>
        <p:nvSpPr>
          <p:cNvPr id="10" name="Rectangle 9"/>
          <p:cNvSpPr>
            <a:spLocks noChangeArrowheads="1"/>
          </p:cNvSpPr>
          <p:nvPr/>
        </p:nvSpPr>
        <p:spPr bwMode="auto">
          <a:xfrm>
            <a:off x="323528" y="1052736"/>
            <a:ext cx="7705725" cy="523220"/>
          </a:xfrm>
          <a:prstGeom prst="rect">
            <a:avLst/>
          </a:prstGeom>
          <a:noFill/>
          <a:ln w="9525">
            <a:noFill/>
            <a:miter lim="800000"/>
            <a:headEnd/>
            <a:tailEnd/>
          </a:ln>
        </p:spPr>
        <p:txBody>
          <a:bodyPr wrap="square">
            <a:spAutoFit/>
          </a:bodyPr>
          <a:lstStyle/>
          <a:p>
            <a:pPr lvl="0" algn="ctr">
              <a:defRPr/>
            </a:pPr>
            <a:r>
              <a:rPr lang="fr-FR" sz="2800" b="1" i="1" dirty="0" smtClean="0">
                <a:solidFill>
                  <a:srgbClr val="FF0000"/>
                </a:solidFill>
                <a:latin typeface="Calibri" pitchFamily="34" charset="0"/>
                <a:cs typeface="Times New Roman" pitchFamily="18" charset="0"/>
              </a:rPr>
              <a:t>En résumé, agir en promotion de la santé, c’est…</a:t>
            </a:r>
            <a:endParaRPr lang="fr-FR" sz="2800" b="1" dirty="0">
              <a:solidFill>
                <a:prstClr val="black"/>
              </a:solidFill>
              <a:latin typeface="Calibri" pitchFamily="34" charset="0"/>
              <a:cs typeface="Times New Roman" pitchFamily="18" charset="0"/>
            </a:endParaRPr>
          </a:p>
        </p:txBody>
      </p:sp>
    </p:spTree>
    <p:custDataLst>
      <p:tags r:id="rId1"/>
    </p:custDataLst>
    <p:extLst>
      <p:ext uri="{BB962C8B-B14F-4D97-AF65-F5344CB8AC3E}">
        <p14:creationId xmlns:p14="http://schemas.microsoft.com/office/powerpoint/2010/main" val="20153710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D2C7FFD-251C-4DEE-8A4B-561DD5D94223}" type="slidenum">
              <a:rPr kumimoji="0" lang="fr-FR" altLang="fr-FR"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fr-FR" altLang="fr-FR"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7" name="Rectangle 3" descr="Large confetti"/>
          <p:cNvSpPr>
            <a:spLocks noChangeArrowheads="1"/>
          </p:cNvSpPr>
          <p:nvPr/>
        </p:nvSpPr>
        <p:spPr bwMode="auto">
          <a:xfrm>
            <a:off x="1043608" y="290736"/>
            <a:ext cx="7621587" cy="7620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sng" strike="noStrike" kern="1200" cap="small" spc="0" normalizeH="0" baseline="0" noProof="0" dirty="0" smtClean="0">
                <a:ln>
                  <a:noFill/>
                </a:ln>
                <a:solidFill>
                  <a:srgbClr val="065218">
                    <a:lumMod val="75000"/>
                    <a:lumOff val="25000"/>
                  </a:srgbClr>
                </a:solidFill>
                <a:effectLst/>
                <a:uLnTx/>
                <a:uFillTx/>
                <a:latin typeface="Calibri" pitchFamily="34" charset="0"/>
                <a:ea typeface="+mn-ea"/>
                <a:cs typeface="Calibri" pitchFamily="34" charset="0"/>
              </a:rPr>
              <a:t>Interventions en Promotion </a:t>
            </a:r>
            <a:r>
              <a:rPr kumimoji="0" lang="fr-FR" sz="3200" b="1" i="0" u="sng"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rPr>
              <a:t>de la </a:t>
            </a:r>
            <a:r>
              <a:rPr kumimoji="0" lang="fr-FR" sz="3200" b="1" i="0" u="sng" strike="noStrike" kern="1200" cap="small" spc="0" normalizeH="0" baseline="0" noProof="0" dirty="0" smtClean="0">
                <a:ln>
                  <a:noFill/>
                </a:ln>
                <a:solidFill>
                  <a:srgbClr val="065218">
                    <a:lumMod val="75000"/>
                    <a:lumOff val="25000"/>
                  </a:srgbClr>
                </a:solidFill>
                <a:effectLst/>
                <a:uLnTx/>
                <a:uFillTx/>
                <a:latin typeface="Calibri" pitchFamily="34" charset="0"/>
                <a:ea typeface="+mn-ea"/>
                <a:cs typeface="Calibri" pitchFamily="34" charset="0"/>
              </a:rPr>
              <a:t>Santé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small" spc="0" normalizeH="0" baseline="0" noProof="0" dirty="0" smtClean="0">
                <a:ln>
                  <a:noFill/>
                </a:ln>
                <a:solidFill>
                  <a:srgbClr val="065218">
                    <a:lumMod val="75000"/>
                    <a:lumOff val="25000"/>
                  </a:srgbClr>
                </a:solidFill>
                <a:effectLst/>
                <a:uLnTx/>
                <a:uFillTx/>
                <a:latin typeface="Calibri" pitchFamily="34" charset="0"/>
                <a:ea typeface="+mn-ea"/>
                <a:cs typeface="Calibri" pitchFamily="34" charset="0"/>
              </a:rPr>
              <a:t>Exemple : prevention du tabagisme </a:t>
            </a:r>
            <a:endParaRPr kumimoji="0" lang="fr-FR" sz="3200" b="1" i="0" u="none"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endParaRPr>
          </a:p>
        </p:txBody>
      </p:sp>
      <p:pic>
        <p:nvPicPr>
          <p:cNvPr id="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pic>
        <p:nvPicPr>
          <p:cNvPr id="6" name="Image 5">
            <a:extLst>
              <a:ext uri="{FF2B5EF4-FFF2-40B4-BE49-F238E27FC236}">
                <a16:creationId xmlns:a16="http://schemas.microsoft.com/office/drawing/2014/main" id="{C2C499AB-BF15-4414-BC3D-6E85EBBCC925}"/>
              </a:ext>
            </a:extLst>
          </p:cNvPr>
          <p:cNvPicPr>
            <a:picLocks noChangeAspect="1"/>
          </p:cNvPicPr>
          <p:nvPr/>
        </p:nvPicPr>
        <p:blipFill rotWithShape="1">
          <a:blip r:embed="rId5">
            <a:extLst>
              <a:ext uri="{28A0092B-C50C-407E-A947-70E740481C1C}">
                <a14:useLocalDpi xmlns:a14="http://schemas.microsoft.com/office/drawing/2010/main"/>
              </a:ext>
            </a:extLst>
          </a:blip>
          <a:srcRect l="13529" t="30107" r="33318" b="13200"/>
          <a:stretch/>
        </p:blipFill>
        <p:spPr>
          <a:xfrm>
            <a:off x="155326" y="1196752"/>
            <a:ext cx="8593138" cy="5155540"/>
          </a:xfrm>
          <a:prstGeom prst="rect">
            <a:avLst/>
          </a:prstGeom>
        </p:spPr>
      </p:pic>
    </p:spTree>
    <p:custDataLst>
      <p:tags r:id="rId1"/>
    </p:custDataLst>
    <p:extLst>
      <p:ext uri="{BB962C8B-B14F-4D97-AF65-F5344CB8AC3E}">
        <p14:creationId xmlns:p14="http://schemas.microsoft.com/office/powerpoint/2010/main" val="16263563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9750" y="333375"/>
            <a:ext cx="7793038" cy="982663"/>
          </a:xfrm>
        </p:spPr>
        <p:txBody>
          <a:bodyPr>
            <a:noAutofit/>
          </a:bodyPr>
          <a:lstStyle/>
          <a:p>
            <a:pPr algn="ctr" eaLnBrk="1" fontAlgn="auto" hangingPunct="1">
              <a:spcAft>
                <a:spcPts val="0"/>
              </a:spcAft>
              <a:defRPr/>
            </a:pPr>
            <a:r>
              <a:rPr lang="fr-FR" sz="3200" b="1" u="sng" smtClean="0">
                <a:solidFill>
                  <a:schemeClr val="tx2">
                    <a:lumMod val="75000"/>
                    <a:lumOff val="25000"/>
                  </a:schemeClr>
                </a:solidFill>
                <a:latin typeface="Calibri" pitchFamily="34" charset="0"/>
              </a:rPr>
              <a:t>Le concept de </a:t>
            </a:r>
            <a:br>
              <a:rPr lang="fr-FR" sz="3200" b="1" u="sng" smtClean="0">
                <a:solidFill>
                  <a:schemeClr val="tx2">
                    <a:lumMod val="75000"/>
                    <a:lumOff val="25000"/>
                  </a:schemeClr>
                </a:solidFill>
                <a:latin typeface="Calibri" pitchFamily="34" charset="0"/>
              </a:rPr>
            </a:br>
            <a:r>
              <a:rPr lang="fr-FR" sz="3200" b="1" u="sng" smtClean="0">
                <a:solidFill>
                  <a:schemeClr val="tx2">
                    <a:lumMod val="75000"/>
                    <a:lumOff val="25000"/>
                  </a:schemeClr>
                </a:solidFill>
                <a:latin typeface="Calibri" pitchFamily="34" charset="0"/>
              </a:rPr>
              <a:t>Santé Communautaire</a:t>
            </a:r>
          </a:p>
        </p:txBody>
      </p:sp>
      <p:sp>
        <p:nvSpPr>
          <p:cNvPr id="78850" name="Rectangle 3"/>
          <p:cNvSpPr>
            <a:spLocks noGrp="1" noChangeArrowheads="1"/>
          </p:cNvSpPr>
          <p:nvPr>
            <p:ph type="body" idx="1"/>
          </p:nvPr>
        </p:nvSpPr>
        <p:spPr>
          <a:xfrm>
            <a:off x="539751" y="1844674"/>
            <a:ext cx="7704658" cy="4680669"/>
          </a:xfrm>
        </p:spPr>
        <p:txBody>
          <a:bodyPr/>
          <a:lstStyle/>
          <a:p>
            <a:pPr marL="447675" indent="-361950" algn="just" eaLnBrk="1" hangingPunct="1">
              <a:spcBef>
                <a:spcPct val="50000"/>
              </a:spcBef>
            </a:pPr>
            <a:r>
              <a:rPr lang="fr-FR" dirty="0" smtClean="0">
                <a:latin typeface="Calibri" pitchFamily="34" charset="0"/>
              </a:rPr>
              <a:t>C’est une approche </a:t>
            </a:r>
            <a:r>
              <a:rPr lang="fr-FR" b="1" u="sng" dirty="0" smtClean="0">
                <a:latin typeface="Calibri" pitchFamily="34" charset="0"/>
              </a:rPr>
              <a:t>locale</a:t>
            </a:r>
            <a:r>
              <a:rPr lang="fr-FR" dirty="0" smtClean="0">
                <a:latin typeface="Calibri" pitchFamily="34" charset="0"/>
              </a:rPr>
              <a:t> des problèmes de santé d’une communauté impliquant </a:t>
            </a:r>
            <a:r>
              <a:rPr lang="fr-FR" b="1" dirty="0" smtClean="0">
                <a:latin typeface="Calibri" pitchFamily="34" charset="0"/>
              </a:rPr>
              <a:t>sa participation active</a:t>
            </a:r>
            <a:r>
              <a:rPr lang="fr-FR" dirty="0" smtClean="0">
                <a:latin typeface="Calibri" pitchFamily="34" charset="0"/>
              </a:rPr>
              <a:t>                 (= participation communautaire) à toutes les étapes</a:t>
            </a:r>
          </a:p>
          <a:p>
            <a:pPr marL="447675" indent="-361950" algn="just" eaLnBrk="1" hangingPunct="1">
              <a:spcBef>
                <a:spcPct val="50000"/>
              </a:spcBef>
            </a:pPr>
            <a:r>
              <a:rPr lang="fr-FR" dirty="0" smtClean="0">
                <a:latin typeface="Calibri" pitchFamily="34" charset="0"/>
              </a:rPr>
              <a:t>Elle est mise en œuvre par un </a:t>
            </a:r>
            <a:r>
              <a:rPr lang="fr-FR" b="1" dirty="0" smtClean="0">
                <a:latin typeface="Calibri" pitchFamily="34" charset="0"/>
              </a:rPr>
              <a:t>groupe associant professionnels et population</a:t>
            </a:r>
          </a:p>
          <a:p>
            <a:pPr marL="447675" indent="-361950" algn="just" eaLnBrk="1" hangingPunct="1">
              <a:spcBef>
                <a:spcPct val="50000"/>
              </a:spcBef>
            </a:pPr>
            <a:r>
              <a:rPr lang="fr-FR" i="1" dirty="0" smtClean="0">
                <a:latin typeface="Calibri" pitchFamily="34" charset="0"/>
              </a:rPr>
              <a:t>« Il y a santé communautaire quand les membres d’une  collectivité, géographique ou sociale, réfléchissent en commun sur leur problème de santé, expriment des besoins prioritaires et participent activement à la mise en place et au déroulement des activités les plus aptes à répondre à ces priorités. »</a:t>
            </a:r>
          </a:p>
          <a:p>
            <a:pPr marL="447675" indent="-361950" eaLnBrk="1" hangingPunct="1"/>
            <a:endParaRPr lang="fr-FR" sz="2800" dirty="0" smtClean="0">
              <a:latin typeface="Calibri" pitchFamily="34" charset="0"/>
            </a:endParaRPr>
          </a:p>
        </p:txBody>
      </p:sp>
      <p:pic>
        <p:nvPicPr>
          <p:cNvPr id="7885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39</a:t>
            </a:fld>
            <a:endParaRPr lang="fr-FR"/>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DE73411-5505-48BC-AB54-57961DA2DAC9}"/>
              </a:ext>
            </a:extLst>
          </p:cNvPr>
          <p:cNvSpPr>
            <a:spLocks noGrp="1"/>
          </p:cNvSpPr>
          <p:nvPr>
            <p:ph type="body" idx="1"/>
          </p:nvPr>
        </p:nvSpPr>
        <p:spPr>
          <a:xfrm>
            <a:off x="468313" y="3068638"/>
            <a:ext cx="8207375" cy="2089150"/>
          </a:xfrm>
        </p:spPr>
        <p:txBody>
          <a:bodyPr>
            <a:noAutofit/>
          </a:bodyPr>
          <a:lstStyle/>
          <a:p>
            <a:pPr eaLnBrk="1" fontAlgn="auto" hangingPunct="1">
              <a:spcAft>
                <a:spcPts val="0"/>
              </a:spcAft>
              <a:buFont typeface="Wingdings 2"/>
              <a:buNone/>
              <a:defRPr/>
            </a:pPr>
            <a:endParaRPr lang="fr-FR" sz="2800" dirty="0">
              <a:solidFill>
                <a:srgbClr val="FF0000"/>
              </a:solidFill>
            </a:endParaRPr>
          </a:p>
          <a:p>
            <a:pPr eaLnBrk="1" fontAlgn="auto" hangingPunct="1">
              <a:spcAft>
                <a:spcPts val="0"/>
              </a:spcAft>
              <a:buFont typeface="Wingdings 2"/>
              <a:buNone/>
              <a:defRPr/>
            </a:pPr>
            <a:r>
              <a:rPr lang="fr-FR" sz="3600" dirty="0">
                <a:solidFill>
                  <a:srgbClr val="FF0000"/>
                </a:solidFill>
                <a:effectLst>
                  <a:outerShdw blurRad="38100" dist="38100" dir="2700000" algn="tl">
                    <a:srgbClr val="000000">
                      <a:alpha val="43137"/>
                    </a:srgbClr>
                  </a:outerShdw>
                </a:effectLst>
              </a:rPr>
              <a:t>Information</a:t>
            </a:r>
          </a:p>
          <a:p>
            <a:pPr eaLnBrk="1" fontAlgn="auto" hangingPunct="1">
              <a:spcAft>
                <a:spcPts val="0"/>
              </a:spcAft>
              <a:buFont typeface="Wingdings 2"/>
              <a:buNone/>
              <a:defRPr/>
            </a:pPr>
            <a:endParaRPr lang="fr-FR" sz="2800" dirty="0"/>
          </a:p>
          <a:p>
            <a:pPr eaLnBrk="1" fontAlgn="auto" hangingPunct="1">
              <a:spcAft>
                <a:spcPts val="0"/>
              </a:spcAft>
              <a:buFont typeface="Wingdings 2"/>
              <a:buNone/>
              <a:defRPr/>
            </a:pPr>
            <a:endParaRPr lang="fr-FR" sz="2800" dirty="0">
              <a:solidFill>
                <a:schemeClr val="tx2">
                  <a:lumMod val="75000"/>
                </a:schemeClr>
              </a:solidFill>
            </a:endParaRPr>
          </a:p>
        </p:txBody>
      </p:sp>
      <p:sp>
        <p:nvSpPr>
          <p:cNvPr id="23555"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40E7450-B80E-40F5-ADC2-10209970BAE9}"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a:t>
            </a:fld>
            <a:endPar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endParaRPr>
          </a:p>
        </p:txBody>
      </p:sp>
      <p:pic>
        <p:nvPicPr>
          <p:cNvPr id="23556" name="Image 11" descr="CoDES-0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re 2">
            <a:extLst>
              <a:ext uri="{FF2B5EF4-FFF2-40B4-BE49-F238E27FC236}">
                <a16:creationId xmlns:a16="http://schemas.microsoft.com/office/drawing/2014/main" id="{438301BA-698C-46B9-BA0B-A31E7924EAA9}"/>
              </a:ext>
            </a:extLst>
          </p:cNvPr>
          <p:cNvSpPr txBox="1">
            <a:spLocks/>
          </p:cNvSpPr>
          <p:nvPr/>
        </p:nvSpPr>
        <p:spPr>
          <a:xfrm>
            <a:off x="722313" y="609600"/>
            <a:ext cx="7881937" cy="1524000"/>
          </a:xfrm>
          <a:prstGeom prst="rect">
            <a:avLst/>
          </a:prstGeom>
        </p:spPr>
        <p:txBody>
          <a:bodyPr anchor="b">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200" b="0" i="0" u="none" strike="noStrike" kern="1200" cap="none" spc="0" normalizeH="0" baseline="0" noProof="0" dirty="0">
                <a:ln>
                  <a:noFill/>
                </a:ln>
                <a:solidFill>
                  <a:srgbClr val="FFFFFF"/>
                </a:solidFill>
                <a:effectLst/>
                <a:uLnTx/>
                <a:uFillTx/>
                <a:latin typeface="Georgia"/>
                <a:ea typeface="+mn-ea"/>
                <a:cs typeface="+mn-cs"/>
              </a:rPr>
              <a:t>CoDES 05</a:t>
            </a:r>
            <a:br>
              <a:rPr kumimoji="0" lang="fr-FR" sz="4200" b="0" i="0" u="none" strike="noStrike" kern="1200" cap="none" spc="0" normalizeH="0" baseline="0" noProof="0" dirty="0">
                <a:ln>
                  <a:noFill/>
                </a:ln>
                <a:solidFill>
                  <a:srgbClr val="FFFFFF"/>
                </a:solidFill>
                <a:effectLst/>
                <a:uLnTx/>
                <a:uFillTx/>
                <a:latin typeface="Georgia"/>
                <a:ea typeface="+mn-ea"/>
                <a:cs typeface="+mn-cs"/>
              </a:rPr>
            </a:br>
            <a:r>
              <a:rPr kumimoji="0" lang="fr-FR" sz="4200" b="0" i="0" u="none" strike="noStrike" kern="1200" cap="none" spc="0" normalizeH="0" baseline="0" noProof="0" dirty="0">
                <a:ln>
                  <a:noFill/>
                </a:ln>
                <a:solidFill>
                  <a:srgbClr val="FFFFFF"/>
                </a:solidFill>
                <a:effectLst/>
                <a:uLnTx/>
                <a:uFillTx/>
                <a:latin typeface="Georgia"/>
                <a:ea typeface="+mn-ea"/>
                <a:cs typeface="+mn-cs"/>
              </a:rPr>
              <a:t>NOS ACTIVITES – NOS MISSIONS</a:t>
            </a:r>
            <a:br>
              <a:rPr kumimoji="0" lang="fr-FR" sz="4200" b="0" i="0" u="none" strike="noStrike" kern="1200" cap="none" spc="0" normalizeH="0" baseline="0" noProof="0" dirty="0">
                <a:ln>
                  <a:noFill/>
                </a:ln>
                <a:solidFill>
                  <a:srgbClr val="FFFFFF"/>
                </a:solidFill>
                <a:effectLst/>
                <a:uLnTx/>
                <a:uFillTx/>
                <a:latin typeface="Georgia"/>
                <a:ea typeface="+mn-ea"/>
                <a:cs typeface="+mn-cs"/>
              </a:rPr>
            </a:br>
            <a:endParaRPr kumimoji="0" lang="fr-FR" sz="42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235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379913"/>
            <a:ext cx="3384550" cy="169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30400" y="2781300"/>
            <a:ext cx="52768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2" descr="https://www.bib-bop.org/depot/imagette/bop_8196_vign_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2581275"/>
            <a:ext cx="1468438"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2" descr="https://codes05.org/image/13539/4893?size=!500,400&amp;region=full&amp;format=jpg&amp;crop=centre&amp;realWidth=636&amp;realHeight=48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7250" y="3371850"/>
            <a:ext cx="15589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2" descr="https://www.bib-bop.org/depot/imagette/bop_9526_vign_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4324350"/>
            <a:ext cx="16176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2" descr="https://www.bib-bop.org/depot/imagette/bop_9276_vign_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4913" y="4730750"/>
            <a:ext cx="11207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484578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custDataLst>
              <p:tags r:id="rId2"/>
            </p:custDataLst>
          </p:nvPr>
        </p:nvSpPr>
        <p:spPr>
          <a:xfrm>
            <a:off x="250825" y="188913"/>
            <a:ext cx="8023225" cy="1008062"/>
          </a:xfrm>
          <a:noFill/>
        </p:spPr>
        <p:txBody>
          <a:bodyPr anchor="ctr"/>
          <a:lstStyle/>
          <a:p>
            <a:pPr algn="ctr" eaLnBrk="1" hangingPunct="1"/>
            <a:r>
              <a:rPr lang="fr-FR" altLang="fr-FR" sz="3600" b="1" dirty="0" smtClean="0">
                <a:solidFill>
                  <a:srgbClr val="009900"/>
                </a:solidFill>
                <a:latin typeface="Calibri" panose="020F0502020204030204" pitchFamily="34" charset="0"/>
              </a:rPr>
              <a:t>Qu’est-ce que l’éducation à la santé ?</a:t>
            </a:r>
          </a:p>
        </p:txBody>
      </p:sp>
      <p:sp>
        <p:nvSpPr>
          <p:cNvPr id="81924" name="Rectangle 3"/>
          <p:cNvSpPr>
            <a:spLocks noGrp="1" noChangeArrowheads="1"/>
          </p:cNvSpPr>
          <p:nvPr>
            <p:ph type="body" idx="1"/>
          </p:nvPr>
        </p:nvSpPr>
        <p:spPr>
          <a:xfrm>
            <a:off x="395288" y="1341438"/>
            <a:ext cx="8353425" cy="4679950"/>
          </a:xfrm>
        </p:spPr>
        <p:txBody>
          <a:bodyPr/>
          <a:lstStyle/>
          <a:p>
            <a:pPr marL="0" indent="0" algn="just">
              <a:buFontTx/>
              <a:buNone/>
            </a:pPr>
            <a:r>
              <a:rPr lang="fr-FR" altLang="fr-FR" sz="2200" b="1" smtClean="0">
                <a:latin typeface="Calibri" panose="020F0502020204030204" pitchFamily="34" charset="0"/>
                <a:sym typeface="Wingdings" panose="05000000000000000000" pitchFamily="2" charset="2"/>
              </a:rPr>
              <a:t>Donne aux personnes les moyens de</a:t>
            </a:r>
            <a:r>
              <a:rPr lang="fr-FR" altLang="fr-FR" sz="2200" b="1" smtClean="0">
                <a:latin typeface="Calibri" panose="020F0502020204030204" pitchFamily="34" charset="0"/>
              </a:rPr>
              <a:t> :</a:t>
            </a:r>
          </a:p>
          <a:p>
            <a:pPr marL="800100" lvl="1" indent="-342900" algn="just">
              <a:spcBef>
                <a:spcPct val="50000"/>
              </a:spcBef>
              <a:buClr>
                <a:schemeClr val="accent1"/>
              </a:buClr>
              <a:buSzPct val="80000"/>
              <a:buFont typeface="Courier New" panose="02070309020205020404" pitchFamily="49" charset="0"/>
              <a:buChar char="o"/>
            </a:pPr>
            <a:r>
              <a:rPr lang="fr-FR" altLang="fr-FR" sz="2200" b="1" smtClean="0">
                <a:latin typeface="Calibri" panose="020F0502020204030204" pitchFamily="34" charset="0"/>
              </a:rPr>
              <a:t>Définir elles-mêmes</a:t>
            </a:r>
            <a:r>
              <a:rPr lang="fr-FR" altLang="fr-FR" sz="2200" smtClean="0">
                <a:latin typeface="Calibri" panose="020F0502020204030204" pitchFamily="34" charset="0"/>
              </a:rPr>
              <a:t> leurs problèmes et leurs besoins</a:t>
            </a:r>
          </a:p>
          <a:p>
            <a:pPr marL="800100" lvl="1" indent="-342900" algn="just">
              <a:spcBef>
                <a:spcPct val="50000"/>
              </a:spcBef>
              <a:buClr>
                <a:schemeClr val="accent1"/>
              </a:buClr>
              <a:buSzPct val="80000"/>
              <a:buFont typeface="Courier New" panose="02070309020205020404" pitchFamily="49" charset="0"/>
              <a:buChar char="o"/>
            </a:pPr>
            <a:r>
              <a:rPr lang="fr-FR" altLang="fr-FR" sz="2200" b="1" smtClean="0">
                <a:latin typeface="Calibri" panose="020F0502020204030204" pitchFamily="34" charset="0"/>
              </a:rPr>
              <a:t> Identifier </a:t>
            </a:r>
            <a:r>
              <a:rPr lang="fr-FR" altLang="fr-FR" sz="2200" smtClean="0">
                <a:latin typeface="Calibri" panose="020F0502020204030204" pitchFamily="34" charset="0"/>
              </a:rPr>
              <a:t>ce qu’elles peuvent mettre en œuvre pour y répondre, en associant leurs propres ressources à un appui extérieur éventuel</a:t>
            </a:r>
          </a:p>
          <a:p>
            <a:pPr marL="800100" lvl="1" indent="-342900" algn="just">
              <a:spcBef>
                <a:spcPct val="50000"/>
              </a:spcBef>
              <a:buClr>
                <a:schemeClr val="accent1"/>
              </a:buClr>
              <a:buSzPct val="80000"/>
              <a:buFont typeface="Courier New" panose="02070309020205020404" pitchFamily="49" charset="0"/>
              <a:buChar char="o"/>
            </a:pPr>
            <a:r>
              <a:rPr lang="fr-FR" altLang="fr-FR" sz="2200" b="1" smtClean="0">
                <a:latin typeface="Calibri" panose="020F0502020204030204" pitchFamily="34" charset="0"/>
              </a:rPr>
              <a:t> Décider</a:t>
            </a:r>
            <a:r>
              <a:rPr lang="fr-FR" altLang="fr-FR" sz="2200" smtClean="0">
                <a:latin typeface="Calibri" panose="020F0502020204030204" pitchFamily="34" charset="0"/>
              </a:rPr>
              <a:t> des meilleurs moyens afin de favoriser une vie saine et de promouvoir le bien-être de tous</a:t>
            </a:r>
          </a:p>
          <a:p>
            <a:pPr marL="800100" lvl="1" indent="-342900" algn="just">
              <a:spcBef>
                <a:spcPct val="50000"/>
              </a:spcBef>
              <a:buClr>
                <a:schemeClr val="accent1"/>
              </a:buClr>
              <a:buSzPct val="80000"/>
              <a:buFont typeface="Courier New" panose="02070309020205020404" pitchFamily="49" charset="0"/>
              <a:buChar char="o"/>
            </a:pPr>
            <a:endParaRPr lang="fr-FR" altLang="fr-FR" sz="2200" i="1" smtClean="0">
              <a:latin typeface="Calibri" panose="020F0502020204030204" pitchFamily="34" charset="0"/>
            </a:endParaRPr>
          </a:p>
          <a:p>
            <a:pPr marL="0" indent="0" algn="just">
              <a:buFontTx/>
              <a:buNone/>
            </a:pPr>
            <a:r>
              <a:rPr lang="fr-FR" altLang="fr-FR" sz="2800" b="1" i="1" smtClean="0">
                <a:solidFill>
                  <a:srgbClr val="00B050"/>
                </a:solidFill>
                <a:latin typeface="Calibri" panose="020F0502020204030204" pitchFamily="34" charset="0"/>
              </a:rPr>
              <a:t>C’est un processus global d’accompagnement des personnes dans le développement, le renforcement de leurs aptitudes au travers de démarches participatives s’appuyant sur leurs ressources.</a:t>
            </a:r>
          </a:p>
        </p:txBody>
      </p:sp>
    </p:spTree>
    <p:custDataLst>
      <p:tags r:id="rId1"/>
    </p:custDataLst>
    <p:extLst>
      <p:ext uri="{BB962C8B-B14F-4D97-AF65-F5344CB8AC3E}">
        <p14:creationId xmlns:p14="http://schemas.microsoft.com/office/powerpoint/2010/main" val="34708826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u numéro de diapositiv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F1501BBE-669A-492C-BA07-285474D268B5}" type="slidenum">
              <a:rPr kumimoji="0" lang="fr-FR" altLang="fr-FR" sz="14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41</a:t>
            </a:fld>
            <a:endParaRPr kumimoji="0" lang="fr-FR" altLang="fr-FR" sz="14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endParaRPr>
          </a:p>
        </p:txBody>
      </p:sp>
      <p:sp>
        <p:nvSpPr>
          <p:cNvPr id="86020" name="Rectangle 3"/>
          <p:cNvSpPr>
            <a:spLocks noGrp="1" noChangeArrowheads="1"/>
          </p:cNvSpPr>
          <p:nvPr>
            <p:ph type="body" idx="1"/>
          </p:nvPr>
        </p:nvSpPr>
        <p:spPr>
          <a:xfrm>
            <a:off x="395288" y="1341438"/>
            <a:ext cx="8353425" cy="4679950"/>
          </a:xfrm>
        </p:spPr>
        <p:txBody>
          <a:bodyPr/>
          <a:lstStyle/>
          <a:p>
            <a:pPr marL="0" indent="0" algn="ctr">
              <a:spcBef>
                <a:spcPct val="0"/>
              </a:spcBef>
              <a:buFontTx/>
              <a:buNone/>
            </a:pPr>
            <a:r>
              <a:rPr lang="fr-FR" altLang="fr-FR" sz="2800" b="1" smtClean="0">
                <a:solidFill>
                  <a:srgbClr val="00B050"/>
                </a:solidFill>
                <a:latin typeface="Calibri" panose="020F0502020204030204" pitchFamily="34" charset="0"/>
                <a:cs typeface="Calibri" panose="020F0502020204030204" pitchFamily="34" charset="0"/>
                <a:sym typeface="Webdings" panose="05030102010509060703" pitchFamily="18" charset="2"/>
              </a:rPr>
              <a:t>Développement de « </a:t>
            </a:r>
            <a:r>
              <a:rPr lang="fr-FR" altLang="fr-FR" sz="2800" b="1" i="1" smtClean="0">
                <a:solidFill>
                  <a:srgbClr val="00B050"/>
                </a:solidFill>
                <a:latin typeface="Calibri" panose="020F0502020204030204" pitchFamily="34" charset="0"/>
                <a:cs typeface="Calibri" panose="020F0502020204030204" pitchFamily="34" charset="0"/>
                <a:sym typeface="Webdings" panose="05030102010509060703" pitchFamily="18" charset="2"/>
              </a:rPr>
              <a:t>compétences humaines et relationnelles utiles au développement de comportements favorables à la santé </a:t>
            </a:r>
            <a:r>
              <a:rPr lang="fr-FR" altLang="fr-FR" sz="2800" b="1" smtClean="0">
                <a:solidFill>
                  <a:srgbClr val="00B050"/>
                </a:solidFill>
                <a:latin typeface="Calibri" panose="020F0502020204030204" pitchFamily="34" charset="0"/>
                <a:cs typeface="Calibri" panose="020F0502020204030204" pitchFamily="34" charset="0"/>
                <a:sym typeface="Webdings" panose="05030102010509060703" pitchFamily="18" charset="2"/>
              </a:rPr>
              <a:t>» </a:t>
            </a:r>
            <a:r>
              <a:rPr lang="fr-FR" altLang="fr-FR" sz="2800" smtClean="0">
                <a:solidFill>
                  <a:srgbClr val="00B050"/>
                </a:solidFill>
                <a:latin typeface="Calibri" panose="020F0502020204030204" pitchFamily="34" charset="0"/>
                <a:cs typeface="Calibri" panose="020F0502020204030204" pitchFamily="34" charset="0"/>
                <a:sym typeface="Webdings" panose="05030102010509060703" pitchFamily="18" charset="2"/>
              </a:rPr>
              <a:t>(M.DEMARTEAU)</a:t>
            </a:r>
          </a:p>
          <a:p>
            <a:pPr marL="0" indent="0" algn="ctr">
              <a:spcBef>
                <a:spcPct val="0"/>
              </a:spcBef>
              <a:buFontTx/>
              <a:buNone/>
            </a:pPr>
            <a:endParaRPr lang="fr-FR" altLang="fr-FR" sz="2400" smtClean="0">
              <a:solidFill>
                <a:srgbClr val="00B050"/>
              </a:solidFill>
              <a:latin typeface="Calibri" panose="020F0502020204030204" pitchFamily="34" charset="0"/>
              <a:cs typeface="Calibri" panose="020F0502020204030204" pitchFamily="34" charset="0"/>
              <a:sym typeface="Webdings" panose="05030102010509060703" pitchFamily="18" charset="2"/>
            </a:endParaRPr>
          </a:p>
          <a:p>
            <a:pPr marL="0" indent="0" algn="just">
              <a:spcBef>
                <a:spcPct val="0"/>
              </a:spcBef>
              <a:buFontTx/>
              <a:buNone/>
            </a:pPr>
            <a:r>
              <a:rPr lang="fr-FR" altLang="fr-FR" sz="2400" smtClean="0">
                <a:latin typeface="Calibri" panose="020F0502020204030204" pitchFamily="34" charset="0"/>
                <a:cs typeface="Calibri" panose="020F0502020204030204" pitchFamily="34" charset="0"/>
              </a:rPr>
              <a:t>Les </a:t>
            </a:r>
            <a:r>
              <a:rPr lang="fr-FR" altLang="fr-FR" sz="2400" b="1" smtClean="0">
                <a:latin typeface="Calibri" panose="020F0502020204030204" pitchFamily="34" charset="0"/>
                <a:cs typeface="Calibri" panose="020F0502020204030204" pitchFamily="34" charset="0"/>
              </a:rPr>
              <a:t>actions</a:t>
            </a:r>
            <a:r>
              <a:rPr lang="fr-FR" altLang="fr-FR" sz="2400" smtClean="0">
                <a:latin typeface="Calibri" panose="020F0502020204030204" pitchFamily="34" charset="0"/>
                <a:cs typeface="Calibri" panose="020F0502020204030204" pitchFamily="34" charset="0"/>
              </a:rPr>
              <a:t> d’éducation pour la santé visent l’adaptation des attitudes et des comportements influençant la santé. Pour être efficaces, elles interviennent simultanément sur trois déterminants du comportement accessibles à l’éducation : </a:t>
            </a:r>
          </a:p>
          <a:p>
            <a:pPr marL="0" indent="0" algn="just">
              <a:spcBef>
                <a:spcPct val="0"/>
              </a:spcBef>
              <a:buFontTx/>
              <a:buNone/>
            </a:pPr>
            <a:r>
              <a:rPr lang="fr-FR" altLang="fr-FR" sz="2400" smtClean="0">
                <a:latin typeface="Calibri" panose="020F0502020204030204" pitchFamily="34" charset="0"/>
                <a:cs typeface="Calibri" panose="020F0502020204030204" pitchFamily="34" charset="0"/>
              </a:rPr>
              <a:t>le </a:t>
            </a:r>
            <a:r>
              <a:rPr lang="fr-FR" altLang="fr-FR" sz="2400" b="1" smtClean="0">
                <a:latin typeface="Calibri" panose="020F0502020204030204" pitchFamily="34" charset="0"/>
                <a:cs typeface="Calibri" panose="020F0502020204030204" pitchFamily="34" charset="0"/>
              </a:rPr>
              <a:t>savoir</a:t>
            </a:r>
            <a:r>
              <a:rPr lang="fr-FR" altLang="fr-FR" sz="2400" smtClean="0">
                <a:latin typeface="Calibri" panose="020F0502020204030204" pitchFamily="34" charset="0"/>
                <a:cs typeface="Calibri" panose="020F0502020204030204" pitchFamily="34" charset="0"/>
              </a:rPr>
              <a:t>, le </a:t>
            </a:r>
            <a:r>
              <a:rPr lang="fr-FR" altLang="fr-FR" sz="2400" b="1" smtClean="0">
                <a:latin typeface="Calibri" panose="020F0502020204030204" pitchFamily="34" charset="0"/>
                <a:cs typeface="Calibri" panose="020F0502020204030204" pitchFamily="34" charset="0"/>
              </a:rPr>
              <a:t>savoir-faire </a:t>
            </a:r>
            <a:r>
              <a:rPr lang="fr-FR" altLang="fr-FR" sz="2400" smtClean="0">
                <a:latin typeface="Calibri" panose="020F0502020204030204" pitchFamily="34" charset="0"/>
                <a:cs typeface="Calibri" panose="020F0502020204030204" pitchFamily="34" charset="0"/>
              </a:rPr>
              <a:t>et le </a:t>
            </a:r>
            <a:r>
              <a:rPr lang="fr-FR" altLang="fr-FR" sz="2400" b="1" smtClean="0">
                <a:latin typeface="Calibri" panose="020F0502020204030204" pitchFamily="34" charset="0"/>
                <a:cs typeface="Calibri" panose="020F0502020204030204" pitchFamily="34" charset="0"/>
              </a:rPr>
              <a:t>savoir-être. </a:t>
            </a:r>
          </a:p>
          <a:p>
            <a:pPr marL="0" indent="0" algn="ctr">
              <a:spcBef>
                <a:spcPct val="0"/>
              </a:spcBef>
              <a:buFontTx/>
              <a:buNone/>
            </a:pPr>
            <a:endParaRPr lang="fr-FR" altLang="fr-FR" sz="2800" smtClean="0">
              <a:solidFill>
                <a:srgbClr val="00B050"/>
              </a:solidFill>
              <a:latin typeface="Calibri" panose="020F0502020204030204" pitchFamily="34" charset="0"/>
              <a:cs typeface="Calibri" panose="020F0502020204030204" pitchFamily="34" charset="0"/>
              <a:sym typeface="Webdings" panose="05030102010509060703" pitchFamily="18" charset="2"/>
            </a:endParaRPr>
          </a:p>
          <a:p>
            <a:pPr marL="0" indent="0" algn="just">
              <a:buFontTx/>
              <a:buNone/>
            </a:pPr>
            <a:endParaRPr lang="fr-FR" altLang="fr-FR" sz="2800" b="1" i="1" smtClean="0">
              <a:solidFill>
                <a:srgbClr val="00B050"/>
              </a:solidFill>
              <a:latin typeface="Calibri" panose="020F0502020204030204" pitchFamily="34" charset="0"/>
            </a:endParaRPr>
          </a:p>
        </p:txBody>
      </p:sp>
      <p:pic>
        <p:nvPicPr>
          <p:cNvPr id="86021" name="Image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15138" y="4941888"/>
            <a:ext cx="1470025"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custDataLst>
              <p:tags r:id="rId2"/>
            </p:custDataLst>
          </p:nvPr>
        </p:nvSpPr>
        <p:spPr>
          <a:xfrm>
            <a:off x="250825" y="188913"/>
            <a:ext cx="8023225" cy="1008062"/>
          </a:xfrm>
          <a:noFill/>
        </p:spPr>
        <p:txBody>
          <a:bodyPr anchor="ctr"/>
          <a:lstStyle/>
          <a:p>
            <a:pPr algn="ctr" eaLnBrk="1" hangingPunct="1"/>
            <a:r>
              <a:rPr lang="fr-FR" altLang="fr-FR" sz="3600" b="1" dirty="0" smtClean="0">
                <a:solidFill>
                  <a:srgbClr val="009900"/>
                </a:solidFill>
                <a:latin typeface="Calibri" panose="020F0502020204030204" pitchFamily="34" charset="0"/>
              </a:rPr>
              <a:t>Qu’est-ce que l’éducation à la santé ?</a:t>
            </a:r>
          </a:p>
        </p:txBody>
      </p:sp>
    </p:spTree>
    <p:custDataLst>
      <p:tags r:id="rId1"/>
    </p:custDataLst>
    <p:extLst>
      <p:ext uri="{BB962C8B-B14F-4D97-AF65-F5344CB8AC3E}">
        <p14:creationId xmlns:p14="http://schemas.microsoft.com/office/powerpoint/2010/main" val="35314321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type="title"/>
            <p:custDataLst>
              <p:tags r:id="rId2"/>
            </p:custDataLst>
          </p:nvPr>
        </p:nvSpPr>
        <p:spPr>
          <a:xfrm>
            <a:off x="250825" y="188913"/>
            <a:ext cx="8023225" cy="1008062"/>
          </a:xfrm>
          <a:noFill/>
        </p:spPr>
        <p:txBody>
          <a:bodyPr anchor="ctr"/>
          <a:lstStyle/>
          <a:p>
            <a:pPr algn="ctr" eaLnBrk="1" hangingPunct="1"/>
            <a:r>
              <a:rPr lang="fr-FR" altLang="fr-FR" sz="3600" b="1" dirty="0" smtClean="0">
                <a:solidFill>
                  <a:srgbClr val="009900"/>
                </a:solidFill>
                <a:latin typeface="Calibri" panose="020F0502020204030204" pitchFamily="34" charset="0"/>
              </a:rPr>
              <a:t>Education à la santé : Principes clés</a:t>
            </a:r>
          </a:p>
        </p:txBody>
      </p:sp>
      <p:sp>
        <p:nvSpPr>
          <p:cNvPr id="71684" name="Rectangle 3"/>
          <p:cNvSpPr>
            <a:spLocks noGrp="1" noChangeArrowheads="1"/>
          </p:cNvSpPr>
          <p:nvPr>
            <p:ph type="body" idx="1"/>
          </p:nvPr>
        </p:nvSpPr>
        <p:spPr>
          <a:xfrm>
            <a:off x="395288" y="1341438"/>
            <a:ext cx="8281167" cy="4679950"/>
          </a:xfrm>
        </p:spPr>
        <p:txBody>
          <a:bodyPr/>
          <a:lstStyle/>
          <a:p>
            <a:pPr algn="just">
              <a:lnSpc>
                <a:spcPct val="80000"/>
              </a:lnSpc>
              <a:spcBef>
                <a:spcPts val="525"/>
              </a:spcBef>
              <a:buClr>
                <a:srgbClr val="99CC00"/>
              </a:buClr>
              <a:buFont typeface="Arial" panose="020B0604020202020204" pitchFamily="34" charset="0"/>
              <a:buChar char="•"/>
              <a:defRPr/>
            </a:pPr>
            <a:r>
              <a:rPr lang="fr-FR" altLang="fr-FR" sz="2400" b="1" dirty="0" smtClean="0">
                <a:latin typeface="Calibri" panose="020F0502020204030204" pitchFamily="34" charset="0"/>
                <a:cs typeface="Times New Roman" panose="02020603050405020304" pitchFamily="18" charset="0"/>
              </a:rPr>
              <a:t>Approche globale</a:t>
            </a:r>
          </a:p>
          <a:p>
            <a:pPr marL="0" indent="0" algn="just">
              <a:lnSpc>
                <a:spcPct val="80000"/>
              </a:lnSpc>
              <a:spcBef>
                <a:spcPts val="525"/>
              </a:spcBef>
              <a:buClr>
                <a:srgbClr val="99CC00"/>
              </a:buClr>
              <a:buFontTx/>
              <a:buNone/>
              <a:defRPr/>
            </a:pPr>
            <a:r>
              <a:rPr lang="fr-FR" altLang="fr-FR" sz="2400" dirty="0" smtClean="0">
                <a:latin typeface="Calibri" panose="020F0502020204030204" pitchFamily="34" charset="0"/>
                <a:cs typeface="Times New Roman" panose="02020603050405020304" pitchFamily="18" charset="0"/>
              </a:rPr>
              <a:t>Prendre en compte les dimensions physique, psychologique et sociale de la santé</a:t>
            </a:r>
          </a:p>
          <a:p>
            <a:pPr marL="0" indent="0" algn="just">
              <a:lnSpc>
                <a:spcPct val="80000"/>
              </a:lnSpc>
              <a:spcBef>
                <a:spcPts val="525"/>
              </a:spcBef>
              <a:buClr>
                <a:srgbClr val="99CC00"/>
              </a:buClr>
              <a:buFontTx/>
              <a:buNone/>
              <a:defRPr/>
            </a:pPr>
            <a:endParaRPr lang="fr-FR" altLang="fr-FR" sz="1000" dirty="0" smtClean="0">
              <a:latin typeface="Calibri" panose="020F0502020204030204" pitchFamily="34" charset="0"/>
              <a:cs typeface="Times New Roman" panose="02020603050405020304" pitchFamily="18" charset="0"/>
            </a:endParaRPr>
          </a:p>
          <a:p>
            <a:pPr algn="just">
              <a:lnSpc>
                <a:spcPct val="80000"/>
              </a:lnSpc>
              <a:spcBef>
                <a:spcPts val="525"/>
              </a:spcBef>
              <a:buClr>
                <a:srgbClr val="99CC00"/>
              </a:buClr>
              <a:buFont typeface="Arial" panose="020B0604020202020204" pitchFamily="34" charset="0"/>
              <a:buChar char="•"/>
              <a:defRPr/>
            </a:pPr>
            <a:r>
              <a:rPr lang="fr-FR" altLang="fr-FR" sz="2400" b="1" dirty="0" smtClean="0">
                <a:latin typeface="Calibri" panose="020F0502020204030204" pitchFamily="34" charset="0"/>
                <a:cs typeface="Times New Roman" panose="02020603050405020304" pitchFamily="18" charset="0"/>
              </a:rPr>
              <a:t>Approche positive</a:t>
            </a:r>
          </a:p>
          <a:p>
            <a:pPr marL="0" indent="0" algn="just">
              <a:lnSpc>
                <a:spcPct val="80000"/>
              </a:lnSpc>
              <a:spcBef>
                <a:spcPts val="525"/>
              </a:spcBef>
              <a:buClr>
                <a:srgbClr val="99CC00"/>
              </a:buClr>
              <a:buFontTx/>
              <a:buNone/>
              <a:defRPr/>
            </a:pPr>
            <a:r>
              <a:rPr lang="fr-FR" altLang="fr-FR" sz="2400" dirty="0" smtClean="0">
                <a:latin typeface="Calibri" panose="020F0502020204030204" pitchFamily="34" charset="0"/>
                <a:cs typeface="Times New Roman" panose="02020603050405020304" pitchFamily="18" charset="0"/>
              </a:rPr>
              <a:t>Favoriser la mobilisation et le développement des compétences psychosociales et de l’estime de soi, la valorisation</a:t>
            </a:r>
            <a:br>
              <a:rPr lang="fr-FR" altLang="fr-FR" sz="2400" dirty="0" smtClean="0">
                <a:latin typeface="Calibri" panose="020F0502020204030204" pitchFamily="34" charset="0"/>
                <a:cs typeface="Times New Roman" panose="02020603050405020304" pitchFamily="18" charset="0"/>
              </a:rPr>
            </a:br>
            <a:endParaRPr lang="fr-FR" altLang="fr-FR" sz="1000" dirty="0" smtClean="0">
              <a:latin typeface="Calibri" panose="020F0502020204030204" pitchFamily="34" charset="0"/>
              <a:cs typeface="Times New Roman" panose="02020603050405020304" pitchFamily="18" charset="0"/>
            </a:endParaRPr>
          </a:p>
          <a:p>
            <a:pPr algn="just">
              <a:lnSpc>
                <a:spcPct val="80000"/>
              </a:lnSpc>
              <a:spcBef>
                <a:spcPts val="525"/>
              </a:spcBef>
              <a:buClr>
                <a:srgbClr val="99CC00"/>
              </a:buClr>
              <a:buFont typeface="Arial" panose="020B0604020202020204" pitchFamily="34" charset="0"/>
              <a:buChar char="•"/>
              <a:defRPr/>
            </a:pPr>
            <a:r>
              <a:rPr lang="fr-FR" altLang="fr-FR" sz="2400" b="1" dirty="0" smtClean="0">
                <a:latin typeface="Calibri" panose="020F0502020204030204" pitchFamily="34" charset="0"/>
                <a:cs typeface="Times New Roman" panose="02020603050405020304" pitchFamily="18" charset="0"/>
              </a:rPr>
              <a:t>Approche réflexive</a:t>
            </a:r>
          </a:p>
          <a:p>
            <a:pPr marL="0" indent="0" algn="just">
              <a:lnSpc>
                <a:spcPct val="80000"/>
              </a:lnSpc>
              <a:spcBef>
                <a:spcPts val="525"/>
              </a:spcBef>
              <a:buClr>
                <a:srgbClr val="99CC00"/>
              </a:buClr>
              <a:buFontTx/>
              <a:buNone/>
              <a:defRPr/>
            </a:pPr>
            <a:r>
              <a:rPr lang="fr-FR" altLang="fr-FR" sz="2400" dirty="0" smtClean="0">
                <a:latin typeface="Calibri" panose="020F0502020204030204" pitchFamily="34" charset="0"/>
                <a:cs typeface="Times New Roman" panose="02020603050405020304" pitchFamily="18" charset="0"/>
              </a:rPr>
              <a:t>Inciter à la réflexion</a:t>
            </a:r>
          </a:p>
          <a:p>
            <a:pPr marL="0" indent="0" algn="just">
              <a:lnSpc>
                <a:spcPct val="80000"/>
              </a:lnSpc>
              <a:spcBef>
                <a:spcPts val="525"/>
              </a:spcBef>
              <a:buClr>
                <a:srgbClr val="99CC00"/>
              </a:buClr>
              <a:buFontTx/>
              <a:buNone/>
              <a:defRPr/>
            </a:pPr>
            <a:endParaRPr lang="fr-FR" altLang="fr-FR" sz="1000" dirty="0" smtClean="0">
              <a:latin typeface="Calibri" panose="020F0502020204030204" pitchFamily="34" charset="0"/>
              <a:cs typeface="Times New Roman" panose="02020603050405020304" pitchFamily="18" charset="0"/>
            </a:endParaRPr>
          </a:p>
          <a:p>
            <a:pPr algn="just">
              <a:lnSpc>
                <a:spcPct val="80000"/>
              </a:lnSpc>
              <a:spcBef>
                <a:spcPts val="525"/>
              </a:spcBef>
              <a:buClr>
                <a:srgbClr val="99CC00"/>
              </a:buClr>
              <a:buFont typeface="Arial" panose="020B0604020202020204" pitchFamily="34" charset="0"/>
              <a:buChar char="•"/>
              <a:defRPr/>
            </a:pPr>
            <a:r>
              <a:rPr lang="fr-FR" altLang="fr-FR" sz="2400" b="1" dirty="0" smtClean="0">
                <a:latin typeface="Calibri" panose="020F0502020204030204" pitchFamily="34" charset="0"/>
                <a:cs typeface="Times New Roman" panose="02020603050405020304" pitchFamily="18" charset="0"/>
              </a:rPr>
              <a:t>Approche participative</a:t>
            </a:r>
          </a:p>
          <a:p>
            <a:pPr marL="0" indent="0" algn="just">
              <a:lnSpc>
                <a:spcPct val="80000"/>
              </a:lnSpc>
              <a:spcBef>
                <a:spcPts val="525"/>
              </a:spcBef>
              <a:buClr>
                <a:srgbClr val="99CC00"/>
              </a:buClr>
              <a:buFontTx/>
              <a:buNone/>
              <a:defRPr/>
            </a:pPr>
            <a:r>
              <a:rPr lang="fr-FR" altLang="fr-FR" sz="2400" dirty="0" smtClean="0">
                <a:latin typeface="Calibri" panose="020F0502020204030204" pitchFamily="34" charset="0"/>
                <a:cs typeface="Times New Roman" panose="02020603050405020304" pitchFamily="18" charset="0"/>
              </a:rPr>
              <a:t>Favoriser la participation active en tenant compte des connaissances, attitudes, valeurs, pratiques et expériences des personnes</a:t>
            </a:r>
            <a:endParaRPr lang="fr-FR" sz="2400" dirty="0" smtClean="0">
              <a:latin typeface="Calibri" panose="020F0502020204030204" pitchFamily="34" charset="0"/>
            </a:endParaRPr>
          </a:p>
          <a:p>
            <a:pPr marL="0" indent="0" fontAlgn="auto">
              <a:spcBef>
                <a:spcPts val="0"/>
              </a:spcBef>
              <a:spcAft>
                <a:spcPts val="0"/>
              </a:spcAft>
              <a:buFontTx/>
              <a:buNone/>
              <a:defRPr/>
            </a:pPr>
            <a:endParaRPr lang="fr-FR" sz="2800" dirty="0">
              <a:solidFill>
                <a:srgbClr val="00B050"/>
              </a:solidFill>
              <a:latin typeface="Calibri" panose="020F0502020204030204" pitchFamily="34" charset="0"/>
              <a:cs typeface="Calibri" panose="020F0502020204030204" pitchFamily="34" charset="0"/>
              <a:sym typeface="Webdings"/>
            </a:endParaRPr>
          </a:p>
          <a:p>
            <a:pPr marL="0" indent="0" algn="just">
              <a:buFontTx/>
              <a:buNone/>
              <a:defRPr/>
            </a:pPr>
            <a:endParaRPr lang="fr-FR" sz="2800" b="1" i="1" dirty="0">
              <a:solidFill>
                <a:srgbClr val="00B050"/>
              </a:solidFill>
              <a:latin typeface="Calibri" pitchFamily="34" charset="0"/>
            </a:endParaRPr>
          </a:p>
        </p:txBody>
      </p:sp>
    </p:spTree>
    <p:custDataLst>
      <p:tags r:id="rId1"/>
    </p:custDataLst>
    <p:extLst>
      <p:ext uri="{BB962C8B-B14F-4D97-AF65-F5344CB8AC3E}">
        <p14:creationId xmlns:p14="http://schemas.microsoft.com/office/powerpoint/2010/main" val="12354777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p:cNvSpPr>
            <a:spLocks noGrp="1" noChangeArrowheads="1"/>
          </p:cNvSpPr>
          <p:nvPr>
            <p:ph type="title"/>
            <p:custDataLst>
              <p:tags r:id="rId2"/>
            </p:custDataLst>
          </p:nvPr>
        </p:nvSpPr>
        <p:spPr>
          <a:xfrm>
            <a:off x="250825" y="188913"/>
            <a:ext cx="8023225" cy="1008062"/>
          </a:xfrm>
          <a:noFill/>
        </p:spPr>
        <p:txBody>
          <a:bodyPr anchor="ctr">
            <a:normAutofit fontScale="90000"/>
          </a:bodyPr>
          <a:lstStyle/>
          <a:p>
            <a:pPr algn="ctr" eaLnBrk="1" hangingPunct="1"/>
            <a:r>
              <a:rPr lang="fr-FR" altLang="fr-FR" sz="3600" b="1" dirty="0" smtClean="0">
                <a:solidFill>
                  <a:srgbClr val="009900"/>
                </a:solidFill>
                <a:latin typeface="Calibri" panose="020F0502020204030204" pitchFamily="34" charset="0"/>
              </a:rPr>
              <a:t>Education à la santé - </a:t>
            </a:r>
            <a:br>
              <a:rPr lang="fr-FR" altLang="fr-FR" sz="3600" b="1" dirty="0" smtClean="0">
                <a:solidFill>
                  <a:srgbClr val="009900"/>
                </a:solidFill>
                <a:latin typeface="Calibri" panose="020F0502020204030204" pitchFamily="34" charset="0"/>
              </a:rPr>
            </a:br>
            <a:r>
              <a:rPr lang="fr-FR" altLang="fr-FR" sz="3600" b="1" dirty="0" smtClean="0">
                <a:solidFill>
                  <a:srgbClr val="009900"/>
                </a:solidFill>
                <a:latin typeface="Calibri" panose="020F0502020204030204" pitchFamily="34" charset="0"/>
              </a:rPr>
              <a:t>Stratégies d’intervention</a:t>
            </a:r>
          </a:p>
        </p:txBody>
      </p:sp>
      <p:sp>
        <p:nvSpPr>
          <p:cNvPr id="90116" name="Rectangle 3"/>
          <p:cNvSpPr>
            <a:spLocks noGrp="1" noChangeArrowheads="1"/>
          </p:cNvSpPr>
          <p:nvPr>
            <p:ph type="body" idx="1"/>
          </p:nvPr>
        </p:nvSpPr>
        <p:spPr>
          <a:xfrm>
            <a:off x="395288" y="1341438"/>
            <a:ext cx="8281167" cy="4679950"/>
          </a:xfrm>
        </p:spPr>
        <p:txBody>
          <a:bodyPr/>
          <a:lstStyle/>
          <a:p>
            <a:pPr indent="-339725" algn="just">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smtClean="0">
                <a:latin typeface="Calibri" panose="020F0502020204030204" pitchFamily="34" charset="0"/>
              </a:rPr>
              <a:t>La réductions des risques : </a:t>
            </a:r>
            <a:r>
              <a:rPr lang="fr-FR" altLang="fr-FR" sz="2200" b="1" dirty="0" smtClean="0">
                <a:latin typeface="Calibri" panose="020F0502020204030204" pitchFamily="34" charset="0"/>
              </a:rPr>
              <a:t>Limiter les conséquences d’une pratique à risque </a:t>
            </a:r>
            <a:r>
              <a:rPr lang="fr-FR" altLang="fr-FR" sz="2000" i="1" dirty="0" smtClean="0">
                <a:latin typeface="Calibri" panose="020F0502020204030204" pitchFamily="34" charset="0"/>
              </a:rPr>
              <a:t>(Ex : distribution ou mise à disposition de matériel de prévention à destination des consommateurs de produits psychoactifs)</a:t>
            </a:r>
          </a:p>
          <a:p>
            <a:pPr indent="-339725" algn="just">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000" dirty="0" smtClean="0">
              <a:latin typeface="Calibri" panose="020F0502020204030204" pitchFamily="34" charset="0"/>
            </a:endParaRPr>
          </a:p>
          <a:p>
            <a:pPr indent="-339725" algn="just">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smtClean="0">
                <a:latin typeface="Calibri" panose="020F0502020204030204" pitchFamily="34" charset="0"/>
              </a:rPr>
              <a:t>L’acquisition de connaissances : </a:t>
            </a:r>
            <a:r>
              <a:rPr lang="fr-FR" altLang="fr-FR" sz="2200" b="1" dirty="0" smtClean="0">
                <a:latin typeface="Calibri" panose="020F0502020204030204" pitchFamily="34" charset="0"/>
              </a:rPr>
              <a:t>Permet l’acquisition de savoirs </a:t>
            </a:r>
            <a:r>
              <a:rPr lang="fr-FR" altLang="fr-FR" sz="2000" i="1" dirty="0" smtClean="0">
                <a:latin typeface="Calibri" panose="020F0502020204030204" pitchFamily="34" charset="0"/>
              </a:rPr>
              <a:t>(Ex : stand d’information, exposition, séances d’information sur les effets de…..)</a:t>
            </a:r>
          </a:p>
          <a:p>
            <a:pPr indent="-339725" algn="just">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000" dirty="0" smtClean="0">
              <a:latin typeface="Calibri" panose="020F0502020204030204" pitchFamily="34" charset="0"/>
            </a:endParaRPr>
          </a:p>
          <a:p>
            <a:pPr indent="-339725" algn="just">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smtClean="0">
                <a:latin typeface="Calibri" panose="020F0502020204030204" pitchFamily="34" charset="0"/>
              </a:rPr>
              <a:t>La réflexion sur les attitudes et les représentations : </a:t>
            </a:r>
            <a:r>
              <a:rPr lang="fr-FR" altLang="fr-FR" sz="2200" b="1" dirty="0" smtClean="0">
                <a:latin typeface="Calibri" panose="020F0502020204030204" pitchFamily="34" charset="0"/>
              </a:rPr>
              <a:t>Vise la prise de conscience personnelle par la réflexion sur ses propres idées, valeurs ou encore sur ses habitudes, ses choix de vie et ce qui motive </a:t>
            </a:r>
            <a:r>
              <a:rPr lang="fr-FR" altLang="fr-FR" sz="2400" i="1" dirty="0" smtClean="0">
                <a:latin typeface="Calibri" panose="020F0502020204030204" pitchFamily="34" charset="0"/>
              </a:rPr>
              <a:t>(Ex : utilisation de techniques pour faire émergence des représentations, intervention à partir des comportements eux-mêmes,…)</a:t>
            </a:r>
          </a:p>
        </p:txBody>
      </p:sp>
    </p:spTree>
    <p:custDataLst>
      <p:tags r:id="rId1"/>
    </p:custDataLst>
    <p:extLst>
      <p:ext uri="{BB962C8B-B14F-4D97-AF65-F5344CB8AC3E}">
        <p14:creationId xmlns:p14="http://schemas.microsoft.com/office/powerpoint/2010/main" val="41854909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3"/>
          <p:cNvSpPr>
            <a:spLocks noGrp="1" noChangeArrowheads="1"/>
          </p:cNvSpPr>
          <p:nvPr>
            <p:ph type="body" idx="1"/>
          </p:nvPr>
        </p:nvSpPr>
        <p:spPr>
          <a:xfrm>
            <a:off x="395288" y="1341438"/>
            <a:ext cx="8281167" cy="4679950"/>
          </a:xfrm>
        </p:spPr>
        <p:txBody>
          <a:bodyPr/>
          <a:lstStyle/>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altLang="fr-FR" sz="2400" b="1" dirty="0" smtClean="0">
                <a:latin typeface="Calibri" panose="020F0502020204030204" pitchFamily="34" charset="0"/>
                <a:ea typeface="Microsoft YaHei"/>
              </a:rPr>
              <a:t>Le renforcement des compétences psychosociales : </a:t>
            </a:r>
            <a:r>
              <a:rPr lang="fr-FR" altLang="fr-FR" sz="2200" i="1" dirty="0" smtClean="0">
                <a:latin typeface="Calibri" panose="020F0502020204030204" pitchFamily="34" charset="0"/>
                <a:ea typeface="Microsoft YaHei"/>
              </a:rPr>
              <a:t>«</a:t>
            </a:r>
            <a:r>
              <a:rPr lang="fr-FR" altLang="fr-FR" sz="2200" b="1" dirty="0" smtClean="0">
                <a:latin typeface="Calibri" panose="020F0502020204030204" pitchFamily="34" charset="0"/>
                <a:ea typeface="Microsoft YaHei"/>
              </a:rPr>
              <a:t> </a:t>
            </a:r>
            <a:r>
              <a:rPr lang="fr-FR" altLang="fr-FR" sz="2200" i="1" dirty="0">
                <a:latin typeface="Calibri" panose="020F0502020204030204" pitchFamily="34" charset="0"/>
                <a:ea typeface="Microsoft YaHei"/>
              </a:rPr>
              <a:t>C</a:t>
            </a:r>
            <a:r>
              <a:rPr lang="fr-FR" altLang="fr-FR" sz="2200" i="1" dirty="0" smtClean="0">
                <a:latin typeface="Calibri" panose="020F0502020204030204" pitchFamily="34" charset="0"/>
                <a:ea typeface="Microsoft YaHei"/>
              </a:rPr>
              <a:t>apacité d'une personne à répondre avec efficacité aux exigences et aux épreuves de la vie quotidienne ».</a:t>
            </a:r>
            <a:r>
              <a:rPr lang="fr-FR" altLang="fr-FR" sz="2200" b="1" dirty="0" smtClean="0">
                <a:latin typeface="Calibri" panose="020F0502020204030204" pitchFamily="34" charset="0"/>
                <a:ea typeface="Microsoft YaHei"/>
              </a:rPr>
              <a:t> </a:t>
            </a:r>
            <a:r>
              <a:rPr lang="fr-FR" altLang="fr-FR" sz="2000" i="1" dirty="0" smtClean="0">
                <a:latin typeface="Calibri" panose="020F0502020204030204" pitchFamily="34" charset="0"/>
                <a:ea typeface="Microsoft YaHei"/>
              </a:rPr>
              <a:t>(Ex : mise en situation, jeu de rôle,….) </a:t>
            </a: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altLang="fr-FR" sz="1000" dirty="0" smtClean="0">
              <a:latin typeface="Calibri" panose="020F0502020204030204" pitchFamily="34" charset="0"/>
              <a:ea typeface="Microsoft YaHei"/>
            </a:endParaRP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altLang="fr-FR" sz="2400" b="1" dirty="0" smtClean="0">
                <a:latin typeface="Calibri" panose="020F0502020204030204" pitchFamily="34" charset="0"/>
                <a:ea typeface="Microsoft YaHei"/>
              </a:rPr>
              <a:t>Les stratégies « choc » : </a:t>
            </a:r>
            <a:r>
              <a:rPr lang="fr-FR" altLang="fr-FR" sz="2200" b="1" dirty="0" smtClean="0">
                <a:latin typeface="Calibri" panose="020F0502020204030204" pitchFamily="34" charset="0"/>
                <a:ea typeface="Microsoft YaHei"/>
              </a:rPr>
              <a:t>Faire peur, montrer les conséquences négatives des comportements. </a:t>
            </a:r>
            <a:r>
              <a:rPr lang="fr-FR" altLang="fr-FR" sz="2000" i="1" dirty="0" smtClean="0">
                <a:latin typeface="Calibri" panose="020F0502020204030204" pitchFamily="34" charset="0"/>
                <a:ea typeface="Microsoft YaHei"/>
              </a:rPr>
              <a:t>(Ex : montrer des personnes accidentées, des poumons noirs,….) </a:t>
            </a: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altLang="fr-FR" sz="1000" dirty="0" smtClean="0">
              <a:latin typeface="Calibri" panose="020F0502020204030204" pitchFamily="34" charset="0"/>
              <a:ea typeface="Microsoft YaHei"/>
            </a:endParaRP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altLang="fr-FR" sz="2400" b="1" dirty="0" smtClean="0">
                <a:latin typeface="Calibri" panose="020F0502020204030204" pitchFamily="34" charset="0"/>
                <a:ea typeface="Microsoft YaHei"/>
              </a:rPr>
              <a:t>Les stratégies participatives : </a:t>
            </a:r>
            <a:r>
              <a:rPr lang="fr-FR" altLang="fr-FR" sz="2200" b="1" dirty="0">
                <a:latin typeface="Calibri" panose="020F0502020204030204" pitchFamily="34" charset="0"/>
                <a:ea typeface="Microsoft YaHei"/>
              </a:rPr>
              <a:t>P</a:t>
            </a:r>
            <a:r>
              <a:rPr lang="fr-FR" altLang="fr-FR" sz="2200" b="1" dirty="0" smtClean="0">
                <a:latin typeface="Calibri" panose="020F0502020204030204" pitchFamily="34" charset="0"/>
                <a:ea typeface="Microsoft YaHei"/>
              </a:rPr>
              <a:t>ublic participe aux prises de décision, choix des thèmes travaillés, choix des modes d’implication,… </a:t>
            </a:r>
            <a:r>
              <a:rPr lang="fr-FR" altLang="fr-FR" sz="2000" i="1" dirty="0" smtClean="0">
                <a:latin typeface="Calibri" panose="020F0502020204030204" pitchFamily="34" charset="0"/>
                <a:ea typeface="Microsoft YaHei"/>
              </a:rPr>
              <a:t>(Ex : éducation par les pairs, santé communautaire, activités citoyennes,….)</a:t>
            </a: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altLang="fr-FR" sz="1000" dirty="0" smtClean="0">
              <a:latin typeface="Calibri" panose="020F0502020204030204" pitchFamily="34" charset="0"/>
              <a:ea typeface="Microsoft YaHei"/>
            </a:endParaRP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2400" b="1" dirty="0" smtClean="0">
                <a:latin typeface="Calibri" panose="020F0502020204030204" pitchFamily="34" charset="0"/>
                <a:cs typeface="Calibri" pitchFamily="34" charset="0"/>
              </a:rPr>
              <a:t>Accompagnement relationnel : </a:t>
            </a:r>
            <a:r>
              <a:rPr lang="fr-FR" sz="2200" b="1" dirty="0" smtClean="0">
                <a:latin typeface="Calibri" panose="020F0502020204030204" pitchFamily="34" charset="0"/>
                <a:cs typeface="Calibri" pitchFamily="34" charset="0"/>
              </a:rPr>
              <a:t>Implique des échanges interpersonnels, en groupe ou en entretien individuel </a:t>
            </a:r>
            <a:r>
              <a:rPr lang="fr-FR" sz="2000" i="1" dirty="0" smtClean="0">
                <a:latin typeface="Calibri" panose="020F0502020204030204" pitchFamily="34" charset="0"/>
                <a:cs typeface="Calibri" pitchFamily="34" charset="0"/>
              </a:rPr>
              <a:t>(Ex : groupe de paroles, ….) </a:t>
            </a:r>
          </a:p>
          <a:p>
            <a:pPr marL="0" indent="0" fontAlgn="auto">
              <a:spcBef>
                <a:spcPts val="0"/>
              </a:spcBef>
              <a:spcAft>
                <a:spcPts val="0"/>
              </a:spcAft>
              <a:buFontTx/>
              <a:buNone/>
              <a:defRPr/>
            </a:pPr>
            <a:endParaRPr lang="fr-FR" sz="2800" dirty="0">
              <a:solidFill>
                <a:srgbClr val="00B050"/>
              </a:solidFill>
              <a:latin typeface="Calibri" panose="020F0502020204030204" pitchFamily="34" charset="0"/>
              <a:cs typeface="Calibri" panose="020F0502020204030204" pitchFamily="34" charset="0"/>
              <a:sym typeface="Webdings"/>
            </a:endParaRPr>
          </a:p>
          <a:p>
            <a:pPr marL="0" indent="0" algn="just">
              <a:buFontTx/>
              <a:buNone/>
              <a:defRPr/>
            </a:pPr>
            <a:endParaRPr lang="fr-FR" sz="2800" b="1" i="1" dirty="0">
              <a:solidFill>
                <a:srgbClr val="00B050"/>
              </a:solidFill>
              <a:latin typeface="Calibri" pitchFamily="34" charset="0"/>
            </a:endParaRPr>
          </a:p>
        </p:txBody>
      </p:sp>
      <p:sp>
        <p:nvSpPr>
          <p:cNvPr id="6" name="Rectangle 2"/>
          <p:cNvSpPr>
            <a:spLocks noGrp="1" noChangeArrowheads="1"/>
          </p:cNvSpPr>
          <p:nvPr>
            <p:ph type="title"/>
            <p:custDataLst>
              <p:tags r:id="rId2"/>
            </p:custDataLst>
          </p:nvPr>
        </p:nvSpPr>
        <p:spPr>
          <a:xfrm>
            <a:off x="250825" y="188913"/>
            <a:ext cx="8023225" cy="1008062"/>
          </a:xfrm>
          <a:noFill/>
        </p:spPr>
        <p:txBody>
          <a:bodyPr anchor="ctr">
            <a:normAutofit fontScale="90000"/>
          </a:bodyPr>
          <a:lstStyle/>
          <a:p>
            <a:pPr algn="ctr" eaLnBrk="1" hangingPunct="1"/>
            <a:r>
              <a:rPr lang="fr-FR" altLang="fr-FR" sz="3600" b="1" dirty="0" smtClean="0">
                <a:solidFill>
                  <a:srgbClr val="009900"/>
                </a:solidFill>
                <a:latin typeface="Calibri" panose="020F0502020204030204" pitchFamily="34" charset="0"/>
              </a:rPr>
              <a:t>Education à la santé - </a:t>
            </a:r>
            <a:br>
              <a:rPr lang="fr-FR" altLang="fr-FR" sz="3600" b="1" dirty="0" smtClean="0">
                <a:solidFill>
                  <a:srgbClr val="009900"/>
                </a:solidFill>
                <a:latin typeface="Calibri" panose="020F0502020204030204" pitchFamily="34" charset="0"/>
              </a:rPr>
            </a:br>
            <a:r>
              <a:rPr lang="fr-FR" altLang="fr-FR" sz="3600" b="1" dirty="0" smtClean="0">
                <a:solidFill>
                  <a:srgbClr val="009900"/>
                </a:solidFill>
                <a:latin typeface="Calibri" panose="020F0502020204030204" pitchFamily="34" charset="0"/>
              </a:rPr>
              <a:t>Stratégies d’intervention</a:t>
            </a:r>
          </a:p>
        </p:txBody>
      </p:sp>
    </p:spTree>
    <p:custDataLst>
      <p:tags r:id="rId1"/>
    </p:custDataLst>
    <p:extLst>
      <p:ext uri="{BB962C8B-B14F-4D97-AF65-F5344CB8AC3E}">
        <p14:creationId xmlns:p14="http://schemas.microsoft.com/office/powerpoint/2010/main" val="40903672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3"/>
          <p:cNvSpPr>
            <a:spLocks noGrp="1" noChangeArrowheads="1"/>
          </p:cNvSpPr>
          <p:nvPr>
            <p:ph type="body" idx="1"/>
          </p:nvPr>
        </p:nvSpPr>
        <p:spPr>
          <a:xfrm>
            <a:off x="395288" y="1341438"/>
            <a:ext cx="8209159" cy="4679950"/>
          </a:xfrm>
        </p:spPr>
        <p:txBody>
          <a:bodyPr/>
          <a:lstStyle/>
          <a:p>
            <a:pPr algn="just">
              <a:spcAft>
                <a:spcPts val="600"/>
              </a:spcAft>
              <a:buFontTx/>
              <a:buNone/>
              <a:defRPr/>
            </a:pPr>
            <a:r>
              <a:rPr lang="fr-FR" altLang="fr-FR" sz="2400" b="1" dirty="0" smtClean="0">
                <a:latin typeface="Calibri" panose="020F0502020204030204" pitchFamily="34" charset="0"/>
              </a:rPr>
              <a:t>Adapté au public visé :</a:t>
            </a:r>
            <a:r>
              <a:rPr lang="fr-FR" altLang="fr-FR" sz="2400" dirty="0" smtClean="0">
                <a:latin typeface="Calibri" panose="020F0502020204030204" pitchFamily="34" charset="0"/>
              </a:rPr>
              <a:t> </a:t>
            </a:r>
            <a:r>
              <a:rPr lang="fr-FR" altLang="fr-FR" sz="2200" dirty="0" smtClean="0">
                <a:latin typeface="Calibri" panose="020F0502020204030204" pitchFamily="34" charset="0"/>
              </a:rPr>
              <a:t>En fonction du niveau scolaire, des connaissances déjà acquises, des représentations, en prenant en compte leurs opinions et en suscitant leur adhésion. </a:t>
            </a:r>
          </a:p>
          <a:p>
            <a:pPr algn="just">
              <a:spcAft>
                <a:spcPts val="600"/>
              </a:spcAft>
              <a:buFontTx/>
              <a:buNone/>
              <a:defRPr/>
            </a:pPr>
            <a:r>
              <a:rPr lang="fr-FR" altLang="fr-FR" sz="2400" b="1" dirty="0" smtClean="0">
                <a:latin typeface="Calibri" panose="020F0502020204030204" pitchFamily="34" charset="0"/>
              </a:rPr>
              <a:t>Adéquation entre enjeux et méthodes utilisées : </a:t>
            </a:r>
            <a:r>
              <a:rPr lang="fr-FR" altLang="fr-FR" sz="2400" dirty="0">
                <a:latin typeface="Calibri" panose="020F0502020204030204" pitchFamily="34" charset="0"/>
              </a:rPr>
              <a:t>S</a:t>
            </a:r>
            <a:r>
              <a:rPr lang="fr-FR" altLang="fr-FR" sz="2400" dirty="0" smtClean="0">
                <a:latin typeface="Calibri" panose="020F0502020204030204" pitchFamily="34" charset="0"/>
              </a:rPr>
              <a:t>ouhaite-t-on faire acquérir des connaissances, développer des compétences personnelles, réduire des risques, avoir une réflexion sur les attitudes et les comportements ? Souhaite-t-on se mobiliser pour aménager l’environnement, faciliter l’accès à… ? </a:t>
            </a:r>
          </a:p>
          <a:p>
            <a:pPr algn="just">
              <a:buFontTx/>
              <a:buNone/>
              <a:defRPr/>
            </a:pPr>
            <a:r>
              <a:rPr lang="fr-FR" altLang="fr-FR" sz="2400" b="1" dirty="0" smtClean="0">
                <a:latin typeface="Calibri" panose="020F0502020204030204" pitchFamily="34" charset="0"/>
              </a:rPr>
              <a:t>Adéquation entre ressources/calendrier et stratégie d’intervention : </a:t>
            </a:r>
            <a:r>
              <a:rPr lang="fr-FR" altLang="fr-FR" sz="2400" dirty="0" smtClean="0">
                <a:latin typeface="Calibri" panose="020F0502020204030204" pitchFamily="34" charset="0"/>
              </a:rPr>
              <a:t>De quelles forces humaines dispose-t-on ? A-t-on suffisamment de temps pour réaliser le projet ? Quel budget est nécessaire ?</a:t>
            </a:r>
          </a:p>
          <a:p>
            <a:pPr marL="0" indent="0" fontAlgn="auto">
              <a:spcBef>
                <a:spcPts val="0"/>
              </a:spcBef>
              <a:spcAft>
                <a:spcPts val="0"/>
              </a:spcAft>
              <a:buFontTx/>
              <a:buNone/>
              <a:defRPr/>
            </a:pPr>
            <a:endParaRPr lang="fr-FR" sz="2800" dirty="0">
              <a:solidFill>
                <a:srgbClr val="00B050"/>
              </a:solidFill>
              <a:latin typeface="Calibri" panose="020F0502020204030204" pitchFamily="34" charset="0"/>
              <a:cs typeface="Calibri" panose="020F0502020204030204" pitchFamily="34" charset="0"/>
              <a:sym typeface="Webdings"/>
            </a:endParaRPr>
          </a:p>
          <a:p>
            <a:pPr marL="0" indent="0" algn="just">
              <a:buFontTx/>
              <a:buNone/>
              <a:defRPr/>
            </a:pPr>
            <a:endParaRPr lang="fr-FR" sz="2800" b="1" i="1" dirty="0">
              <a:solidFill>
                <a:srgbClr val="00B050"/>
              </a:solidFill>
              <a:latin typeface="Calibri" pitchFamily="34" charset="0"/>
            </a:endParaRPr>
          </a:p>
        </p:txBody>
      </p:sp>
      <p:sp>
        <p:nvSpPr>
          <p:cNvPr id="6" name="Rectangle 2"/>
          <p:cNvSpPr>
            <a:spLocks noGrp="1" noChangeArrowheads="1"/>
          </p:cNvSpPr>
          <p:nvPr>
            <p:ph type="title"/>
            <p:custDataLst>
              <p:tags r:id="rId2"/>
            </p:custDataLst>
          </p:nvPr>
        </p:nvSpPr>
        <p:spPr>
          <a:xfrm>
            <a:off x="250825" y="188913"/>
            <a:ext cx="8023225" cy="1008062"/>
          </a:xfrm>
          <a:noFill/>
        </p:spPr>
        <p:txBody>
          <a:bodyPr anchor="ctr">
            <a:normAutofit fontScale="90000"/>
          </a:bodyPr>
          <a:lstStyle/>
          <a:p>
            <a:pPr algn="ctr" eaLnBrk="1" hangingPunct="1"/>
            <a:r>
              <a:rPr lang="fr-FR" altLang="fr-FR" sz="3600" b="1" dirty="0" smtClean="0">
                <a:solidFill>
                  <a:srgbClr val="009900"/>
                </a:solidFill>
                <a:latin typeface="Calibri" panose="020F0502020204030204" pitchFamily="34" charset="0"/>
              </a:rPr>
              <a:t>Education à la santé - </a:t>
            </a:r>
            <a:br>
              <a:rPr lang="fr-FR" altLang="fr-FR" sz="3600" b="1" dirty="0" smtClean="0">
                <a:solidFill>
                  <a:srgbClr val="009900"/>
                </a:solidFill>
                <a:latin typeface="Calibri" panose="020F0502020204030204" pitchFamily="34" charset="0"/>
              </a:rPr>
            </a:br>
            <a:r>
              <a:rPr lang="fr-FR" altLang="fr-FR" sz="3600" b="1" dirty="0" smtClean="0">
                <a:solidFill>
                  <a:srgbClr val="009900"/>
                </a:solidFill>
                <a:latin typeface="Calibri" panose="020F0502020204030204" pitchFamily="34" charset="0"/>
              </a:rPr>
              <a:t>Stratégies d’intervention</a:t>
            </a:r>
          </a:p>
        </p:txBody>
      </p:sp>
    </p:spTree>
    <p:custDataLst>
      <p:tags r:id="rId1"/>
    </p:custDataLst>
    <p:extLst>
      <p:ext uri="{BB962C8B-B14F-4D97-AF65-F5344CB8AC3E}">
        <p14:creationId xmlns:p14="http://schemas.microsoft.com/office/powerpoint/2010/main" val="38034398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ctrTitle" idx="4294967295"/>
            <p:custDataLst>
              <p:tags r:id="rId2"/>
            </p:custDataLst>
          </p:nvPr>
        </p:nvSpPr>
        <p:spPr bwMode="auto">
          <a:xfrm>
            <a:off x="966788" y="1896355"/>
            <a:ext cx="7772400" cy="1462087"/>
          </a:xfrm>
          <a:noFill/>
        </p:spPr>
        <p:txBody>
          <a:bodyPr wrap="square" lIns="91440" tIns="45720" rIns="91440" bIns="45720" numCol="1" anchorCtr="0" compatLnSpc="1">
            <a:prstTxWarp prst="textNoShape">
              <a:avLst/>
            </a:prstTxWarp>
            <a:normAutofit fontScale="90000"/>
          </a:bodyPr>
          <a:lstStyle/>
          <a:p>
            <a:pPr algn="ctr" eaLnBrk="1" hangingPunct="1"/>
            <a:r>
              <a:rPr lang="fr-FR" sz="4900" b="1" cap="none" dirty="0" smtClean="0">
                <a:solidFill>
                  <a:srgbClr val="0DB435"/>
                </a:solidFill>
                <a:latin typeface="Calibri" pitchFamily="34" charset="0"/>
              </a:rPr>
              <a:t>INITIATION A L’APPROCHE POSITIVE EN PROMOTION DE LA SANTE</a:t>
            </a:r>
            <a:endParaRPr lang="fr-FR" sz="4900" b="1" cap="none" dirty="0" smtClean="0">
              <a:solidFill>
                <a:srgbClr val="0DB435"/>
              </a:solidFill>
            </a:endParaRPr>
          </a:p>
        </p:txBody>
      </p:sp>
      <p:sp>
        <p:nvSpPr>
          <p:cNvPr id="95234" name="Rectangle 3"/>
          <p:cNvSpPr>
            <a:spLocks noGrp="1" noChangeArrowheads="1"/>
          </p:cNvSpPr>
          <p:nvPr>
            <p:ph type="subTitle" idx="4294967295"/>
          </p:nvPr>
        </p:nvSpPr>
        <p:spPr>
          <a:xfrm>
            <a:off x="1403648" y="3573016"/>
            <a:ext cx="6400800" cy="1752600"/>
          </a:xfrm>
        </p:spPr>
        <p:txBody>
          <a:bodyPr/>
          <a:lstStyle/>
          <a:p>
            <a:pPr marL="0" indent="0" algn="ctr">
              <a:buNone/>
            </a:pPr>
            <a:r>
              <a:rPr lang="fr-FR" b="1" i="1" dirty="0">
                <a:latin typeface="Calibri" panose="020F0502020204030204" pitchFamily="34" charset="0"/>
                <a:cs typeface="Calibri" panose="020F0502020204030204" pitchFamily="34" charset="0"/>
              </a:rPr>
              <a:t>Dans 5 ans, grâce aux acteurs locaux sur le département, </a:t>
            </a:r>
            <a:r>
              <a:rPr lang="fr-FR" b="1" i="1" dirty="0" smtClean="0">
                <a:latin typeface="Calibri" panose="020F0502020204030204" pitchFamily="34" charset="0"/>
                <a:cs typeface="Calibri" panose="020F0502020204030204" pitchFamily="34" charset="0"/>
              </a:rPr>
              <a:t>la</a:t>
            </a:r>
            <a:r>
              <a:rPr lang="fr-FR" b="1" dirty="0">
                <a:latin typeface="Calibri" panose="020F0502020204030204" pitchFamily="34" charset="0"/>
                <a:cs typeface="Calibri" panose="020F0502020204030204" pitchFamily="34" charset="0"/>
              </a:rPr>
              <a:t> </a:t>
            </a:r>
            <a:r>
              <a:rPr lang="fr-FR" b="1" i="1" dirty="0" smtClean="0">
                <a:latin typeface="Calibri" panose="020F0502020204030204" pitchFamily="34" charset="0"/>
                <a:cs typeface="Calibri" panose="020F0502020204030204" pitchFamily="34" charset="0"/>
              </a:rPr>
              <a:t>Promotion </a:t>
            </a:r>
            <a:r>
              <a:rPr lang="fr-FR" b="1" i="1" dirty="0">
                <a:latin typeface="Calibri" panose="020F0502020204030204" pitchFamily="34" charset="0"/>
                <a:cs typeface="Calibri" panose="020F0502020204030204" pitchFamily="34" charset="0"/>
              </a:rPr>
              <a:t>de la santé est une </a:t>
            </a:r>
            <a:r>
              <a:rPr lang="fr-FR" b="1" i="1" dirty="0" smtClean="0">
                <a:latin typeface="Calibri" panose="020F0502020204030204" pitchFamily="34" charset="0"/>
                <a:cs typeface="Calibri" panose="020F0502020204030204" pitchFamily="34" charset="0"/>
              </a:rPr>
              <a:t>réussite…</a:t>
            </a:r>
          </a:p>
          <a:p>
            <a:pPr marL="0" indent="0" algn="ctr">
              <a:buNone/>
            </a:pPr>
            <a:endParaRPr lang="fr-FR" sz="1200" b="1" dirty="0">
              <a:latin typeface="Calibri" panose="020F0502020204030204" pitchFamily="34" charset="0"/>
              <a:cs typeface="Calibri" panose="020F0502020204030204" pitchFamily="34" charset="0"/>
            </a:endParaRPr>
          </a:p>
          <a:p>
            <a:pPr marL="0" indent="0" algn="ctr">
              <a:buNone/>
            </a:pPr>
            <a:r>
              <a:rPr lang="fr-FR" b="1" i="1" dirty="0">
                <a:latin typeface="Calibri" panose="020F0502020204030204" pitchFamily="34" charset="0"/>
                <a:cs typeface="Calibri" panose="020F0502020204030204" pitchFamily="34" charset="0"/>
              </a:rPr>
              <a:t>A quoi le voit-on </a:t>
            </a:r>
            <a:r>
              <a:rPr lang="fr-FR" b="1" i="1" dirty="0" smtClean="0">
                <a:latin typeface="Calibri" panose="020F0502020204030204" pitchFamily="34" charset="0"/>
                <a:cs typeface="Calibri" panose="020F0502020204030204" pitchFamily="34" charset="0"/>
              </a:rPr>
              <a:t>?</a:t>
            </a:r>
          </a:p>
          <a:p>
            <a:pPr marL="0" indent="0" algn="ctr">
              <a:buNone/>
            </a:pPr>
            <a:endParaRPr lang="fr-FR" sz="1200" b="1" dirty="0">
              <a:latin typeface="Calibri" panose="020F0502020204030204" pitchFamily="34" charset="0"/>
              <a:cs typeface="Calibri" panose="020F0502020204030204" pitchFamily="34" charset="0"/>
            </a:endParaRPr>
          </a:p>
          <a:p>
            <a:pPr marL="0" indent="0" algn="ctr">
              <a:buNone/>
            </a:pPr>
            <a:r>
              <a:rPr lang="fr-FR" b="1" i="1" dirty="0">
                <a:latin typeface="Calibri" panose="020F0502020204030204" pitchFamily="34" charset="0"/>
                <a:cs typeface="Calibri" panose="020F0502020204030204" pitchFamily="34" charset="0"/>
              </a:rPr>
              <a:t>Quels sont les signes de cette réussite ?</a:t>
            </a:r>
            <a:endParaRPr lang="fr-FR" b="1" dirty="0">
              <a:latin typeface="Calibri" panose="020F0502020204030204" pitchFamily="34" charset="0"/>
              <a:cs typeface="Calibri" panose="020F0502020204030204" pitchFamily="34" charset="0"/>
            </a:endParaRPr>
          </a:p>
        </p:txBody>
      </p:sp>
      <p:pic>
        <p:nvPicPr>
          <p:cNvPr id="95237"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
        <p:nvSpPr>
          <p:cNvPr id="9" name="Espace réservé du numéro de diapositive 8"/>
          <p:cNvSpPr>
            <a:spLocks noGrp="1"/>
          </p:cNvSpPr>
          <p:nvPr>
            <p:ph type="sldNum" sz="quarter" idx="11"/>
          </p:nvPr>
        </p:nvSpPr>
        <p:spPr/>
        <p:txBody>
          <a:bodyPr/>
          <a:lstStyle/>
          <a:p>
            <a:pPr>
              <a:defRPr/>
            </a:pPr>
            <a:fld id="{3C037D74-6CB4-495A-A80D-50A605D92923}" type="slidenum">
              <a:rPr lang="fr-FR" smtClean="0"/>
              <a:pPr>
                <a:defRPr/>
              </a:pPr>
              <a:t>46</a:t>
            </a:fld>
            <a:endParaRPr lang="fr-FR"/>
          </a:p>
        </p:txBody>
      </p:sp>
    </p:spTree>
    <p:custDataLst>
      <p:tags r:id="rId1"/>
    </p:custDataLst>
    <p:extLst>
      <p:ext uri="{BB962C8B-B14F-4D97-AF65-F5344CB8AC3E}">
        <p14:creationId xmlns:p14="http://schemas.microsoft.com/office/powerpoint/2010/main" val="38000037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ctrTitle" idx="4294967295"/>
          </p:nvPr>
        </p:nvSpPr>
        <p:spPr bwMode="auto">
          <a:xfrm>
            <a:off x="971550" y="1341438"/>
            <a:ext cx="7772400" cy="1462087"/>
          </a:xfrm>
          <a:noFill/>
        </p:spPr>
        <p:txBody>
          <a:bodyPr wrap="square" lIns="91440" tIns="45720" rIns="91440" bIns="45720" numCol="1" anchorCtr="0" compatLnSpc="1">
            <a:prstTxWarp prst="textNoShape">
              <a:avLst/>
            </a:prstTxWarp>
            <a:normAutofit fontScale="90000"/>
          </a:bodyPr>
          <a:lstStyle/>
          <a:p>
            <a:pPr algn="ctr" eaLnBrk="1" hangingPunct="1"/>
            <a:r>
              <a:rPr lang="fr-FR" sz="4900" b="1" cap="none" dirty="0" smtClean="0">
                <a:solidFill>
                  <a:srgbClr val="0DB435"/>
                </a:solidFill>
                <a:latin typeface="Calibri" pitchFamily="34" charset="0"/>
              </a:rPr>
              <a:t>LES GRANDES ETAPES DE LA METHODOLOGIE DE PROJET…</a:t>
            </a:r>
            <a:br>
              <a:rPr lang="fr-FR" sz="4900" b="1" cap="none" dirty="0" smtClean="0">
                <a:solidFill>
                  <a:srgbClr val="0DB435"/>
                </a:solidFill>
                <a:latin typeface="Calibri" pitchFamily="34" charset="0"/>
              </a:rPr>
            </a:br>
            <a:r>
              <a:rPr lang="fr-FR" sz="4900" b="1" cap="none" dirty="0" smtClean="0">
                <a:solidFill>
                  <a:srgbClr val="0DB435"/>
                </a:solidFill>
                <a:latin typeface="Calibri" pitchFamily="34" charset="0"/>
              </a:rPr>
              <a:t>SELON VOUS ?</a:t>
            </a:r>
            <a:endParaRPr lang="fr-FR" sz="4900" b="1" cap="none" dirty="0" smtClean="0">
              <a:solidFill>
                <a:srgbClr val="0DB435"/>
              </a:solidFill>
            </a:endParaRPr>
          </a:p>
        </p:txBody>
      </p:sp>
      <p:pic>
        <p:nvPicPr>
          <p:cNvPr id="9523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9" name="Espace réservé du numéro de diapositive 8"/>
          <p:cNvSpPr>
            <a:spLocks noGrp="1"/>
          </p:cNvSpPr>
          <p:nvPr>
            <p:ph type="sldNum" sz="quarter" idx="11"/>
          </p:nvPr>
        </p:nvSpPr>
        <p:spPr/>
        <p:txBody>
          <a:bodyPr/>
          <a:lstStyle/>
          <a:p>
            <a:pPr>
              <a:defRPr/>
            </a:pPr>
            <a:fld id="{3C037D74-6CB4-495A-A80D-50A605D92923}" type="slidenum">
              <a:rPr lang="fr-FR" smtClean="0"/>
              <a:pPr>
                <a:defRPr/>
              </a:pPr>
              <a:t>47</a:t>
            </a:fld>
            <a:endParaRPr lang="fr-FR"/>
          </a:p>
        </p:txBody>
      </p:sp>
      <p:pic>
        <p:nvPicPr>
          <p:cNvPr id="13" name="Picture 2" descr="Post-it_Yellow">
            <a:extLst>
              <a:ext uri="{FF2B5EF4-FFF2-40B4-BE49-F238E27FC236}">
                <a16:creationId xmlns:a16="http://schemas.microsoft.com/office/drawing/2014/main" id="{1349DCF4-F4BB-401E-ADEB-3E7D77D3A5BF}"/>
              </a:ext>
            </a:extLst>
          </p:cNvPr>
          <p:cNvPicPr>
            <a:picLocks noChangeAspect="1" noChangeArrowheads="1"/>
          </p:cNvPicPr>
          <p:nvPr/>
        </p:nvPicPr>
        <p:blipFill>
          <a:blip r:embed="rId5"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rot="21297312">
            <a:off x="2839092" y="3932066"/>
            <a:ext cx="1700014" cy="19242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2" descr="Post-it_Yellow">
            <a:extLst>
              <a:ext uri="{FF2B5EF4-FFF2-40B4-BE49-F238E27FC236}">
                <a16:creationId xmlns:a16="http://schemas.microsoft.com/office/drawing/2014/main" id="{B498D03B-460F-4838-A4CC-BEC55E7D1E4E}"/>
              </a:ext>
            </a:extLst>
          </p:cNvPr>
          <p:cNvPicPr>
            <a:picLocks noChangeAspect="1" noChangeArrowheads="1"/>
          </p:cNvPicPr>
          <p:nvPr/>
        </p:nvPicPr>
        <p:blipFill>
          <a:blip r:embed="rId6" cstate="email">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rot="21297312">
            <a:off x="4145011" y="4185511"/>
            <a:ext cx="2056802" cy="232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ZoneTexte 14">
            <a:extLst>
              <a:ext uri="{FF2B5EF4-FFF2-40B4-BE49-F238E27FC236}">
                <a16:creationId xmlns:a16="http://schemas.microsoft.com/office/drawing/2014/main" id="{A3525D57-7D66-42E4-BB18-8A93D60BCEAA}"/>
              </a:ext>
            </a:extLst>
          </p:cNvPr>
          <p:cNvSpPr txBox="1"/>
          <p:nvPr/>
        </p:nvSpPr>
        <p:spPr>
          <a:xfrm rot="21110420">
            <a:off x="3028552" y="4398238"/>
            <a:ext cx="1302327" cy="369332"/>
          </a:xfrm>
          <a:prstGeom prst="rect">
            <a:avLst/>
          </a:prstGeom>
          <a:noFill/>
        </p:spPr>
        <p:txBody>
          <a:bodyPr wrap="square" rtlCol="0">
            <a:spAutoFit/>
          </a:bodyPr>
          <a:lstStyle/>
          <a:p>
            <a:r>
              <a:rPr lang="fr-FR" dirty="0">
                <a:solidFill>
                  <a:schemeClr val="tx1">
                    <a:lumMod val="50000"/>
                    <a:lumOff val="50000"/>
                  </a:schemeClr>
                </a:solidFill>
                <a:latin typeface="Lucida Handwriting" panose="03010101010101010101" pitchFamily="66" charset="0"/>
              </a:rPr>
              <a:t>Idée 1</a:t>
            </a:r>
          </a:p>
        </p:txBody>
      </p:sp>
      <p:sp>
        <p:nvSpPr>
          <p:cNvPr id="16" name="ZoneTexte 15">
            <a:extLst>
              <a:ext uri="{FF2B5EF4-FFF2-40B4-BE49-F238E27FC236}">
                <a16:creationId xmlns:a16="http://schemas.microsoft.com/office/drawing/2014/main" id="{011FC35C-7B6E-4BAD-87E1-91DE5A33173B}"/>
              </a:ext>
            </a:extLst>
          </p:cNvPr>
          <p:cNvSpPr txBox="1"/>
          <p:nvPr/>
        </p:nvSpPr>
        <p:spPr>
          <a:xfrm rot="21206748">
            <a:off x="4536679" y="5084476"/>
            <a:ext cx="1302327" cy="369332"/>
          </a:xfrm>
          <a:prstGeom prst="rect">
            <a:avLst/>
          </a:prstGeom>
          <a:noFill/>
        </p:spPr>
        <p:txBody>
          <a:bodyPr wrap="square" rtlCol="0">
            <a:spAutoFit/>
          </a:bodyPr>
          <a:lstStyle/>
          <a:p>
            <a:r>
              <a:rPr lang="fr-FR" dirty="0">
                <a:solidFill>
                  <a:schemeClr val="tx1">
                    <a:lumMod val="50000"/>
                    <a:lumOff val="50000"/>
                  </a:schemeClr>
                </a:solidFill>
                <a:latin typeface="Lucida Handwriting" panose="03010101010101010101" pitchFamily="66" charset="0"/>
              </a:rPr>
              <a:t>Idée 2</a:t>
            </a:r>
          </a:p>
        </p:txBody>
      </p:sp>
    </p:spTree>
    <p:custDataLst>
      <p:tags r:id="rId1"/>
    </p:custDataLst>
    <p:extLst>
      <p:ext uri="{BB962C8B-B14F-4D97-AF65-F5344CB8AC3E}">
        <p14:creationId xmlns:p14="http://schemas.microsoft.com/office/powerpoint/2010/main" val="12863301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ctrTitle" idx="4294967295"/>
          </p:nvPr>
        </p:nvSpPr>
        <p:spPr bwMode="auto">
          <a:xfrm>
            <a:off x="971550" y="1341438"/>
            <a:ext cx="7772400" cy="1462087"/>
          </a:xfrm>
          <a:noFill/>
        </p:spPr>
        <p:txBody>
          <a:bodyPr wrap="square" lIns="91440" tIns="45720" rIns="91440" bIns="45720" numCol="1" anchorCtr="0" compatLnSpc="1">
            <a:prstTxWarp prst="textNoShape">
              <a:avLst/>
            </a:prstTxWarp>
          </a:bodyPr>
          <a:lstStyle/>
          <a:p>
            <a:pPr algn="ctr" eaLnBrk="1" hangingPunct="1"/>
            <a:r>
              <a:rPr lang="fr-FR" sz="4900" b="1" u="sng" cap="none" smtClean="0">
                <a:solidFill>
                  <a:srgbClr val="0DB435"/>
                </a:solidFill>
                <a:latin typeface="Calibri" pitchFamily="34" charset="0"/>
              </a:rPr>
              <a:t>LA METHODE</a:t>
            </a:r>
            <a:endParaRPr lang="fr-FR" sz="4900" b="1" u="sng" cap="none" smtClean="0">
              <a:solidFill>
                <a:srgbClr val="0DB435"/>
              </a:solidFill>
            </a:endParaRPr>
          </a:p>
        </p:txBody>
      </p:sp>
      <p:sp>
        <p:nvSpPr>
          <p:cNvPr id="95234" name="Rectangle 3"/>
          <p:cNvSpPr>
            <a:spLocks noGrp="1" noChangeArrowheads="1"/>
          </p:cNvSpPr>
          <p:nvPr>
            <p:ph type="subTitle" idx="4294967295"/>
          </p:nvPr>
        </p:nvSpPr>
        <p:spPr>
          <a:xfrm>
            <a:off x="1403350" y="3357563"/>
            <a:ext cx="6400800" cy="1752600"/>
          </a:xfrm>
        </p:spPr>
        <p:txBody>
          <a:bodyPr/>
          <a:lstStyle/>
          <a:p>
            <a:pPr marL="0" indent="0" eaLnBrk="1" hangingPunct="1">
              <a:buFont typeface="Wingdings" pitchFamily="2" charset="2"/>
              <a:buNone/>
            </a:pPr>
            <a:endParaRPr lang="fr-FR" sz="1800" b="1" smtClean="0">
              <a:solidFill>
                <a:schemeClr val="tx2"/>
              </a:solidFill>
            </a:endParaRPr>
          </a:p>
          <a:p>
            <a:pPr marL="0" indent="0" eaLnBrk="1" hangingPunct="1">
              <a:buFont typeface="Wingdings" pitchFamily="2" charset="2"/>
              <a:buNone/>
            </a:pPr>
            <a:endParaRPr lang="fr-FR" sz="1800" b="1" smtClean="0">
              <a:solidFill>
                <a:schemeClr val="tx2"/>
              </a:solidFill>
            </a:endParaRPr>
          </a:p>
          <a:p>
            <a:pPr marL="0" indent="0" eaLnBrk="1" hangingPunct="1">
              <a:buFont typeface="Wingdings" pitchFamily="2" charset="2"/>
              <a:buNone/>
            </a:pPr>
            <a:endParaRPr lang="fr-FR" sz="1800" b="1" smtClean="0">
              <a:solidFill>
                <a:schemeClr val="tx2"/>
              </a:solidFill>
            </a:endParaRPr>
          </a:p>
          <a:p>
            <a:pPr marL="0" indent="0" eaLnBrk="1" hangingPunct="1">
              <a:buFont typeface="Wingdings" pitchFamily="2" charset="2"/>
              <a:buNone/>
            </a:pPr>
            <a:endParaRPr lang="fr-FR" sz="1800" b="1" smtClean="0">
              <a:solidFill>
                <a:schemeClr val="tx2"/>
              </a:solidFill>
            </a:endParaRPr>
          </a:p>
        </p:txBody>
      </p:sp>
      <p:pic>
        <p:nvPicPr>
          <p:cNvPr id="95235" name="Picture 6" descr="concepts"/>
          <p:cNvPicPr>
            <a:picLocks noChangeAspect="1" noChangeArrowheads="1"/>
          </p:cNvPicPr>
          <p:nvPr/>
        </p:nvPicPr>
        <p:blipFill>
          <a:blip r:embed="rId4" cstate="screen"/>
          <a:srcRect/>
          <a:stretch>
            <a:fillRect/>
          </a:stretch>
        </p:blipFill>
        <p:spPr bwMode="auto">
          <a:xfrm>
            <a:off x="6443663" y="188913"/>
            <a:ext cx="1943100" cy="1400175"/>
          </a:xfrm>
          <a:prstGeom prst="rect">
            <a:avLst/>
          </a:prstGeom>
          <a:noFill/>
          <a:ln w="9525">
            <a:noFill/>
            <a:miter lim="800000"/>
            <a:headEnd/>
            <a:tailEnd/>
          </a:ln>
        </p:spPr>
      </p:pic>
      <p:pic>
        <p:nvPicPr>
          <p:cNvPr id="95236"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00338" y="3357563"/>
            <a:ext cx="4105275" cy="2830512"/>
          </a:xfrm>
          <a:prstGeom prst="rect">
            <a:avLst/>
          </a:prstGeom>
          <a:noFill/>
          <a:ln w="9525">
            <a:noFill/>
            <a:miter lim="800000"/>
            <a:headEnd/>
            <a:tailEnd/>
          </a:ln>
        </p:spPr>
      </p:pic>
      <p:pic>
        <p:nvPicPr>
          <p:cNvPr id="95237" name="Picture 2" descr="http://www.codes05.org/images/interface/logo_codes05.gif"/>
          <p:cNvPicPr>
            <a:picLocks noChangeAspect="1" noChangeArrowheads="1"/>
          </p:cNvPicPr>
          <p:nvPr/>
        </p:nvPicPr>
        <p:blipFill>
          <a:blip r:embed="rId6" cstate="screen"/>
          <a:srcRect b="9912"/>
          <a:stretch>
            <a:fillRect/>
          </a:stretch>
        </p:blipFill>
        <p:spPr bwMode="auto">
          <a:xfrm>
            <a:off x="179388" y="0"/>
            <a:ext cx="1314450" cy="944563"/>
          </a:xfrm>
          <a:prstGeom prst="rect">
            <a:avLst/>
          </a:prstGeom>
          <a:noFill/>
          <a:ln w="9525">
            <a:noFill/>
            <a:miter lim="800000"/>
            <a:headEnd/>
            <a:tailEnd/>
          </a:ln>
        </p:spPr>
      </p:pic>
      <p:pic>
        <p:nvPicPr>
          <p:cNvPr id="95238" name="Picture 8" descr="projet"/>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27313" y="333375"/>
            <a:ext cx="3240087" cy="1354138"/>
          </a:xfrm>
          <a:prstGeom prst="rect">
            <a:avLst/>
          </a:prstGeom>
          <a:noFill/>
          <a:ln w="9525">
            <a:noFill/>
            <a:miter lim="800000"/>
            <a:headEnd/>
            <a:tailEnd/>
          </a:ln>
        </p:spPr>
      </p:pic>
      <p:sp>
        <p:nvSpPr>
          <p:cNvPr id="9" name="Espace réservé du numéro de diapositive 8"/>
          <p:cNvSpPr>
            <a:spLocks noGrp="1"/>
          </p:cNvSpPr>
          <p:nvPr>
            <p:ph type="sldNum" sz="quarter" idx="11"/>
          </p:nvPr>
        </p:nvSpPr>
        <p:spPr/>
        <p:txBody>
          <a:bodyPr/>
          <a:lstStyle/>
          <a:p>
            <a:pPr>
              <a:defRPr/>
            </a:pPr>
            <a:fld id="{3C037D74-6CB4-495A-A80D-50A605D92923}" type="slidenum">
              <a:rPr lang="fr-FR" smtClean="0"/>
              <a:pPr>
                <a:defRPr/>
              </a:pPr>
              <a:t>48</a:t>
            </a:fld>
            <a:endParaRPr lang="fr-FR"/>
          </a:p>
        </p:txBody>
      </p:sp>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bwMode="auto">
          <a:xfrm>
            <a:off x="827088" y="0"/>
            <a:ext cx="7793037" cy="1127125"/>
          </a:xfrm>
        </p:spPr>
        <p:txBody>
          <a:bodyPr wrap="square" lIns="91440" tIns="45720" rIns="91440" bIns="45720" numCol="1" anchorCtr="0" compatLnSpc="1">
            <a:prstTxWarp prst="textNoShape">
              <a:avLst/>
            </a:prstTxWarp>
          </a:bodyPr>
          <a:lstStyle/>
          <a:p>
            <a:pPr algn="ctr" eaLnBrk="1" hangingPunct="1"/>
            <a:r>
              <a:rPr lang="fr-FR" sz="3600" b="1" u="sng" cap="none" smtClean="0">
                <a:solidFill>
                  <a:srgbClr val="0DB435"/>
                </a:solidFill>
                <a:latin typeface="Calibri" pitchFamily="34" charset="0"/>
              </a:rPr>
              <a:t>QUELS </a:t>
            </a:r>
            <a:r>
              <a:rPr lang="fr-FR" sz="4000" b="1" u="sng" cap="none" smtClean="0">
                <a:solidFill>
                  <a:srgbClr val="0DB435"/>
                </a:solidFill>
                <a:latin typeface="Calibri" pitchFamily="34" charset="0"/>
              </a:rPr>
              <a:t>OBJECTIFS</a:t>
            </a:r>
            <a:r>
              <a:rPr lang="fr-FR" sz="3600" b="1" u="sng" cap="none" smtClean="0">
                <a:solidFill>
                  <a:srgbClr val="0DB435"/>
                </a:solidFill>
                <a:latin typeface="Calibri" pitchFamily="34" charset="0"/>
              </a:rPr>
              <a:t> ?</a:t>
            </a:r>
          </a:p>
        </p:txBody>
      </p:sp>
      <p:sp>
        <p:nvSpPr>
          <p:cNvPr id="97282" name="Rectangle 3"/>
          <p:cNvSpPr>
            <a:spLocks noGrp="1" noChangeArrowheads="1"/>
          </p:cNvSpPr>
          <p:nvPr>
            <p:ph type="body" idx="1"/>
          </p:nvPr>
        </p:nvSpPr>
        <p:spPr>
          <a:xfrm>
            <a:off x="468313" y="1800225"/>
            <a:ext cx="7772400" cy="5068888"/>
          </a:xfrm>
        </p:spPr>
        <p:txBody>
          <a:bodyPr/>
          <a:lstStyle/>
          <a:p>
            <a:pPr algn="just" eaLnBrk="1" hangingPunct="1">
              <a:spcAft>
                <a:spcPts val="600"/>
              </a:spcAft>
            </a:pPr>
            <a:r>
              <a:rPr lang="fr-FR" sz="2800" dirty="0" smtClean="0">
                <a:latin typeface="Calibri" pitchFamily="34" charset="0"/>
              </a:rPr>
              <a:t>Connaître les différentes étapes d’un projet ainsi que les différents éléments de méthode nécessaires au montage de projet</a:t>
            </a:r>
          </a:p>
          <a:p>
            <a:pPr algn="just" eaLnBrk="1" hangingPunct="1">
              <a:spcAft>
                <a:spcPts val="600"/>
              </a:spcAft>
            </a:pPr>
            <a:r>
              <a:rPr lang="fr-FR" sz="2800" dirty="0" smtClean="0">
                <a:latin typeface="Calibri" pitchFamily="34" charset="0"/>
              </a:rPr>
              <a:t>De concevoir, d’animer et d’évaluer des actions d’éducation pour la santé </a:t>
            </a:r>
          </a:p>
          <a:p>
            <a:pPr algn="just" eaLnBrk="1" hangingPunct="1">
              <a:spcAft>
                <a:spcPts val="600"/>
              </a:spcAft>
            </a:pPr>
            <a:r>
              <a:rPr lang="fr-FR" sz="2800" dirty="0" smtClean="0">
                <a:latin typeface="Calibri" pitchFamily="34" charset="0"/>
              </a:rPr>
              <a:t>D’accompagner d’autres professionnels dans l’élaboration et l’évaluation de projets</a:t>
            </a:r>
          </a:p>
          <a:p>
            <a:pPr algn="just" eaLnBrk="1" hangingPunct="1"/>
            <a:r>
              <a:rPr lang="fr-FR" sz="2800" dirty="0" smtClean="0">
                <a:latin typeface="Calibri" pitchFamily="34" charset="0"/>
              </a:rPr>
              <a:t>Présenter les effets attendus et l’impact de la mise en œuvre d’un projet</a:t>
            </a:r>
            <a:r>
              <a:rPr lang="fr-FR" sz="2800" dirty="0" smtClean="0"/>
              <a:t> </a:t>
            </a:r>
          </a:p>
        </p:txBody>
      </p:sp>
      <p:pic>
        <p:nvPicPr>
          <p:cNvPr id="97283"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49</a:t>
            </a:fld>
            <a:endParaRPr lang="fr-FR"/>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odes05.org/images/interface/logo_codes05.gif"/>
          <p:cNvPicPr>
            <a:picLocks noChangeAspect="1" noChangeArrowheads="1"/>
          </p:cNvPicPr>
          <p:nvPr/>
        </p:nvPicPr>
        <p:blipFill>
          <a:blip r:embed="rId4">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Espace réservé du numéro de diapositive 7"/>
          <p:cNvSpPr>
            <a:spLocks noGrp="1"/>
          </p:cNvSpPr>
          <p:nvPr>
            <p:ph type="sldNum" sz="quarter" idx="12"/>
          </p:nvPr>
        </p:nvSpPr>
        <p:spPr bwMode="auto">
          <a:xfrm>
            <a:off x="304800" y="6410325"/>
            <a:ext cx="35814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A6AC4D1-FA2B-4806-AFF8-4E25F9BBB13E}" type="slidenum">
              <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a:t>
            </a:fld>
            <a:endPar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pic>
        <p:nvPicPr>
          <p:cNvPr id="25604" name="Image 2">
            <a:hlinkClick r:id="rId5"/>
          </p:cNvPr>
          <p:cNvPicPr>
            <a:picLocks noChangeAspect="1"/>
          </p:cNvPicPr>
          <p:nvPr/>
        </p:nvPicPr>
        <p:blipFill>
          <a:blip r:embed="rId6">
            <a:extLst>
              <a:ext uri="{28A0092B-C50C-407E-A947-70E740481C1C}">
                <a14:useLocalDpi xmlns:a14="http://schemas.microsoft.com/office/drawing/2010/main" val="0"/>
              </a:ext>
            </a:extLst>
          </a:blip>
          <a:srcRect l="3539" t="12901" r="3143" b="8000"/>
          <a:stretch>
            <a:fillRect/>
          </a:stretch>
        </p:blipFill>
        <p:spPr bwMode="auto">
          <a:xfrm>
            <a:off x="304800" y="1196975"/>
            <a:ext cx="8609013"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636425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idx="4294967295"/>
          </p:nvPr>
        </p:nvSpPr>
        <p:spPr bwMode="auto">
          <a:xfrm>
            <a:off x="1100138" y="260350"/>
            <a:ext cx="7793037" cy="768350"/>
          </a:xfrm>
          <a:noFill/>
        </p:spPr>
        <p:txBody>
          <a:bodyPr wrap="square" lIns="91440" tIns="45720" rIns="91440" bIns="45720" numCol="1" anchorCtr="0" compatLnSpc="1">
            <a:prstTxWarp prst="textNoShape">
              <a:avLst/>
            </a:prstTxWarp>
          </a:bodyPr>
          <a:lstStyle/>
          <a:p>
            <a:pPr algn="ctr" eaLnBrk="1" hangingPunct="1"/>
            <a:r>
              <a:rPr lang="fr-FR" b="1" u="sng" cap="none" smtClean="0">
                <a:solidFill>
                  <a:srgbClr val="0DB435"/>
                </a:solidFill>
                <a:latin typeface="Calibri" pitchFamily="34" charset="0"/>
              </a:rPr>
              <a:t>INTERETS DE LA METHODOLOGIE DE PROJET</a:t>
            </a:r>
          </a:p>
        </p:txBody>
      </p:sp>
      <p:sp>
        <p:nvSpPr>
          <p:cNvPr id="27650" name="Rectangle 3"/>
          <p:cNvSpPr>
            <a:spLocks noGrp="1" noChangeArrowheads="1"/>
          </p:cNvSpPr>
          <p:nvPr>
            <p:ph type="body" idx="4294967295"/>
          </p:nvPr>
        </p:nvSpPr>
        <p:spPr>
          <a:xfrm>
            <a:off x="468313" y="1700213"/>
            <a:ext cx="8066087" cy="4995862"/>
          </a:xfrm>
        </p:spPr>
        <p:txBody>
          <a:bodyPr/>
          <a:lstStyle/>
          <a:p>
            <a:pPr algn="ctr" eaLnBrk="1" hangingPunct="1">
              <a:lnSpc>
                <a:spcPct val="80000"/>
              </a:lnSpc>
              <a:buFont typeface="Wingdings" pitchFamily="2" charset="2"/>
              <a:buNone/>
              <a:defRPr/>
            </a:pPr>
            <a:endParaRPr lang="fr-FR" sz="2800" b="1" smtClean="0">
              <a:solidFill>
                <a:srgbClr val="FF0000"/>
              </a:solidFill>
              <a:effectLst>
                <a:outerShdw blurRad="38100" dist="38100" dir="2700000" algn="tl">
                  <a:srgbClr val="C0C0C0"/>
                </a:outerShdw>
              </a:effectLst>
              <a:latin typeface="Calibri" pitchFamily="34" charset="0"/>
            </a:endParaRPr>
          </a:p>
          <a:p>
            <a:pPr algn="ctr" eaLnBrk="1" hangingPunct="1">
              <a:lnSpc>
                <a:spcPct val="80000"/>
              </a:lnSpc>
              <a:buFont typeface="Wingdings" pitchFamily="2" charset="2"/>
              <a:buNone/>
              <a:defRPr/>
            </a:pPr>
            <a:r>
              <a:rPr lang="fr-FR" sz="2800" b="1" smtClean="0">
                <a:solidFill>
                  <a:srgbClr val="FF0000"/>
                </a:solidFill>
                <a:effectLst>
                  <a:outerShdw blurRad="38100" dist="38100" dir="2700000" algn="tl">
                    <a:srgbClr val="C0C0C0"/>
                  </a:outerShdw>
                </a:effectLst>
                <a:latin typeface="Calibri" pitchFamily="34" charset="0"/>
              </a:rPr>
              <a:t>La méthode comme langage commun</a:t>
            </a:r>
          </a:p>
          <a:p>
            <a:pPr algn="just" eaLnBrk="1" hangingPunct="1">
              <a:lnSpc>
                <a:spcPct val="80000"/>
              </a:lnSpc>
              <a:defRPr/>
            </a:pPr>
            <a:endParaRPr lang="fr-FR" sz="2800" b="1" smtClean="0">
              <a:effectLst>
                <a:outerShdw blurRad="38100" dist="38100" dir="2700000" algn="tl">
                  <a:srgbClr val="C0C0C0"/>
                </a:outerShdw>
              </a:effectLst>
              <a:latin typeface="Calibri" pitchFamily="34" charset="0"/>
            </a:endParaRPr>
          </a:p>
          <a:p>
            <a:pPr algn="just" eaLnBrk="1" hangingPunct="1">
              <a:lnSpc>
                <a:spcPct val="80000"/>
              </a:lnSpc>
              <a:defRPr/>
            </a:pPr>
            <a:r>
              <a:rPr lang="fr-FR" sz="2000" smtClean="0">
                <a:latin typeface="Calibri" pitchFamily="34" charset="0"/>
              </a:rPr>
              <a:t> Support concret de réflexion pour l’équipe</a:t>
            </a:r>
          </a:p>
          <a:p>
            <a:pPr algn="just" eaLnBrk="1" hangingPunct="1">
              <a:lnSpc>
                <a:spcPct val="80000"/>
              </a:lnSpc>
              <a:defRPr/>
            </a:pPr>
            <a:endParaRPr lang="fr-FR" sz="2000" smtClean="0">
              <a:latin typeface="Calibri" pitchFamily="34" charset="0"/>
            </a:endParaRPr>
          </a:p>
          <a:p>
            <a:pPr algn="just" eaLnBrk="1" hangingPunct="1">
              <a:lnSpc>
                <a:spcPct val="80000"/>
              </a:lnSpc>
              <a:defRPr/>
            </a:pPr>
            <a:r>
              <a:rPr lang="fr-FR" sz="2000" smtClean="0">
                <a:latin typeface="Calibri" pitchFamily="34" charset="0"/>
              </a:rPr>
              <a:t> Support concret de communication avec les partenaires</a:t>
            </a:r>
          </a:p>
          <a:p>
            <a:pPr algn="just" eaLnBrk="1" hangingPunct="1">
              <a:lnSpc>
                <a:spcPct val="80000"/>
              </a:lnSpc>
              <a:defRPr/>
            </a:pPr>
            <a:endParaRPr lang="fr-FR" sz="2000" smtClean="0">
              <a:latin typeface="Calibri" pitchFamily="34" charset="0"/>
            </a:endParaRPr>
          </a:p>
          <a:p>
            <a:pPr algn="just" eaLnBrk="1" hangingPunct="1">
              <a:lnSpc>
                <a:spcPct val="80000"/>
              </a:lnSpc>
              <a:defRPr/>
            </a:pPr>
            <a:r>
              <a:rPr lang="fr-FR" sz="2000" smtClean="0">
                <a:latin typeface="Calibri" pitchFamily="34" charset="0"/>
              </a:rPr>
              <a:t> Support concret de transmission pour les nouveaux arrivants</a:t>
            </a:r>
            <a:r>
              <a:rPr lang="fr-FR" sz="2000" b="1" smtClean="0">
                <a:latin typeface="Calibri" pitchFamily="34" charset="0"/>
              </a:rPr>
              <a:t> </a:t>
            </a:r>
          </a:p>
        </p:txBody>
      </p:sp>
      <p:pic>
        <p:nvPicPr>
          <p:cNvPr id="9933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50</a:t>
            </a:fld>
            <a:endParaRPr lang="fr-FR"/>
          </a:p>
        </p:txBody>
      </p:sp>
    </p:spTree>
    <p:custDataLst>
      <p:tags r:id="rId1"/>
    </p:custData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idx="4294967295"/>
          </p:nvPr>
        </p:nvSpPr>
        <p:spPr bwMode="auto">
          <a:xfrm>
            <a:off x="1171575" y="260350"/>
            <a:ext cx="7793038" cy="768350"/>
          </a:xfrm>
          <a:noFill/>
        </p:spPr>
        <p:txBody>
          <a:bodyPr wrap="square" lIns="91440" tIns="45720" rIns="91440" bIns="45720" numCol="1" anchorCtr="0" compatLnSpc="1">
            <a:prstTxWarp prst="textNoShape">
              <a:avLst/>
            </a:prstTxWarp>
          </a:bodyPr>
          <a:lstStyle/>
          <a:p>
            <a:pPr algn="ctr" eaLnBrk="1" hangingPunct="1"/>
            <a:r>
              <a:rPr lang="fr-FR" b="1" u="sng" cap="none" smtClean="0">
                <a:solidFill>
                  <a:srgbClr val="0DB435"/>
                </a:solidFill>
                <a:latin typeface="Calibri" pitchFamily="34" charset="0"/>
              </a:rPr>
              <a:t>INTERETS DE LA METHODOLOGIE DE PROJET</a:t>
            </a:r>
          </a:p>
        </p:txBody>
      </p:sp>
      <p:sp>
        <p:nvSpPr>
          <p:cNvPr id="27650" name="Rectangle 3"/>
          <p:cNvSpPr>
            <a:spLocks noGrp="1" noChangeArrowheads="1"/>
          </p:cNvSpPr>
          <p:nvPr>
            <p:ph type="body" idx="4294967295"/>
          </p:nvPr>
        </p:nvSpPr>
        <p:spPr>
          <a:xfrm>
            <a:off x="468313" y="1700213"/>
            <a:ext cx="8066087" cy="4995862"/>
          </a:xfrm>
        </p:spPr>
        <p:txBody>
          <a:bodyPr/>
          <a:lstStyle/>
          <a:p>
            <a:pPr algn="ctr" eaLnBrk="1" hangingPunct="1">
              <a:lnSpc>
                <a:spcPct val="80000"/>
              </a:lnSpc>
              <a:buFont typeface="Wingdings" pitchFamily="2" charset="2"/>
              <a:buNone/>
              <a:defRPr/>
            </a:pPr>
            <a:endParaRPr lang="fr-FR" sz="2800" b="1" smtClean="0">
              <a:solidFill>
                <a:srgbClr val="FF0000"/>
              </a:solidFill>
              <a:effectLst>
                <a:outerShdw blurRad="38100" dist="38100" dir="2700000" algn="tl">
                  <a:srgbClr val="C0C0C0"/>
                </a:outerShdw>
              </a:effectLst>
              <a:latin typeface="Calibri" pitchFamily="34" charset="0"/>
            </a:endParaRPr>
          </a:p>
          <a:p>
            <a:pPr algn="ctr" eaLnBrk="1" hangingPunct="1">
              <a:lnSpc>
                <a:spcPct val="80000"/>
              </a:lnSpc>
              <a:buFont typeface="Wingdings" pitchFamily="2" charset="2"/>
              <a:buNone/>
              <a:defRPr/>
            </a:pPr>
            <a:r>
              <a:rPr lang="fr-FR" sz="2800" b="1" smtClean="0">
                <a:solidFill>
                  <a:srgbClr val="FF0000"/>
                </a:solidFill>
                <a:effectLst>
                  <a:outerShdw blurRad="38100" dist="38100" dir="2700000" algn="tl">
                    <a:srgbClr val="C0C0C0"/>
                  </a:outerShdw>
                </a:effectLst>
                <a:latin typeface="Calibri" pitchFamily="34" charset="0"/>
              </a:rPr>
              <a:t>Pour l’équipe, un outil d’aide à la décision pour…</a:t>
            </a:r>
            <a:endParaRPr lang="fr-FR" sz="2800" b="1" smtClean="0">
              <a:effectLst>
                <a:outerShdw blurRad="38100" dist="38100" dir="2700000" algn="tl">
                  <a:srgbClr val="C0C0C0"/>
                </a:outerShdw>
              </a:effectLst>
              <a:latin typeface="Calibri" pitchFamily="34" charset="0"/>
            </a:endParaRPr>
          </a:p>
          <a:p>
            <a:pPr algn="ctr" eaLnBrk="1" hangingPunct="1">
              <a:lnSpc>
                <a:spcPct val="80000"/>
              </a:lnSpc>
              <a:buFont typeface="Wingdings" pitchFamily="2" charset="2"/>
              <a:buNone/>
              <a:defRPr/>
            </a:pPr>
            <a:endParaRPr lang="fr-FR" sz="1000" b="1" smtClean="0">
              <a:effectLst>
                <a:outerShdw blurRad="38100" dist="38100" dir="2700000" algn="tl">
                  <a:srgbClr val="C0C0C0"/>
                </a:outerShdw>
              </a:effectLst>
              <a:latin typeface="Calibri" pitchFamily="34" charset="0"/>
            </a:endParaRPr>
          </a:p>
          <a:p>
            <a:pPr algn="ctr" eaLnBrk="1" hangingPunct="1">
              <a:lnSpc>
                <a:spcPct val="80000"/>
              </a:lnSpc>
              <a:buFont typeface="Wingdings" pitchFamily="2" charset="2"/>
              <a:buNone/>
              <a:defRPr/>
            </a:pPr>
            <a:r>
              <a:rPr lang="fr-FR" sz="2800" b="1" smtClean="0">
                <a:effectLst>
                  <a:outerShdw blurRad="38100" dist="38100" dir="2700000" algn="tl">
                    <a:srgbClr val="C0C0C0"/>
                  </a:outerShdw>
                </a:effectLst>
                <a:latin typeface="Calibri" pitchFamily="34" charset="0"/>
              </a:rPr>
              <a:t>Définir ensemble : </a:t>
            </a:r>
          </a:p>
          <a:p>
            <a:pPr algn="ctr" eaLnBrk="1" hangingPunct="1">
              <a:lnSpc>
                <a:spcPct val="80000"/>
              </a:lnSpc>
              <a:buFont typeface="Wingdings" pitchFamily="2" charset="2"/>
              <a:buNone/>
              <a:defRPr/>
            </a:pPr>
            <a:endParaRPr lang="fr-FR" sz="2800" b="1" smtClean="0">
              <a:effectLst>
                <a:outerShdw blurRad="38100" dist="38100" dir="2700000" algn="tl">
                  <a:srgbClr val="C0C0C0"/>
                </a:outerShdw>
              </a:effectLst>
              <a:latin typeface="Calibri" pitchFamily="34" charset="0"/>
            </a:endParaRPr>
          </a:p>
          <a:p>
            <a:pPr algn="just" eaLnBrk="1" hangingPunct="1">
              <a:lnSpc>
                <a:spcPct val="80000"/>
              </a:lnSpc>
              <a:defRPr/>
            </a:pPr>
            <a:r>
              <a:rPr lang="fr-FR" sz="2000" smtClean="0">
                <a:latin typeface="Calibri" pitchFamily="34" charset="0"/>
              </a:rPr>
              <a:t> Les problèmes et les priorités</a:t>
            </a:r>
          </a:p>
          <a:p>
            <a:pPr algn="just" eaLnBrk="1" hangingPunct="1">
              <a:lnSpc>
                <a:spcPct val="80000"/>
              </a:lnSpc>
              <a:defRPr/>
            </a:pPr>
            <a:endParaRPr lang="fr-FR" sz="2000" smtClean="0">
              <a:latin typeface="Calibri" pitchFamily="34" charset="0"/>
            </a:endParaRPr>
          </a:p>
          <a:p>
            <a:pPr algn="just" eaLnBrk="1" hangingPunct="1">
              <a:lnSpc>
                <a:spcPct val="80000"/>
              </a:lnSpc>
              <a:defRPr/>
            </a:pPr>
            <a:r>
              <a:rPr lang="fr-FR" sz="2000" smtClean="0">
                <a:latin typeface="Calibri" pitchFamily="34" charset="0"/>
              </a:rPr>
              <a:t> Les intentions et les stratégies</a:t>
            </a:r>
          </a:p>
          <a:p>
            <a:pPr algn="just" eaLnBrk="1" hangingPunct="1">
              <a:lnSpc>
                <a:spcPct val="80000"/>
              </a:lnSpc>
              <a:buFont typeface="Wingdings" pitchFamily="2" charset="2"/>
              <a:buNone/>
              <a:defRPr/>
            </a:pPr>
            <a:endParaRPr lang="fr-FR" sz="2000" smtClean="0">
              <a:latin typeface="Calibri" pitchFamily="34" charset="0"/>
            </a:endParaRPr>
          </a:p>
          <a:p>
            <a:pPr algn="just" eaLnBrk="1" hangingPunct="1">
              <a:lnSpc>
                <a:spcPct val="80000"/>
              </a:lnSpc>
              <a:defRPr/>
            </a:pPr>
            <a:r>
              <a:rPr lang="fr-FR" sz="2000" smtClean="0">
                <a:latin typeface="Calibri" pitchFamily="34" charset="0"/>
              </a:rPr>
              <a:t> L’état d’avancement </a:t>
            </a:r>
          </a:p>
          <a:p>
            <a:pPr algn="just" eaLnBrk="1" hangingPunct="1">
              <a:lnSpc>
                <a:spcPct val="80000"/>
              </a:lnSpc>
              <a:defRPr/>
            </a:pPr>
            <a:endParaRPr lang="fr-FR" sz="2000" smtClean="0">
              <a:latin typeface="Calibri" pitchFamily="34" charset="0"/>
            </a:endParaRPr>
          </a:p>
          <a:p>
            <a:pPr algn="just" eaLnBrk="1" hangingPunct="1">
              <a:lnSpc>
                <a:spcPct val="80000"/>
              </a:lnSpc>
              <a:defRPr/>
            </a:pPr>
            <a:r>
              <a:rPr lang="fr-FR" sz="2000" smtClean="0">
                <a:latin typeface="Calibri" pitchFamily="34" charset="0"/>
              </a:rPr>
              <a:t>Les erreurs et réadaptations</a:t>
            </a:r>
          </a:p>
          <a:p>
            <a:pPr algn="just" eaLnBrk="1" hangingPunct="1">
              <a:lnSpc>
                <a:spcPct val="80000"/>
              </a:lnSpc>
              <a:defRPr/>
            </a:pPr>
            <a:endParaRPr lang="fr-FR" sz="2000" smtClean="0">
              <a:latin typeface="Calibri" pitchFamily="34" charset="0"/>
            </a:endParaRPr>
          </a:p>
          <a:p>
            <a:pPr algn="ctr" eaLnBrk="1" hangingPunct="1">
              <a:lnSpc>
                <a:spcPct val="80000"/>
              </a:lnSpc>
              <a:buFont typeface="Wingdings" pitchFamily="2" charset="2"/>
              <a:buNone/>
              <a:defRPr/>
            </a:pPr>
            <a:r>
              <a:rPr lang="fr-FR" sz="2600" b="1" smtClean="0">
                <a:solidFill>
                  <a:schemeClr val="accent1"/>
                </a:solidFill>
                <a:latin typeface="Calibri" pitchFamily="34" charset="0"/>
                <a:sym typeface="Wingdings 3" pitchFamily="18" charset="2"/>
              </a:rPr>
              <a:t> </a:t>
            </a:r>
            <a:r>
              <a:rPr lang="fr-FR" sz="2600" b="1" smtClean="0">
                <a:solidFill>
                  <a:schemeClr val="accent1"/>
                </a:solidFill>
                <a:latin typeface="Calibri" pitchFamily="34" charset="0"/>
              </a:rPr>
              <a:t>Et ainsi structurer efficacement le projet</a:t>
            </a:r>
          </a:p>
        </p:txBody>
      </p:sp>
      <p:pic>
        <p:nvPicPr>
          <p:cNvPr id="101379"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51</a:t>
            </a:fld>
            <a:endParaRPr lang="fr-FR"/>
          </a:p>
        </p:txBody>
      </p:sp>
    </p:spTree>
    <p:custDataLst>
      <p:tags r:id="rId1"/>
    </p:custData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idx="4294967295"/>
          </p:nvPr>
        </p:nvSpPr>
        <p:spPr bwMode="auto">
          <a:xfrm>
            <a:off x="1908175" y="333375"/>
            <a:ext cx="6048375" cy="936625"/>
          </a:xfrm>
          <a:noFill/>
        </p:spPr>
        <p:txBody>
          <a:bodyPr wrap="square" lIns="91440" tIns="45720" rIns="91440" bIns="45720" numCol="1" anchorCtr="0" compatLnSpc="1">
            <a:prstTxWarp prst="textNoShape">
              <a:avLst/>
            </a:prstTxWarp>
          </a:bodyPr>
          <a:lstStyle/>
          <a:p>
            <a:pPr algn="ctr" eaLnBrk="1" hangingPunct="1"/>
            <a:r>
              <a:rPr lang="en-GB" sz="4800" b="1" cap="none" smtClean="0">
                <a:solidFill>
                  <a:srgbClr val="0DB435"/>
                </a:solidFill>
                <a:latin typeface="Calibri" pitchFamily="34" charset="0"/>
              </a:rPr>
              <a:t>UN PROJET, C’EST…</a:t>
            </a:r>
            <a:endParaRPr lang="fr-FR" sz="4800" b="1" cap="none" smtClean="0">
              <a:solidFill>
                <a:srgbClr val="0DB435"/>
              </a:solidFill>
              <a:latin typeface="Calibri" pitchFamily="34" charset="0"/>
            </a:endParaRPr>
          </a:p>
        </p:txBody>
      </p:sp>
      <p:sp>
        <p:nvSpPr>
          <p:cNvPr id="103426" name="Rectangle 3"/>
          <p:cNvSpPr>
            <a:spLocks noGrp="1" noChangeArrowheads="1"/>
          </p:cNvSpPr>
          <p:nvPr>
            <p:ph type="body" idx="4294967295"/>
          </p:nvPr>
        </p:nvSpPr>
        <p:spPr>
          <a:xfrm>
            <a:off x="611188" y="1700213"/>
            <a:ext cx="8062912" cy="4967287"/>
          </a:xfrm>
        </p:spPr>
        <p:txBody>
          <a:bodyPr/>
          <a:lstStyle/>
          <a:p>
            <a:pPr algn="just" eaLnBrk="1" hangingPunct="1">
              <a:spcBef>
                <a:spcPts val="700"/>
              </a:spcBef>
            </a:pPr>
            <a:r>
              <a:rPr lang="fr-FR" sz="2000" i="1" dirty="0" smtClean="0">
                <a:latin typeface="Calibri" pitchFamily="34" charset="0"/>
              </a:rPr>
              <a:t>“Le projet est un processus unique qui consiste en un ensemble d'activités coordonnées  et  maîtrisées,  comportant  des  dates  de  début  et  de  fin, entrepris  dans  le  but  d'atteindre  un  objectif conforme  à  des  exigences spécifiques, incluant des contraintes de délais, de coûts et de ressources”.                                                          </a:t>
            </a:r>
          </a:p>
          <a:p>
            <a:pPr indent="-7938" algn="just" eaLnBrk="1" hangingPunct="1">
              <a:spcBef>
                <a:spcPts val="700"/>
              </a:spcBef>
              <a:buNone/>
            </a:pPr>
            <a:r>
              <a:rPr lang="fr-FR" sz="2000" dirty="0" smtClean="0">
                <a:latin typeface="Calibri" pitchFamily="34" charset="0"/>
              </a:rPr>
              <a:t>AFNOR - Association Française de NORmalisation</a:t>
            </a:r>
          </a:p>
          <a:p>
            <a:pPr algn="just" eaLnBrk="1" hangingPunct="1">
              <a:spcBef>
                <a:spcPts val="700"/>
              </a:spcBef>
            </a:pPr>
            <a:endParaRPr lang="fr-FR" sz="2000" dirty="0" smtClean="0">
              <a:latin typeface="Calibri" pitchFamily="34" charset="0"/>
            </a:endParaRPr>
          </a:p>
          <a:p>
            <a:pPr algn="just" eaLnBrk="1" hangingPunct="1">
              <a:spcBef>
                <a:spcPts val="700"/>
              </a:spcBef>
            </a:pPr>
            <a:r>
              <a:rPr lang="fr-FR" sz="2000" dirty="0" smtClean="0">
                <a:latin typeface="Calibri" pitchFamily="34" charset="0"/>
              </a:rPr>
              <a:t>Le projet est un ensemble </a:t>
            </a:r>
            <a:r>
              <a:rPr lang="fr-FR" sz="2000" b="1" dirty="0" smtClean="0">
                <a:latin typeface="Calibri" pitchFamily="34" charset="0"/>
              </a:rPr>
              <a:t>d'actions à réaliser </a:t>
            </a:r>
            <a:r>
              <a:rPr lang="fr-FR" sz="2000" dirty="0" smtClean="0">
                <a:latin typeface="Calibri" pitchFamily="34" charset="0"/>
              </a:rPr>
              <a:t>avec des </a:t>
            </a:r>
            <a:r>
              <a:rPr lang="fr-FR" sz="2000" b="1" dirty="0" smtClean="0">
                <a:latin typeface="Calibri" pitchFamily="34" charset="0"/>
              </a:rPr>
              <a:t>ressources données</a:t>
            </a:r>
            <a:r>
              <a:rPr lang="fr-FR" sz="2000" dirty="0" smtClean="0">
                <a:latin typeface="Calibri" pitchFamily="34" charset="0"/>
              </a:rPr>
              <a:t>, pour satisfaire un </a:t>
            </a:r>
            <a:r>
              <a:rPr lang="fr-FR" sz="2000" b="1" dirty="0" smtClean="0">
                <a:latin typeface="Calibri" pitchFamily="34" charset="0"/>
              </a:rPr>
              <a:t>objectif défini</a:t>
            </a:r>
            <a:r>
              <a:rPr lang="fr-FR" sz="2000" dirty="0" smtClean="0">
                <a:latin typeface="Calibri" pitchFamily="34" charset="0"/>
              </a:rPr>
              <a:t>, dans le cadre d'une </a:t>
            </a:r>
            <a:r>
              <a:rPr lang="fr-FR" sz="2000" b="1" dirty="0" smtClean="0">
                <a:latin typeface="Calibri" pitchFamily="34" charset="0"/>
              </a:rPr>
              <a:t>mission précise</a:t>
            </a:r>
            <a:r>
              <a:rPr lang="fr-FR" sz="2000" dirty="0" smtClean="0">
                <a:latin typeface="Calibri" pitchFamily="34" charset="0"/>
              </a:rPr>
              <a:t>, et pour la réalisation desquelles on a identifié non seulement un </a:t>
            </a:r>
            <a:r>
              <a:rPr lang="fr-FR" sz="2000" b="1" dirty="0" smtClean="0">
                <a:latin typeface="Calibri" pitchFamily="34" charset="0"/>
              </a:rPr>
              <a:t>début</a:t>
            </a:r>
            <a:r>
              <a:rPr lang="fr-FR" sz="2000" dirty="0" smtClean="0">
                <a:latin typeface="Calibri" pitchFamily="34" charset="0"/>
              </a:rPr>
              <a:t>, mais aussi une </a:t>
            </a:r>
            <a:r>
              <a:rPr lang="fr-FR" sz="2000" b="1" dirty="0" smtClean="0">
                <a:latin typeface="Calibri" pitchFamily="34" charset="0"/>
              </a:rPr>
              <a:t>fin</a:t>
            </a:r>
            <a:r>
              <a:rPr lang="fr-FR" sz="2000" dirty="0" smtClean="0">
                <a:latin typeface="Calibri" pitchFamily="34" charset="0"/>
              </a:rPr>
              <a:t> </a:t>
            </a:r>
          </a:p>
        </p:txBody>
      </p:sp>
      <p:pic>
        <p:nvPicPr>
          <p:cNvPr id="10342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52</a:t>
            </a:fld>
            <a:endParaRPr lang="fr-FR"/>
          </a:p>
        </p:txBody>
      </p:sp>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idx="4294967295"/>
          </p:nvPr>
        </p:nvSpPr>
        <p:spPr bwMode="auto">
          <a:xfrm>
            <a:off x="1908175" y="333375"/>
            <a:ext cx="6048375" cy="936625"/>
          </a:xfrm>
          <a:noFill/>
        </p:spPr>
        <p:txBody>
          <a:bodyPr wrap="square" lIns="91440" tIns="45720" rIns="91440" bIns="45720" numCol="1" anchorCtr="0" compatLnSpc="1">
            <a:prstTxWarp prst="textNoShape">
              <a:avLst/>
            </a:prstTxWarp>
          </a:bodyPr>
          <a:lstStyle/>
          <a:p>
            <a:pPr algn="ctr" eaLnBrk="1" hangingPunct="1"/>
            <a:r>
              <a:rPr lang="en-GB" sz="4800" b="1" cap="none" smtClean="0">
                <a:solidFill>
                  <a:srgbClr val="0DB435"/>
                </a:solidFill>
                <a:latin typeface="Calibri" pitchFamily="34" charset="0"/>
              </a:rPr>
              <a:t>UN PROJET, C’EST…</a:t>
            </a:r>
            <a:endParaRPr lang="fr-FR" sz="4800" b="1" cap="none" smtClean="0">
              <a:solidFill>
                <a:srgbClr val="0DB435"/>
              </a:solidFill>
              <a:latin typeface="Calibri" pitchFamily="34" charset="0"/>
            </a:endParaRPr>
          </a:p>
        </p:txBody>
      </p:sp>
      <p:sp>
        <p:nvSpPr>
          <p:cNvPr id="225283" name="Rectangle 3"/>
          <p:cNvSpPr>
            <a:spLocks noGrp="1" noChangeArrowheads="1"/>
          </p:cNvSpPr>
          <p:nvPr>
            <p:ph type="body" idx="4294967295"/>
          </p:nvPr>
        </p:nvSpPr>
        <p:spPr>
          <a:xfrm>
            <a:off x="611188" y="1700213"/>
            <a:ext cx="8062912" cy="4967287"/>
          </a:xfrm>
        </p:spPr>
        <p:txBody>
          <a:bodyPr/>
          <a:lstStyle/>
          <a:p>
            <a:pPr eaLnBrk="1" hangingPunct="1">
              <a:lnSpc>
                <a:spcPct val="90000"/>
              </a:lnSpc>
              <a:spcBef>
                <a:spcPts val="700"/>
              </a:spcBef>
            </a:pPr>
            <a:r>
              <a:rPr lang="fr-FR" b="1" smtClean="0">
                <a:latin typeface="Calibri" pitchFamily="34" charset="0"/>
              </a:rPr>
              <a:t>Un processus dynamique</a:t>
            </a:r>
          </a:p>
          <a:p>
            <a:pPr lvl="1" eaLnBrk="1" hangingPunct="1">
              <a:lnSpc>
                <a:spcPct val="90000"/>
              </a:lnSpc>
              <a:spcBef>
                <a:spcPts val="600"/>
              </a:spcBef>
            </a:pPr>
            <a:r>
              <a:rPr lang="fr-FR" sz="2000" smtClean="0">
                <a:latin typeface="Calibri" pitchFamily="34" charset="0"/>
              </a:rPr>
              <a:t>Un cycle de vie de durée limitée constitué de phases typiques</a:t>
            </a:r>
          </a:p>
          <a:p>
            <a:pPr lvl="1" eaLnBrk="1" hangingPunct="1">
              <a:lnSpc>
                <a:spcPct val="90000"/>
              </a:lnSpc>
              <a:spcBef>
                <a:spcPts val="600"/>
              </a:spcBef>
            </a:pPr>
            <a:r>
              <a:rPr lang="fr-FR" sz="2000" smtClean="0">
                <a:latin typeface="Calibri" pitchFamily="34" charset="0"/>
              </a:rPr>
              <a:t>Avec des composantes multiples et variables (ressources, tâches)</a:t>
            </a:r>
          </a:p>
          <a:p>
            <a:pPr lvl="1" eaLnBrk="1" hangingPunct="1">
              <a:lnSpc>
                <a:spcPct val="90000"/>
              </a:lnSpc>
              <a:spcBef>
                <a:spcPts val="600"/>
              </a:spcBef>
            </a:pPr>
            <a:r>
              <a:rPr lang="fr-FR" sz="2000" smtClean="0">
                <a:latin typeface="Calibri" pitchFamily="34" charset="0"/>
              </a:rPr>
              <a:t>Soumis à des exigences rigoureuses : </a:t>
            </a:r>
          </a:p>
          <a:p>
            <a:pPr lvl="2" eaLnBrk="1" hangingPunct="1">
              <a:lnSpc>
                <a:spcPct val="90000"/>
              </a:lnSpc>
              <a:spcBef>
                <a:spcPts val="500"/>
              </a:spcBef>
            </a:pPr>
            <a:r>
              <a:rPr lang="fr-FR" sz="2000" smtClean="0">
                <a:latin typeface="Calibri" pitchFamily="34" charset="0"/>
              </a:rPr>
              <a:t>Performance</a:t>
            </a:r>
          </a:p>
          <a:p>
            <a:pPr lvl="2" eaLnBrk="1" hangingPunct="1">
              <a:lnSpc>
                <a:spcPct val="90000"/>
              </a:lnSpc>
              <a:spcBef>
                <a:spcPts val="500"/>
              </a:spcBef>
            </a:pPr>
            <a:r>
              <a:rPr lang="fr-FR" sz="2000" smtClean="0">
                <a:latin typeface="Calibri" pitchFamily="34" charset="0"/>
              </a:rPr>
              <a:t>Qualité</a:t>
            </a:r>
          </a:p>
          <a:p>
            <a:pPr lvl="2" eaLnBrk="1" hangingPunct="1">
              <a:lnSpc>
                <a:spcPct val="90000"/>
              </a:lnSpc>
              <a:spcBef>
                <a:spcPts val="500"/>
              </a:spcBef>
            </a:pPr>
            <a:r>
              <a:rPr lang="fr-FR" sz="2000" smtClean="0">
                <a:latin typeface="Calibri" pitchFamily="34" charset="0"/>
              </a:rPr>
              <a:t>Coûts</a:t>
            </a:r>
          </a:p>
          <a:p>
            <a:pPr lvl="2" eaLnBrk="1" hangingPunct="1">
              <a:lnSpc>
                <a:spcPct val="90000"/>
              </a:lnSpc>
              <a:spcBef>
                <a:spcPts val="500"/>
              </a:spcBef>
            </a:pPr>
            <a:r>
              <a:rPr lang="fr-FR" sz="2000" smtClean="0">
                <a:latin typeface="Calibri" pitchFamily="34" charset="0"/>
              </a:rPr>
              <a:t>Délais</a:t>
            </a:r>
          </a:p>
          <a:p>
            <a:pPr eaLnBrk="1" hangingPunct="1">
              <a:lnSpc>
                <a:spcPct val="90000"/>
              </a:lnSpc>
            </a:pPr>
            <a:r>
              <a:rPr lang="fr-FR" b="1" smtClean="0">
                <a:latin typeface="Calibri" pitchFamily="34" charset="0"/>
              </a:rPr>
              <a:t>Une entreprise collective réunissant des acteurs</a:t>
            </a:r>
          </a:p>
          <a:p>
            <a:pPr lvl="1" eaLnBrk="1" hangingPunct="1">
              <a:lnSpc>
                <a:spcPct val="90000"/>
              </a:lnSpc>
            </a:pPr>
            <a:r>
              <a:rPr lang="fr-FR" sz="2000" smtClean="0">
                <a:latin typeface="Calibri" pitchFamily="34" charset="0"/>
              </a:rPr>
              <a:t>Divers et multiples</a:t>
            </a:r>
          </a:p>
          <a:p>
            <a:pPr lvl="1" eaLnBrk="1" hangingPunct="1">
              <a:lnSpc>
                <a:spcPct val="90000"/>
              </a:lnSpc>
            </a:pPr>
            <a:r>
              <a:rPr lang="fr-FR" sz="2000" smtClean="0">
                <a:latin typeface="Calibri" pitchFamily="34" charset="0"/>
              </a:rPr>
              <a:t>De disciplines et de culture différentes</a:t>
            </a:r>
          </a:p>
          <a:p>
            <a:pPr lvl="1" eaLnBrk="1" hangingPunct="1">
              <a:lnSpc>
                <a:spcPct val="90000"/>
              </a:lnSpc>
            </a:pPr>
            <a:r>
              <a:rPr lang="fr-FR" sz="2000" smtClean="0">
                <a:latin typeface="Calibri" pitchFamily="34" charset="0"/>
              </a:rPr>
              <a:t>Animés de leurs propres finalités</a:t>
            </a:r>
          </a:p>
          <a:p>
            <a:pPr lvl="1" eaLnBrk="1" hangingPunct="1">
              <a:lnSpc>
                <a:spcPct val="90000"/>
              </a:lnSpc>
            </a:pPr>
            <a:r>
              <a:rPr lang="fr-FR" sz="2000" smtClean="0">
                <a:latin typeface="Calibri" pitchFamily="34" charset="0"/>
              </a:rPr>
              <a:t>Appartenant à diverses organisations</a:t>
            </a:r>
          </a:p>
          <a:p>
            <a:pPr lvl="1" eaLnBrk="1" hangingPunct="1">
              <a:lnSpc>
                <a:spcPct val="90000"/>
              </a:lnSpc>
            </a:pPr>
            <a:r>
              <a:rPr lang="fr-FR" sz="2000" smtClean="0">
                <a:latin typeface="Calibri" pitchFamily="34" charset="0"/>
              </a:rPr>
              <a:t>Parfois hostiles au projet, aux approches, aux méthodes utilisées</a:t>
            </a:r>
            <a:r>
              <a:rPr lang="en-GB" sz="2000" smtClean="0">
                <a:latin typeface="Book Antiqua" pitchFamily="18" charset="0"/>
              </a:rPr>
              <a:t> </a:t>
            </a:r>
            <a:endParaRPr lang="fr-FR" sz="1800" smtClean="0">
              <a:latin typeface="Book Antiqua" pitchFamily="18" charset="0"/>
            </a:endParaRPr>
          </a:p>
        </p:txBody>
      </p:sp>
      <p:pic>
        <p:nvPicPr>
          <p:cNvPr id="105475"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53</a:t>
            </a:fld>
            <a:endParaRPr lang="fr-F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28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28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528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528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28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28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28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283">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2528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528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528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528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528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528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ctrTitle" idx="4294967295"/>
          </p:nvPr>
        </p:nvSpPr>
        <p:spPr bwMode="auto">
          <a:xfrm>
            <a:off x="971550" y="1341438"/>
            <a:ext cx="7772400" cy="1462087"/>
          </a:xfrm>
          <a:noFill/>
        </p:spPr>
        <p:txBody>
          <a:bodyPr wrap="square" lIns="91440" tIns="45720" rIns="91440" bIns="45720" numCol="1" anchorCtr="0" compatLnSpc="1">
            <a:prstTxWarp prst="textNoShape">
              <a:avLst/>
            </a:prstTxWarp>
            <a:normAutofit fontScale="90000"/>
          </a:bodyPr>
          <a:lstStyle/>
          <a:p>
            <a:pPr algn="ctr" eaLnBrk="1" hangingPunct="1"/>
            <a:r>
              <a:rPr lang="fr-FR" sz="4900" b="1" cap="none" dirty="0" smtClean="0">
                <a:solidFill>
                  <a:srgbClr val="0DB435"/>
                </a:solidFill>
                <a:latin typeface="Calibri" pitchFamily="34" charset="0"/>
              </a:rPr>
              <a:t>LES GRANDES ETAPES DE LA METHODOLOGIE DE PROJET…</a:t>
            </a:r>
            <a:br>
              <a:rPr lang="fr-FR" sz="4900" b="1" cap="none" dirty="0" smtClean="0">
                <a:solidFill>
                  <a:srgbClr val="0DB435"/>
                </a:solidFill>
                <a:latin typeface="Calibri" pitchFamily="34" charset="0"/>
              </a:rPr>
            </a:br>
            <a:r>
              <a:rPr lang="fr-FR" sz="4900" b="1" cap="none" dirty="0" smtClean="0">
                <a:solidFill>
                  <a:srgbClr val="0DB435"/>
                </a:solidFill>
                <a:latin typeface="Calibri" pitchFamily="34" charset="0"/>
              </a:rPr>
              <a:t>SELON VOUS ?</a:t>
            </a:r>
            <a:endParaRPr lang="fr-FR" sz="4900" b="1" cap="none" dirty="0" smtClean="0">
              <a:solidFill>
                <a:srgbClr val="0DB435"/>
              </a:solidFill>
            </a:endParaRPr>
          </a:p>
        </p:txBody>
      </p:sp>
      <p:pic>
        <p:nvPicPr>
          <p:cNvPr id="9523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9" name="Espace réservé du numéro de diapositive 8"/>
          <p:cNvSpPr>
            <a:spLocks noGrp="1"/>
          </p:cNvSpPr>
          <p:nvPr>
            <p:ph type="sldNum" sz="quarter" idx="11"/>
          </p:nvPr>
        </p:nvSpPr>
        <p:spPr/>
        <p:txBody>
          <a:bodyPr/>
          <a:lstStyle/>
          <a:p>
            <a:pPr>
              <a:defRPr/>
            </a:pPr>
            <a:fld id="{3C037D74-6CB4-495A-A80D-50A605D92923}" type="slidenum">
              <a:rPr lang="fr-FR" smtClean="0"/>
              <a:pPr>
                <a:defRPr/>
              </a:pPr>
              <a:t>54</a:t>
            </a:fld>
            <a:endParaRPr lang="fr-FR"/>
          </a:p>
        </p:txBody>
      </p:sp>
      <p:pic>
        <p:nvPicPr>
          <p:cNvPr id="13" name="Picture 2" descr="Post-it_Yellow">
            <a:extLst>
              <a:ext uri="{FF2B5EF4-FFF2-40B4-BE49-F238E27FC236}">
                <a16:creationId xmlns:a16="http://schemas.microsoft.com/office/drawing/2014/main" id="{1349DCF4-F4BB-401E-ADEB-3E7D77D3A5BF}"/>
              </a:ext>
            </a:extLst>
          </p:cNvPr>
          <p:cNvPicPr>
            <a:picLocks noChangeAspect="1" noChangeArrowheads="1"/>
          </p:cNvPicPr>
          <p:nvPr/>
        </p:nvPicPr>
        <p:blipFill>
          <a:blip r:embed="rId5"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rot="21297312">
            <a:off x="2839092" y="3932066"/>
            <a:ext cx="1700014" cy="19242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2" descr="Post-it_Yellow">
            <a:extLst>
              <a:ext uri="{FF2B5EF4-FFF2-40B4-BE49-F238E27FC236}">
                <a16:creationId xmlns:a16="http://schemas.microsoft.com/office/drawing/2014/main" id="{B498D03B-460F-4838-A4CC-BEC55E7D1E4E}"/>
              </a:ext>
            </a:extLst>
          </p:cNvPr>
          <p:cNvPicPr>
            <a:picLocks noChangeAspect="1" noChangeArrowheads="1"/>
          </p:cNvPicPr>
          <p:nvPr/>
        </p:nvPicPr>
        <p:blipFill>
          <a:blip r:embed="rId6" cstate="email">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rot="21297312">
            <a:off x="4145011" y="4185511"/>
            <a:ext cx="2056802" cy="232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ZoneTexte 14">
            <a:extLst>
              <a:ext uri="{FF2B5EF4-FFF2-40B4-BE49-F238E27FC236}">
                <a16:creationId xmlns:a16="http://schemas.microsoft.com/office/drawing/2014/main" id="{A3525D57-7D66-42E4-BB18-8A93D60BCEAA}"/>
              </a:ext>
            </a:extLst>
          </p:cNvPr>
          <p:cNvSpPr txBox="1"/>
          <p:nvPr/>
        </p:nvSpPr>
        <p:spPr>
          <a:xfrm rot="21110420">
            <a:off x="3028552" y="4398238"/>
            <a:ext cx="1302327" cy="369332"/>
          </a:xfrm>
          <a:prstGeom prst="rect">
            <a:avLst/>
          </a:prstGeom>
          <a:noFill/>
        </p:spPr>
        <p:txBody>
          <a:bodyPr wrap="square" rtlCol="0">
            <a:spAutoFit/>
          </a:bodyPr>
          <a:lstStyle/>
          <a:p>
            <a:r>
              <a:rPr lang="fr-FR" dirty="0">
                <a:solidFill>
                  <a:schemeClr val="tx1">
                    <a:lumMod val="50000"/>
                    <a:lumOff val="50000"/>
                  </a:schemeClr>
                </a:solidFill>
                <a:latin typeface="Lucida Handwriting" panose="03010101010101010101" pitchFamily="66" charset="0"/>
              </a:rPr>
              <a:t>Idée 1</a:t>
            </a:r>
          </a:p>
        </p:txBody>
      </p:sp>
      <p:sp>
        <p:nvSpPr>
          <p:cNvPr id="16" name="ZoneTexte 15">
            <a:extLst>
              <a:ext uri="{FF2B5EF4-FFF2-40B4-BE49-F238E27FC236}">
                <a16:creationId xmlns:a16="http://schemas.microsoft.com/office/drawing/2014/main" id="{011FC35C-7B6E-4BAD-87E1-91DE5A33173B}"/>
              </a:ext>
            </a:extLst>
          </p:cNvPr>
          <p:cNvSpPr txBox="1"/>
          <p:nvPr/>
        </p:nvSpPr>
        <p:spPr>
          <a:xfrm rot="21206748">
            <a:off x="4536679" y="5084476"/>
            <a:ext cx="1302327" cy="369332"/>
          </a:xfrm>
          <a:prstGeom prst="rect">
            <a:avLst/>
          </a:prstGeom>
          <a:noFill/>
        </p:spPr>
        <p:txBody>
          <a:bodyPr wrap="square" rtlCol="0">
            <a:spAutoFit/>
          </a:bodyPr>
          <a:lstStyle/>
          <a:p>
            <a:r>
              <a:rPr lang="fr-FR" dirty="0">
                <a:solidFill>
                  <a:schemeClr val="tx1">
                    <a:lumMod val="50000"/>
                    <a:lumOff val="50000"/>
                  </a:schemeClr>
                </a:solidFill>
                <a:latin typeface="Lucida Handwriting" panose="03010101010101010101" pitchFamily="66" charset="0"/>
              </a:rPr>
              <a:t>Idée 2</a:t>
            </a:r>
          </a:p>
        </p:txBody>
      </p:sp>
    </p:spTree>
    <p:custDataLst>
      <p:tags r:id="rId1"/>
    </p:custDataLst>
    <p:extLst>
      <p:ext uri="{BB962C8B-B14F-4D97-AF65-F5344CB8AC3E}">
        <p14:creationId xmlns:p14="http://schemas.microsoft.com/office/powerpoint/2010/main" val="38506913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descr="Large confetti"/>
          <p:cNvSpPr>
            <a:spLocks noChangeArrowheads="1"/>
          </p:cNvSpPr>
          <p:nvPr/>
        </p:nvSpPr>
        <p:spPr bwMode="auto">
          <a:xfrm>
            <a:off x="1187450" y="620713"/>
            <a:ext cx="7770813" cy="454025"/>
          </a:xfrm>
          <a:prstGeom prst="rect">
            <a:avLst/>
          </a:prstGeom>
          <a:noFill/>
          <a:ln w="9525">
            <a:noFill/>
            <a:miter lim="800000"/>
            <a:headEnd/>
            <a:tailEnd/>
          </a:ln>
        </p:spPr>
        <p:txBody>
          <a:bodyPr anchor="b"/>
          <a:lstStyle/>
          <a:p>
            <a:pPr algn="ctr"/>
            <a:r>
              <a:rPr lang="fr-FR" sz="2600" b="1" u="sng">
                <a:solidFill>
                  <a:srgbClr val="0DB435"/>
                </a:solidFill>
                <a:latin typeface="Calibri" pitchFamily="34" charset="0"/>
              </a:rPr>
              <a:t>LES GRANDES ETAPES DE LA METHODOLOGIE DE PROJET</a:t>
            </a:r>
          </a:p>
        </p:txBody>
      </p:sp>
      <p:sp>
        <p:nvSpPr>
          <p:cNvPr id="231427" name="Text Box 3"/>
          <p:cNvSpPr txBox="1">
            <a:spLocks noChangeArrowheads="1"/>
          </p:cNvSpPr>
          <p:nvPr/>
        </p:nvSpPr>
        <p:spPr bwMode="auto">
          <a:xfrm>
            <a:off x="1600200" y="1195388"/>
            <a:ext cx="5486400" cy="1600200"/>
          </a:xfrm>
          <a:prstGeom prst="rect">
            <a:avLst/>
          </a:prstGeom>
          <a:gradFill rotWithShape="0">
            <a:gsLst>
              <a:gs pos="0">
                <a:srgbClr val="FFD596"/>
              </a:gs>
              <a:gs pos="100000">
                <a:srgbClr val="FF9900"/>
              </a:gs>
            </a:gsLst>
            <a:lin ang="5400000" scaled="1"/>
          </a:gradFill>
          <a:ln w="9525">
            <a:solidFill>
              <a:srgbClr val="000000"/>
            </a:solidFill>
            <a:miter lim="800000"/>
            <a:headEnd/>
            <a:tailEnd/>
          </a:ln>
        </p:spPr>
        <p:txBody>
          <a:bodyPr/>
          <a:lstStyle/>
          <a:p>
            <a:pPr algn="ctr" eaLnBrk="0" hangingPunct="0"/>
            <a:r>
              <a:rPr lang="fr-FR" sz="1400" b="1">
                <a:latin typeface="Calibri" pitchFamily="34" charset="0"/>
                <a:sym typeface="Symbol"/>
              </a:rPr>
              <a:t></a:t>
            </a:r>
            <a:r>
              <a:rPr lang="fr-FR" sz="1400" b="1">
                <a:latin typeface="Calibri" pitchFamily="34" charset="0"/>
              </a:rPr>
              <a:t>. ANALYSE DE SITUATION</a:t>
            </a:r>
          </a:p>
        </p:txBody>
      </p:sp>
      <p:sp>
        <p:nvSpPr>
          <p:cNvPr id="231428" name="Text Box 4"/>
          <p:cNvSpPr txBox="1">
            <a:spLocks noChangeArrowheads="1"/>
          </p:cNvSpPr>
          <p:nvPr/>
        </p:nvSpPr>
        <p:spPr bwMode="auto">
          <a:xfrm>
            <a:off x="4876800" y="3024188"/>
            <a:ext cx="4114800" cy="1600200"/>
          </a:xfrm>
          <a:prstGeom prst="rect">
            <a:avLst/>
          </a:prstGeom>
          <a:solidFill>
            <a:srgbClr val="FF99CC"/>
          </a:solidFill>
          <a:ln w="9525">
            <a:solidFill>
              <a:srgbClr val="000000"/>
            </a:solidFill>
            <a:miter lim="800000"/>
            <a:headEnd/>
            <a:tailEnd/>
          </a:ln>
        </p:spPr>
        <p:txBody>
          <a:bodyPr/>
          <a:lstStyle/>
          <a:p>
            <a:pPr algn="ctr" eaLnBrk="0" hangingPunct="0"/>
            <a:r>
              <a:rPr lang="fr-FR" sz="1400" b="1">
                <a:latin typeface="Calibri" pitchFamily="34" charset="0"/>
              </a:rPr>
              <a:t>CHOIX DES PRIORITES</a:t>
            </a:r>
          </a:p>
          <a:p>
            <a:pPr eaLnBrk="0" hangingPunct="0"/>
            <a:endParaRPr lang="fr-FR" sz="1200">
              <a:latin typeface="Book Antiqua" pitchFamily="18" charset="0"/>
            </a:endParaRPr>
          </a:p>
        </p:txBody>
      </p:sp>
      <p:sp>
        <p:nvSpPr>
          <p:cNvPr id="231429" name="Text Box 5"/>
          <p:cNvSpPr txBox="1">
            <a:spLocks noChangeArrowheads="1"/>
          </p:cNvSpPr>
          <p:nvPr/>
        </p:nvSpPr>
        <p:spPr bwMode="auto">
          <a:xfrm>
            <a:off x="228600" y="3024188"/>
            <a:ext cx="2590800" cy="1066800"/>
          </a:xfrm>
          <a:prstGeom prst="rect">
            <a:avLst/>
          </a:prstGeom>
          <a:gradFill rotWithShape="0">
            <a:gsLst>
              <a:gs pos="0">
                <a:srgbClr val="FF977D"/>
              </a:gs>
              <a:gs pos="100000">
                <a:srgbClr val="FF3300"/>
              </a:gs>
            </a:gsLst>
            <a:lin ang="5400000" scaled="1"/>
          </a:gradFill>
          <a:ln w="9525">
            <a:solidFill>
              <a:srgbClr val="000000"/>
            </a:solidFill>
            <a:miter lim="800000"/>
            <a:headEnd/>
            <a:tailEnd/>
          </a:ln>
        </p:spPr>
        <p:txBody>
          <a:bodyPr/>
          <a:lstStyle/>
          <a:p>
            <a:pPr algn="ctr" eaLnBrk="0" hangingPunct="0"/>
            <a:r>
              <a:rPr lang="fr-FR" sz="1400" b="1">
                <a:latin typeface="Calibri" pitchFamily="34" charset="0"/>
              </a:rPr>
              <a:t>EVALUATION</a:t>
            </a:r>
          </a:p>
          <a:p>
            <a:pPr eaLnBrk="0" hangingPunct="0"/>
            <a:endParaRPr lang="fr-FR" sz="1200">
              <a:latin typeface="Book Antiqua" pitchFamily="18" charset="0"/>
            </a:endParaRPr>
          </a:p>
        </p:txBody>
      </p:sp>
      <p:sp>
        <p:nvSpPr>
          <p:cNvPr id="231430" name="Text Box 6"/>
          <p:cNvSpPr txBox="1">
            <a:spLocks noChangeArrowheads="1"/>
          </p:cNvSpPr>
          <p:nvPr/>
        </p:nvSpPr>
        <p:spPr bwMode="auto">
          <a:xfrm>
            <a:off x="4876800" y="4929188"/>
            <a:ext cx="4114800" cy="838200"/>
          </a:xfrm>
          <a:prstGeom prst="rect">
            <a:avLst/>
          </a:prstGeom>
          <a:gradFill rotWithShape="0">
            <a:gsLst>
              <a:gs pos="0">
                <a:srgbClr val="91C8AC"/>
              </a:gs>
              <a:gs pos="100000">
                <a:srgbClr val="339966"/>
              </a:gs>
            </a:gsLst>
            <a:lin ang="5400000" scaled="1"/>
          </a:gradFill>
          <a:ln w="9525">
            <a:solidFill>
              <a:srgbClr val="000000"/>
            </a:solidFill>
            <a:miter lim="800000"/>
            <a:headEnd/>
            <a:tailEnd/>
          </a:ln>
        </p:spPr>
        <p:txBody>
          <a:bodyPr/>
          <a:lstStyle/>
          <a:p>
            <a:pPr algn="ctr" eaLnBrk="0" hangingPunct="0"/>
            <a:r>
              <a:rPr lang="fr-FR" sz="1400" b="1">
                <a:latin typeface="Calibri" pitchFamily="34" charset="0"/>
              </a:rPr>
              <a:t>DEFINITION DES OBJECTIFS</a:t>
            </a:r>
          </a:p>
        </p:txBody>
      </p:sp>
      <p:sp>
        <p:nvSpPr>
          <p:cNvPr id="231431" name="Text Box 7"/>
          <p:cNvSpPr txBox="1">
            <a:spLocks noChangeArrowheads="1"/>
          </p:cNvSpPr>
          <p:nvPr/>
        </p:nvSpPr>
        <p:spPr bwMode="auto">
          <a:xfrm>
            <a:off x="1600200" y="5767388"/>
            <a:ext cx="2971800" cy="685800"/>
          </a:xfrm>
          <a:prstGeom prst="rect">
            <a:avLst/>
          </a:prstGeom>
          <a:gradFill rotWithShape="0">
            <a:gsLst>
              <a:gs pos="0">
                <a:srgbClr val="FFFF6D"/>
              </a:gs>
              <a:gs pos="100000">
                <a:srgbClr val="FFFF00"/>
              </a:gs>
            </a:gsLst>
            <a:lin ang="5400000" scaled="1"/>
          </a:gradFill>
          <a:ln w="9525">
            <a:solidFill>
              <a:srgbClr val="000000"/>
            </a:solidFill>
            <a:miter lim="800000"/>
            <a:headEnd/>
            <a:tailEnd/>
          </a:ln>
        </p:spPr>
        <p:txBody>
          <a:bodyPr/>
          <a:lstStyle/>
          <a:p>
            <a:pPr algn="ctr" eaLnBrk="0" hangingPunct="0"/>
            <a:r>
              <a:rPr lang="fr-FR" sz="1400" b="1" dirty="0">
                <a:latin typeface="Calibri" pitchFamily="34" charset="0"/>
              </a:rPr>
              <a:t>CHOIX DES STRATEGIES</a:t>
            </a:r>
          </a:p>
        </p:txBody>
      </p:sp>
      <p:sp>
        <p:nvSpPr>
          <p:cNvPr id="231432" name="Text Box 8"/>
          <p:cNvSpPr txBox="1">
            <a:spLocks noChangeArrowheads="1"/>
          </p:cNvSpPr>
          <p:nvPr/>
        </p:nvSpPr>
        <p:spPr bwMode="auto">
          <a:xfrm>
            <a:off x="228600" y="4395788"/>
            <a:ext cx="3505200" cy="1143000"/>
          </a:xfrm>
          <a:prstGeom prst="rect">
            <a:avLst/>
          </a:prstGeom>
          <a:gradFill rotWithShape="0">
            <a:gsLst>
              <a:gs pos="0">
                <a:srgbClr val="7194FF"/>
              </a:gs>
              <a:gs pos="100000">
                <a:srgbClr val="3366FF"/>
              </a:gs>
            </a:gsLst>
            <a:lin ang="5400000" scaled="1"/>
          </a:gradFill>
          <a:ln w="9525">
            <a:solidFill>
              <a:srgbClr val="000000"/>
            </a:solidFill>
            <a:miter lim="800000"/>
            <a:headEnd/>
            <a:tailEnd/>
          </a:ln>
        </p:spPr>
        <p:txBody>
          <a:bodyPr/>
          <a:lstStyle/>
          <a:p>
            <a:pPr algn="ctr" eaLnBrk="0" hangingPunct="0"/>
            <a:r>
              <a:rPr lang="fr-FR" sz="1400" b="1">
                <a:latin typeface="Calibri" pitchFamily="34" charset="0"/>
              </a:rPr>
              <a:t>ORGANISATION DE L’ACTION</a:t>
            </a:r>
          </a:p>
        </p:txBody>
      </p:sp>
      <p:sp>
        <p:nvSpPr>
          <p:cNvPr id="231433" name="Text Box 9"/>
          <p:cNvSpPr txBox="1">
            <a:spLocks noChangeArrowheads="1"/>
          </p:cNvSpPr>
          <p:nvPr/>
        </p:nvSpPr>
        <p:spPr bwMode="auto">
          <a:xfrm>
            <a:off x="2916238" y="3633788"/>
            <a:ext cx="1808162" cy="587375"/>
          </a:xfrm>
          <a:prstGeom prst="rect">
            <a:avLst/>
          </a:prstGeom>
          <a:solidFill>
            <a:srgbClr val="FFFFFF"/>
          </a:solidFill>
          <a:ln w="9525">
            <a:solidFill>
              <a:srgbClr val="000000"/>
            </a:solidFill>
            <a:miter lim="800000"/>
            <a:headEnd/>
            <a:tailEnd/>
          </a:ln>
        </p:spPr>
        <p:txBody>
          <a:bodyPr/>
          <a:lstStyle/>
          <a:p>
            <a:pPr algn="ctr" eaLnBrk="0" hangingPunct="0"/>
            <a:r>
              <a:rPr lang="fr-FR" sz="1100" b="1" i="1">
                <a:solidFill>
                  <a:srgbClr val="FF0000"/>
                </a:solidFill>
                <a:latin typeface="Calibri" pitchFamily="34" charset="0"/>
              </a:rPr>
              <a:t>Les objectifs et les stratégies correspondent-ils aux intentions éducatives ?</a:t>
            </a:r>
          </a:p>
        </p:txBody>
      </p:sp>
      <p:sp>
        <p:nvSpPr>
          <p:cNvPr id="231434" name="Line 10"/>
          <p:cNvSpPr>
            <a:spLocks noChangeShapeType="1"/>
          </p:cNvSpPr>
          <p:nvPr/>
        </p:nvSpPr>
        <p:spPr bwMode="auto">
          <a:xfrm flipV="1">
            <a:off x="1447800" y="4090988"/>
            <a:ext cx="0" cy="304800"/>
          </a:xfrm>
          <a:prstGeom prst="line">
            <a:avLst/>
          </a:prstGeom>
          <a:noFill/>
          <a:ln w="22225" cap="sq">
            <a:solidFill>
              <a:schemeClr val="tx1"/>
            </a:solidFill>
            <a:round/>
            <a:headEnd type="none" w="sm" len="sm"/>
            <a:tailEnd type="triangle" w="sm" len="sm"/>
          </a:ln>
        </p:spPr>
        <p:txBody>
          <a:bodyPr wrap="none"/>
          <a:lstStyle/>
          <a:p>
            <a:endParaRPr lang="fr-FR"/>
          </a:p>
        </p:txBody>
      </p:sp>
      <p:sp>
        <p:nvSpPr>
          <p:cNvPr id="231435" name="Line 11"/>
          <p:cNvSpPr>
            <a:spLocks noChangeShapeType="1"/>
          </p:cNvSpPr>
          <p:nvPr/>
        </p:nvSpPr>
        <p:spPr bwMode="auto">
          <a:xfrm rot="2851567" flipV="1">
            <a:off x="3215481" y="2615407"/>
            <a:ext cx="39687" cy="990600"/>
          </a:xfrm>
          <a:prstGeom prst="line">
            <a:avLst/>
          </a:prstGeom>
          <a:noFill/>
          <a:ln w="22225" cap="sq">
            <a:solidFill>
              <a:schemeClr val="tx1"/>
            </a:solidFill>
            <a:round/>
            <a:headEnd type="none" w="sm" len="sm"/>
            <a:tailEnd type="triangle" w="sm" len="sm"/>
          </a:ln>
        </p:spPr>
        <p:txBody>
          <a:bodyPr wrap="none"/>
          <a:lstStyle/>
          <a:p>
            <a:endParaRPr lang="fr-FR"/>
          </a:p>
        </p:txBody>
      </p:sp>
      <p:sp>
        <p:nvSpPr>
          <p:cNvPr id="231436" name="Line 12"/>
          <p:cNvSpPr>
            <a:spLocks noChangeShapeType="1"/>
          </p:cNvSpPr>
          <p:nvPr/>
        </p:nvSpPr>
        <p:spPr bwMode="auto">
          <a:xfrm rot="7523718" flipV="1">
            <a:off x="4333875" y="2560638"/>
            <a:ext cx="0" cy="1219200"/>
          </a:xfrm>
          <a:prstGeom prst="line">
            <a:avLst/>
          </a:prstGeom>
          <a:noFill/>
          <a:ln w="22225" cap="sq">
            <a:solidFill>
              <a:schemeClr val="tx1"/>
            </a:solidFill>
            <a:round/>
            <a:headEnd type="none" w="sm" len="sm"/>
            <a:tailEnd type="triangle" w="sm" len="sm"/>
          </a:ln>
        </p:spPr>
        <p:txBody>
          <a:bodyPr wrap="none"/>
          <a:lstStyle/>
          <a:p>
            <a:endParaRPr lang="fr-FR"/>
          </a:p>
        </p:txBody>
      </p:sp>
      <p:sp>
        <p:nvSpPr>
          <p:cNvPr id="231437" name="Line 13"/>
          <p:cNvSpPr>
            <a:spLocks noChangeShapeType="1"/>
          </p:cNvSpPr>
          <p:nvPr/>
        </p:nvSpPr>
        <p:spPr bwMode="auto">
          <a:xfrm>
            <a:off x="7010400" y="4624388"/>
            <a:ext cx="0" cy="304800"/>
          </a:xfrm>
          <a:prstGeom prst="line">
            <a:avLst/>
          </a:prstGeom>
          <a:noFill/>
          <a:ln w="22225" cap="sq">
            <a:solidFill>
              <a:schemeClr val="tx1"/>
            </a:solidFill>
            <a:round/>
            <a:headEnd type="none" w="sm" len="sm"/>
            <a:tailEnd type="triangle" w="sm" len="sm"/>
          </a:ln>
        </p:spPr>
        <p:txBody>
          <a:bodyPr wrap="none"/>
          <a:lstStyle/>
          <a:p>
            <a:endParaRPr lang="fr-FR"/>
          </a:p>
        </p:txBody>
      </p:sp>
      <p:sp>
        <p:nvSpPr>
          <p:cNvPr id="231438" name="Line 14"/>
          <p:cNvSpPr>
            <a:spLocks noChangeShapeType="1"/>
          </p:cNvSpPr>
          <p:nvPr/>
        </p:nvSpPr>
        <p:spPr bwMode="auto">
          <a:xfrm rot="-2169491" flipH="1" flipV="1">
            <a:off x="2962275" y="5526088"/>
            <a:ext cx="28575" cy="244475"/>
          </a:xfrm>
          <a:prstGeom prst="line">
            <a:avLst/>
          </a:prstGeom>
          <a:noFill/>
          <a:ln w="22225" cap="sq">
            <a:solidFill>
              <a:schemeClr val="tx1"/>
            </a:solidFill>
            <a:round/>
            <a:headEnd type="none" w="sm" len="sm"/>
            <a:tailEnd type="triangle" w="sm" len="sm"/>
          </a:ln>
        </p:spPr>
        <p:txBody>
          <a:bodyPr wrap="none"/>
          <a:lstStyle/>
          <a:p>
            <a:endParaRPr lang="fr-FR"/>
          </a:p>
        </p:txBody>
      </p:sp>
      <p:sp>
        <p:nvSpPr>
          <p:cNvPr id="231439" name="Line 15"/>
          <p:cNvSpPr>
            <a:spLocks noChangeShapeType="1"/>
          </p:cNvSpPr>
          <p:nvPr/>
        </p:nvSpPr>
        <p:spPr bwMode="auto">
          <a:xfrm flipH="1">
            <a:off x="4038600" y="5233988"/>
            <a:ext cx="838200" cy="533400"/>
          </a:xfrm>
          <a:prstGeom prst="line">
            <a:avLst/>
          </a:prstGeom>
          <a:noFill/>
          <a:ln w="22225" cap="sq">
            <a:solidFill>
              <a:schemeClr val="tx1"/>
            </a:solidFill>
            <a:round/>
            <a:headEnd type="none" w="sm" len="sm"/>
            <a:tailEnd type="triangle" w="sm" len="sm"/>
          </a:ln>
        </p:spPr>
        <p:txBody>
          <a:bodyPr wrap="none"/>
          <a:lstStyle/>
          <a:p>
            <a:endParaRPr lang="fr-FR"/>
          </a:p>
        </p:txBody>
      </p:sp>
      <p:sp>
        <p:nvSpPr>
          <p:cNvPr id="231440" name="Line 16"/>
          <p:cNvSpPr>
            <a:spLocks noChangeShapeType="1"/>
          </p:cNvSpPr>
          <p:nvPr/>
        </p:nvSpPr>
        <p:spPr bwMode="auto">
          <a:xfrm>
            <a:off x="1905000" y="4090988"/>
            <a:ext cx="0" cy="304800"/>
          </a:xfrm>
          <a:prstGeom prst="line">
            <a:avLst/>
          </a:prstGeom>
          <a:noFill/>
          <a:ln w="22225" cap="sq">
            <a:solidFill>
              <a:schemeClr val="tx1"/>
            </a:solidFill>
            <a:round/>
            <a:headEnd type="none" w="sm" len="sm"/>
            <a:tailEnd type="triangle" w="sm" len="sm"/>
          </a:ln>
        </p:spPr>
        <p:txBody>
          <a:bodyPr wrap="none"/>
          <a:lstStyle/>
          <a:p>
            <a:endParaRPr lang="fr-FR"/>
          </a:p>
        </p:txBody>
      </p:sp>
      <p:sp>
        <p:nvSpPr>
          <p:cNvPr id="231442" name="Text Box 18"/>
          <p:cNvSpPr txBox="1">
            <a:spLocks noChangeArrowheads="1"/>
          </p:cNvSpPr>
          <p:nvPr/>
        </p:nvSpPr>
        <p:spPr bwMode="auto">
          <a:xfrm>
            <a:off x="1676400" y="1423988"/>
            <a:ext cx="5559425" cy="1735137"/>
          </a:xfrm>
          <a:prstGeom prst="rect">
            <a:avLst/>
          </a:prstGeom>
          <a:noFill/>
          <a:ln w="12700" cap="sq">
            <a:noFill/>
            <a:miter lim="800000"/>
            <a:headEnd type="none" w="sm" len="sm"/>
            <a:tailEnd type="none" w="sm" len="sm"/>
          </a:ln>
        </p:spPr>
        <p:txBody>
          <a:bodyPr>
            <a:spAutoFit/>
          </a:bodyPr>
          <a:lstStyle/>
          <a:p>
            <a:pPr algn="just" eaLnBrk="0" hangingPunct="0"/>
            <a:r>
              <a:rPr lang="fr-FR" sz="1200">
                <a:latin typeface="Calibri" pitchFamily="34" charset="0"/>
              </a:rPr>
              <a:t>- Quelles sont les caractéristiques du territoire</a:t>
            </a:r>
          </a:p>
          <a:p>
            <a:pPr algn="just" eaLnBrk="0" hangingPunct="0"/>
            <a:r>
              <a:rPr lang="fr-FR" sz="1200">
                <a:latin typeface="Calibri" pitchFamily="34" charset="0"/>
              </a:rPr>
              <a:t>- Quelles sont les caractéristiques de la population</a:t>
            </a:r>
          </a:p>
          <a:p>
            <a:pPr algn="just" eaLnBrk="0" hangingPunct="0"/>
            <a:r>
              <a:rPr lang="fr-FR" sz="1200">
                <a:latin typeface="Calibri" pitchFamily="34" charset="0"/>
              </a:rPr>
              <a:t>- Comment a-t-on identifié les problèmes de santé de la population et quels sont-ils ?</a:t>
            </a:r>
          </a:p>
          <a:p>
            <a:pPr algn="just" eaLnBrk="0" hangingPunct="0"/>
            <a:r>
              <a:rPr lang="fr-FR" sz="1200">
                <a:latin typeface="Calibri" pitchFamily="34" charset="0"/>
              </a:rPr>
              <a:t>- Les besoins spécifiques de la population sont-ils recueillis, comment ?</a:t>
            </a:r>
          </a:p>
          <a:p>
            <a:pPr algn="just" eaLnBrk="0" hangingPunct="0"/>
            <a:r>
              <a:rPr lang="fr-FR" sz="1200">
                <a:latin typeface="Calibri" pitchFamily="34" charset="0"/>
              </a:rPr>
              <a:t>- Quelles ressources sont mobilisées ?</a:t>
            </a:r>
          </a:p>
          <a:p>
            <a:pPr algn="just" eaLnBrk="0" hangingPunct="0"/>
            <a:r>
              <a:rPr lang="fr-FR" sz="1200">
                <a:latin typeface="Calibri" pitchFamily="34" charset="0"/>
              </a:rPr>
              <a:t>- Y a-t-il un Programme ou Plan de financement possible ? </a:t>
            </a:r>
          </a:p>
          <a:p>
            <a:pPr>
              <a:spcBef>
                <a:spcPct val="50000"/>
              </a:spcBef>
            </a:pPr>
            <a:endParaRPr lang="fr-FR" sz="2400">
              <a:latin typeface="Calibri" pitchFamily="34" charset="0"/>
            </a:endParaRPr>
          </a:p>
        </p:txBody>
      </p:sp>
      <p:sp>
        <p:nvSpPr>
          <p:cNvPr id="231443" name="Text Box 19"/>
          <p:cNvSpPr txBox="1">
            <a:spLocks noChangeArrowheads="1"/>
          </p:cNvSpPr>
          <p:nvPr/>
        </p:nvSpPr>
        <p:spPr bwMode="auto">
          <a:xfrm>
            <a:off x="5029200" y="3252788"/>
            <a:ext cx="3810000" cy="1370012"/>
          </a:xfrm>
          <a:prstGeom prst="rect">
            <a:avLst/>
          </a:prstGeom>
          <a:noFill/>
          <a:ln w="12700" cap="sq">
            <a:noFill/>
            <a:miter lim="800000"/>
            <a:headEnd type="none" w="sm" len="sm"/>
            <a:tailEnd type="none" w="sm" len="sm"/>
          </a:ln>
        </p:spPr>
        <p:txBody>
          <a:bodyPr>
            <a:spAutoFit/>
          </a:bodyPr>
          <a:lstStyle/>
          <a:p>
            <a:pPr algn="just" eaLnBrk="0" hangingPunct="0"/>
            <a:r>
              <a:rPr lang="fr-FR" sz="1200">
                <a:latin typeface="Calibri" pitchFamily="34" charset="0"/>
              </a:rPr>
              <a:t>- Quel est le problème sur lequel se propose d’agir l’acteur, ce problème est-il important au sein de la population ?</a:t>
            </a:r>
          </a:p>
          <a:p>
            <a:pPr algn="just" eaLnBrk="0" hangingPunct="0"/>
            <a:r>
              <a:rPr lang="fr-FR" sz="1200">
                <a:latin typeface="Calibri" pitchFamily="34" charset="0"/>
              </a:rPr>
              <a:t>- Sur quel comportement le programme va-t-il agir ?</a:t>
            </a:r>
          </a:p>
          <a:p>
            <a:pPr algn="just" eaLnBrk="0" hangingPunct="0">
              <a:buFontTx/>
              <a:buChar char="-"/>
            </a:pPr>
            <a:r>
              <a:rPr lang="fr-FR" sz="1200">
                <a:latin typeface="Calibri" pitchFamily="34" charset="0"/>
              </a:rPr>
              <a:t> A votre avis, ce comportement est-il modifiable ?</a:t>
            </a:r>
          </a:p>
          <a:p>
            <a:pPr algn="just" eaLnBrk="0" hangingPunct="0"/>
            <a:r>
              <a:rPr lang="fr-FR" sz="1200">
                <a:latin typeface="Calibri" pitchFamily="34" charset="0"/>
              </a:rPr>
              <a:t>- A quel but de santé publique cette action va-t-elle contribuer ?</a:t>
            </a:r>
            <a:endParaRPr lang="fr-FR" sz="2400">
              <a:latin typeface="Calibri" pitchFamily="34" charset="0"/>
            </a:endParaRPr>
          </a:p>
        </p:txBody>
      </p:sp>
      <p:sp>
        <p:nvSpPr>
          <p:cNvPr id="231444" name="Text Box 20"/>
          <p:cNvSpPr txBox="1">
            <a:spLocks noChangeArrowheads="1"/>
          </p:cNvSpPr>
          <p:nvPr/>
        </p:nvSpPr>
        <p:spPr bwMode="auto">
          <a:xfrm>
            <a:off x="4953000" y="5203825"/>
            <a:ext cx="4038600" cy="457200"/>
          </a:xfrm>
          <a:prstGeom prst="rect">
            <a:avLst/>
          </a:prstGeom>
          <a:noFill/>
          <a:ln w="12700" cap="sq">
            <a:noFill/>
            <a:miter lim="800000"/>
            <a:headEnd type="none" w="sm" len="sm"/>
            <a:tailEnd type="none" w="sm" len="sm"/>
          </a:ln>
        </p:spPr>
        <p:txBody>
          <a:bodyPr>
            <a:spAutoFit/>
          </a:bodyPr>
          <a:lstStyle/>
          <a:p>
            <a:pPr eaLnBrk="0" hangingPunct="0"/>
            <a:r>
              <a:rPr lang="fr-FR" sz="1200">
                <a:latin typeface="Calibri" pitchFamily="34" charset="0"/>
              </a:rPr>
              <a:t>- Quelle amélioration est envisagée pour la population ?</a:t>
            </a:r>
          </a:p>
          <a:p>
            <a:pPr eaLnBrk="0" hangingPunct="0"/>
            <a:r>
              <a:rPr lang="fr-FR" sz="1200">
                <a:latin typeface="Calibri" pitchFamily="34" charset="0"/>
              </a:rPr>
              <a:t>- Rédiger cette amélioration sous  forme d’objectif principal</a:t>
            </a:r>
          </a:p>
        </p:txBody>
      </p:sp>
      <p:sp>
        <p:nvSpPr>
          <p:cNvPr id="231445" name="Text Box 21"/>
          <p:cNvSpPr txBox="1">
            <a:spLocks noChangeArrowheads="1"/>
          </p:cNvSpPr>
          <p:nvPr/>
        </p:nvSpPr>
        <p:spPr bwMode="auto">
          <a:xfrm>
            <a:off x="1676400" y="5995988"/>
            <a:ext cx="2967038" cy="457200"/>
          </a:xfrm>
          <a:prstGeom prst="rect">
            <a:avLst/>
          </a:prstGeom>
          <a:noFill/>
          <a:ln w="12700" cap="sq">
            <a:noFill/>
            <a:miter lim="800000"/>
            <a:headEnd type="none" w="sm" len="sm"/>
            <a:tailEnd type="none" w="sm" len="sm"/>
          </a:ln>
        </p:spPr>
        <p:txBody>
          <a:bodyPr>
            <a:spAutoFit/>
          </a:bodyPr>
          <a:lstStyle/>
          <a:p>
            <a:pPr eaLnBrk="0" hangingPunct="0"/>
            <a:r>
              <a:rPr lang="fr-FR" sz="1200">
                <a:latin typeface="Calibri" pitchFamily="34" charset="0"/>
              </a:rPr>
              <a:t>- Quelle méthode est mise en œuvre ?</a:t>
            </a:r>
          </a:p>
          <a:p>
            <a:pPr eaLnBrk="0" hangingPunct="0"/>
            <a:r>
              <a:rPr lang="fr-FR" sz="1200">
                <a:latin typeface="Calibri" pitchFamily="34" charset="0"/>
              </a:rPr>
              <a:t>- A quel type d’action correspond-elle ?</a:t>
            </a:r>
            <a:endParaRPr lang="fr-FR" sz="2400">
              <a:latin typeface="Calibri" pitchFamily="34" charset="0"/>
            </a:endParaRPr>
          </a:p>
        </p:txBody>
      </p:sp>
      <p:sp>
        <p:nvSpPr>
          <p:cNvPr id="231446" name="Text Box 22"/>
          <p:cNvSpPr txBox="1">
            <a:spLocks noChangeArrowheads="1"/>
          </p:cNvSpPr>
          <p:nvPr/>
        </p:nvSpPr>
        <p:spPr bwMode="auto">
          <a:xfrm>
            <a:off x="304800" y="4624388"/>
            <a:ext cx="3352800" cy="1370012"/>
          </a:xfrm>
          <a:prstGeom prst="rect">
            <a:avLst/>
          </a:prstGeom>
          <a:noFill/>
          <a:ln w="12700" cap="sq">
            <a:noFill/>
            <a:miter lim="800000"/>
            <a:headEnd type="none" w="sm" len="sm"/>
            <a:tailEnd type="none" w="sm" len="sm"/>
          </a:ln>
        </p:spPr>
        <p:txBody>
          <a:bodyPr>
            <a:spAutoFit/>
          </a:bodyPr>
          <a:lstStyle/>
          <a:p>
            <a:pPr eaLnBrk="0" hangingPunct="0"/>
            <a:r>
              <a:rPr lang="fr-FR" sz="1200">
                <a:latin typeface="Calibri" pitchFamily="34" charset="0"/>
              </a:rPr>
              <a:t>- Qui fait quoi ?</a:t>
            </a:r>
          </a:p>
          <a:p>
            <a:pPr eaLnBrk="0" hangingPunct="0"/>
            <a:r>
              <a:rPr lang="fr-FR" sz="1200">
                <a:latin typeface="Calibri" pitchFamily="34" charset="0"/>
              </a:rPr>
              <a:t>- Quand ? Comment ? Où ?</a:t>
            </a:r>
          </a:p>
          <a:p>
            <a:pPr eaLnBrk="0" hangingPunct="0"/>
            <a:r>
              <a:rPr lang="fr-FR" sz="1200">
                <a:latin typeface="Calibri" pitchFamily="34" charset="0"/>
              </a:rPr>
              <a:t>- Avec quels moyens ?</a:t>
            </a:r>
          </a:p>
          <a:p>
            <a:pPr eaLnBrk="0" hangingPunct="0"/>
            <a:r>
              <a:rPr lang="fr-FR" sz="1200">
                <a:latin typeface="Calibri" pitchFamily="34" charset="0"/>
              </a:rPr>
              <a:t>- Avec quels partenariats ?</a:t>
            </a:r>
          </a:p>
          <a:p>
            <a:pPr>
              <a:spcBef>
                <a:spcPct val="50000"/>
              </a:spcBef>
            </a:pPr>
            <a:endParaRPr lang="fr-FR" sz="2400">
              <a:latin typeface="Calibri" pitchFamily="34" charset="0"/>
            </a:endParaRPr>
          </a:p>
        </p:txBody>
      </p:sp>
      <p:sp>
        <p:nvSpPr>
          <p:cNvPr id="231447" name="Text Box 23"/>
          <p:cNvSpPr txBox="1">
            <a:spLocks noChangeArrowheads="1"/>
          </p:cNvSpPr>
          <p:nvPr/>
        </p:nvSpPr>
        <p:spPr bwMode="auto">
          <a:xfrm>
            <a:off x="304800" y="3252788"/>
            <a:ext cx="2362200" cy="822325"/>
          </a:xfrm>
          <a:prstGeom prst="rect">
            <a:avLst/>
          </a:prstGeom>
          <a:noFill/>
          <a:ln w="12700" cap="sq">
            <a:noFill/>
            <a:miter lim="800000"/>
            <a:headEnd type="none" w="sm" len="sm"/>
            <a:tailEnd type="none" w="sm" len="sm"/>
          </a:ln>
        </p:spPr>
        <p:txBody>
          <a:bodyPr>
            <a:spAutoFit/>
          </a:bodyPr>
          <a:lstStyle/>
          <a:p>
            <a:pPr eaLnBrk="0" hangingPunct="0"/>
            <a:r>
              <a:rPr lang="fr-FR" sz="1200">
                <a:latin typeface="Calibri" pitchFamily="34" charset="0"/>
              </a:rPr>
              <a:t>- Qui évalue ?</a:t>
            </a:r>
          </a:p>
          <a:p>
            <a:pPr eaLnBrk="0" hangingPunct="0">
              <a:buFontTx/>
              <a:buChar char="-"/>
            </a:pPr>
            <a:r>
              <a:rPr lang="fr-FR" sz="1200">
                <a:latin typeface="Calibri" pitchFamily="34" charset="0"/>
              </a:rPr>
              <a:t> Qu’est-ce qui est observé ? </a:t>
            </a:r>
          </a:p>
          <a:p>
            <a:pPr eaLnBrk="0" hangingPunct="0"/>
            <a:r>
              <a:rPr lang="fr-FR" sz="1200">
                <a:latin typeface="Calibri" pitchFamily="34" charset="0"/>
              </a:rPr>
              <a:t>(critères – indicateurs)</a:t>
            </a:r>
          </a:p>
          <a:p>
            <a:pPr eaLnBrk="0" hangingPunct="0"/>
            <a:r>
              <a:rPr lang="fr-FR" sz="1200">
                <a:latin typeface="Calibri" pitchFamily="34" charset="0"/>
              </a:rPr>
              <a:t>- Avec quels outils ?</a:t>
            </a:r>
          </a:p>
        </p:txBody>
      </p:sp>
      <p:pic>
        <p:nvPicPr>
          <p:cNvPr id="109590"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24" name="Espace réservé du numéro de diapositive 23"/>
          <p:cNvSpPr>
            <a:spLocks noGrp="1"/>
          </p:cNvSpPr>
          <p:nvPr>
            <p:ph type="sldNum" sz="quarter" idx="11"/>
          </p:nvPr>
        </p:nvSpPr>
        <p:spPr/>
        <p:txBody>
          <a:bodyPr/>
          <a:lstStyle/>
          <a:p>
            <a:pPr>
              <a:defRPr/>
            </a:pPr>
            <a:fld id="{3C037D74-6CB4-495A-A80D-50A605D92923}" type="slidenum">
              <a:rPr lang="fr-FR" smtClean="0"/>
              <a:pPr>
                <a:defRPr/>
              </a:pPr>
              <a:t>55</a:t>
            </a:fld>
            <a:endParaRPr lang="fr-F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1427"/>
                                        </p:tgtEl>
                                        <p:attrNameLst>
                                          <p:attrName>style.visibility</p:attrName>
                                        </p:attrNameLst>
                                      </p:cBhvr>
                                      <p:to>
                                        <p:strVal val="visible"/>
                                      </p:to>
                                    </p:set>
                                    <p:animEffect transition="in" filter="box(in)">
                                      <p:cBhvr>
                                        <p:cTn id="7" dur="500"/>
                                        <p:tgtEl>
                                          <p:spTgt spid="2314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31442"/>
                                        </p:tgtEl>
                                        <p:attrNameLst>
                                          <p:attrName>style.visibility</p:attrName>
                                        </p:attrNameLst>
                                      </p:cBhvr>
                                      <p:to>
                                        <p:strVal val="visible"/>
                                      </p:to>
                                    </p:set>
                                    <p:anim calcmode="lin" valueType="num">
                                      <p:cBhvr additive="base">
                                        <p:cTn id="12" dur="500" fill="hold"/>
                                        <p:tgtEl>
                                          <p:spTgt spid="231442"/>
                                        </p:tgtEl>
                                        <p:attrNameLst>
                                          <p:attrName>ppt_x</p:attrName>
                                        </p:attrNameLst>
                                      </p:cBhvr>
                                      <p:tavLst>
                                        <p:tav tm="0">
                                          <p:val>
                                            <p:strVal val="0-#ppt_w/2"/>
                                          </p:val>
                                        </p:tav>
                                        <p:tav tm="100000">
                                          <p:val>
                                            <p:strVal val="#ppt_x"/>
                                          </p:val>
                                        </p:tav>
                                      </p:tavLst>
                                    </p:anim>
                                    <p:anim calcmode="lin" valueType="num">
                                      <p:cBhvr additive="base">
                                        <p:cTn id="13" dur="500" fill="hold"/>
                                        <p:tgtEl>
                                          <p:spTgt spid="23144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3143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31428"/>
                                        </p:tgtEl>
                                        <p:attrNameLst>
                                          <p:attrName>style.visibility</p:attrName>
                                        </p:attrNameLst>
                                      </p:cBhvr>
                                      <p:to>
                                        <p:strVal val="visible"/>
                                      </p:to>
                                    </p:set>
                                    <p:animEffect transition="in" filter="box(in)">
                                      <p:cBhvr>
                                        <p:cTn id="22" dur="500"/>
                                        <p:tgtEl>
                                          <p:spTgt spid="23142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31443"/>
                                        </p:tgtEl>
                                        <p:attrNameLst>
                                          <p:attrName>style.visibility</p:attrName>
                                        </p:attrNameLst>
                                      </p:cBhvr>
                                      <p:to>
                                        <p:strVal val="visible"/>
                                      </p:to>
                                    </p:set>
                                    <p:anim calcmode="lin" valueType="num">
                                      <p:cBhvr additive="base">
                                        <p:cTn id="27" dur="500" fill="hold"/>
                                        <p:tgtEl>
                                          <p:spTgt spid="231443"/>
                                        </p:tgtEl>
                                        <p:attrNameLst>
                                          <p:attrName>ppt_x</p:attrName>
                                        </p:attrNameLst>
                                      </p:cBhvr>
                                      <p:tavLst>
                                        <p:tav tm="0">
                                          <p:val>
                                            <p:strVal val="1+#ppt_w/2"/>
                                          </p:val>
                                        </p:tav>
                                        <p:tav tm="100000">
                                          <p:val>
                                            <p:strVal val="#ppt_x"/>
                                          </p:val>
                                        </p:tav>
                                      </p:tavLst>
                                    </p:anim>
                                    <p:anim calcmode="lin" valueType="num">
                                      <p:cBhvr additive="base">
                                        <p:cTn id="28" dur="500" fill="hold"/>
                                        <p:tgtEl>
                                          <p:spTgt spid="23144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2314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31430"/>
                                        </p:tgtEl>
                                        <p:attrNameLst>
                                          <p:attrName>style.visibility</p:attrName>
                                        </p:attrNameLst>
                                      </p:cBhvr>
                                      <p:to>
                                        <p:strVal val="visible"/>
                                      </p:to>
                                    </p:set>
                                    <p:animEffect transition="in" filter="box(in)">
                                      <p:cBhvr>
                                        <p:cTn id="37" dur="500"/>
                                        <p:tgtEl>
                                          <p:spTgt spid="23143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231444"/>
                                        </p:tgtEl>
                                        <p:attrNameLst>
                                          <p:attrName>style.visibility</p:attrName>
                                        </p:attrNameLst>
                                      </p:cBhvr>
                                      <p:to>
                                        <p:strVal val="visible"/>
                                      </p:to>
                                    </p:set>
                                    <p:anim calcmode="lin" valueType="num">
                                      <p:cBhvr additive="base">
                                        <p:cTn id="42" dur="500" fill="hold"/>
                                        <p:tgtEl>
                                          <p:spTgt spid="231444"/>
                                        </p:tgtEl>
                                        <p:attrNameLst>
                                          <p:attrName>ppt_x</p:attrName>
                                        </p:attrNameLst>
                                      </p:cBhvr>
                                      <p:tavLst>
                                        <p:tav tm="0">
                                          <p:val>
                                            <p:strVal val="1+#ppt_w/2"/>
                                          </p:val>
                                        </p:tav>
                                        <p:tav tm="100000">
                                          <p:val>
                                            <p:strVal val="#ppt_x"/>
                                          </p:val>
                                        </p:tav>
                                      </p:tavLst>
                                    </p:anim>
                                    <p:anim calcmode="lin" valueType="num">
                                      <p:cBhvr additive="base">
                                        <p:cTn id="43" dur="500" fill="hold"/>
                                        <p:tgtEl>
                                          <p:spTgt spid="231444"/>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23143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31431"/>
                                        </p:tgtEl>
                                        <p:attrNameLst>
                                          <p:attrName>style.visibility</p:attrName>
                                        </p:attrNameLst>
                                      </p:cBhvr>
                                      <p:to>
                                        <p:strVal val="visible"/>
                                      </p:to>
                                    </p:set>
                                    <p:animEffect transition="in" filter="box(in)">
                                      <p:cBhvr>
                                        <p:cTn id="52" dur="500"/>
                                        <p:tgtEl>
                                          <p:spTgt spid="23143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31445"/>
                                        </p:tgtEl>
                                        <p:attrNameLst>
                                          <p:attrName>style.visibility</p:attrName>
                                        </p:attrNameLst>
                                      </p:cBhvr>
                                      <p:to>
                                        <p:strVal val="visible"/>
                                      </p:to>
                                    </p:set>
                                    <p:anim calcmode="lin" valueType="num">
                                      <p:cBhvr additive="base">
                                        <p:cTn id="57" dur="500" fill="hold"/>
                                        <p:tgtEl>
                                          <p:spTgt spid="231445"/>
                                        </p:tgtEl>
                                        <p:attrNameLst>
                                          <p:attrName>ppt_x</p:attrName>
                                        </p:attrNameLst>
                                      </p:cBhvr>
                                      <p:tavLst>
                                        <p:tav tm="0">
                                          <p:val>
                                            <p:strVal val="0-#ppt_w/2"/>
                                          </p:val>
                                        </p:tav>
                                        <p:tav tm="100000">
                                          <p:val>
                                            <p:strVal val="#ppt_x"/>
                                          </p:val>
                                        </p:tav>
                                      </p:tavLst>
                                    </p:anim>
                                    <p:anim calcmode="lin" valueType="num">
                                      <p:cBhvr additive="base">
                                        <p:cTn id="58" dur="500" fill="hold"/>
                                        <p:tgtEl>
                                          <p:spTgt spid="231445"/>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2314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231432"/>
                                        </p:tgtEl>
                                        <p:attrNameLst>
                                          <p:attrName>style.visibility</p:attrName>
                                        </p:attrNameLst>
                                      </p:cBhvr>
                                      <p:to>
                                        <p:strVal val="visible"/>
                                      </p:to>
                                    </p:set>
                                    <p:animEffect transition="in" filter="box(in)">
                                      <p:cBhvr>
                                        <p:cTn id="67" dur="500"/>
                                        <p:tgtEl>
                                          <p:spTgt spid="231432"/>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231446"/>
                                        </p:tgtEl>
                                        <p:attrNameLst>
                                          <p:attrName>style.visibility</p:attrName>
                                        </p:attrNameLst>
                                      </p:cBhvr>
                                      <p:to>
                                        <p:strVal val="visible"/>
                                      </p:to>
                                    </p:set>
                                    <p:anim calcmode="lin" valueType="num">
                                      <p:cBhvr additive="base">
                                        <p:cTn id="72" dur="500" fill="hold"/>
                                        <p:tgtEl>
                                          <p:spTgt spid="231446"/>
                                        </p:tgtEl>
                                        <p:attrNameLst>
                                          <p:attrName>ppt_x</p:attrName>
                                        </p:attrNameLst>
                                      </p:cBhvr>
                                      <p:tavLst>
                                        <p:tav tm="0">
                                          <p:val>
                                            <p:strVal val="0-#ppt_w/2"/>
                                          </p:val>
                                        </p:tav>
                                        <p:tav tm="100000">
                                          <p:val>
                                            <p:strVal val="#ppt_x"/>
                                          </p:val>
                                        </p:tav>
                                      </p:tavLst>
                                    </p:anim>
                                    <p:anim calcmode="lin" valueType="num">
                                      <p:cBhvr additive="base">
                                        <p:cTn id="73" dur="500" fill="hold"/>
                                        <p:tgtEl>
                                          <p:spTgt spid="231446"/>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231434"/>
                                        </p:tgtEl>
                                        <p:attrNameLst>
                                          <p:attrName>style.visibility</p:attrName>
                                        </p:attrNameLst>
                                      </p:cBhvr>
                                      <p:to>
                                        <p:strVal val="visible"/>
                                      </p:to>
                                    </p:set>
                                    <p:anim calcmode="lin" valueType="num">
                                      <p:cBhvr additive="base">
                                        <p:cTn id="78" dur="500" fill="hold"/>
                                        <p:tgtEl>
                                          <p:spTgt spid="231434"/>
                                        </p:tgtEl>
                                        <p:attrNameLst>
                                          <p:attrName>ppt_x</p:attrName>
                                        </p:attrNameLst>
                                      </p:cBhvr>
                                      <p:tavLst>
                                        <p:tav tm="0">
                                          <p:val>
                                            <p:strVal val="0-#ppt_w/2"/>
                                          </p:val>
                                        </p:tav>
                                        <p:tav tm="100000">
                                          <p:val>
                                            <p:strVal val="#ppt_x"/>
                                          </p:val>
                                        </p:tav>
                                      </p:tavLst>
                                    </p:anim>
                                    <p:anim calcmode="lin" valueType="num">
                                      <p:cBhvr additive="base">
                                        <p:cTn id="79" dur="500" fill="hold"/>
                                        <p:tgtEl>
                                          <p:spTgt spid="231434"/>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 presetClass="entr" presetSubtype="16" fill="hold" grpId="0" nodeType="clickEffect">
                                  <p:stCondLst>
                                    <p:cond delay="0"/>
                                  </p:stCondLst>
                                  <p:childTnLst>
                                    <p:set>
                                      <p:cBhvr>
                                        <p:cTn id="83" dur="1" fill="hold">
                                          <p:stCondLst>
                                            <p:cond delay="0"/>
                                          </p:stCondLst>
                                        </p:cTn>
                                        <p:tgtEl>
                                          <p:spTgt spid="231429"/>
                                        </p:tgtEl>
                                        <p:attrNameLst>
                                          <p:attrName>style.visibility</p:attrName>
                                        </p:attrNameLst>
                                      </p:cBhvr>
                                      <p:to>
                                        <p:strVal val="visible"/>
                                      </p:to>
                                    </p:set>
                                    <p:animEffect transition="in" filter="box(in)">
                                      <p:cBhvr>
                                        <p:cTn id="84" dur="500"/>
                                        <p:tgtEl>
                                          <p:spTgt spid="231429"/>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8" fill="hold" grpId="0" nodeType="clickEffect">
                                  <p:stCondLst>
                                    <p:cond delay="0"/>
                                  </p:stCondLst>
                                  <p:childTnLst>
                                    <p:set>
                                      <p:cBhvr>
                                        <p:cTn id="88" dur="1" fill="hold">
                                          <p:stCondLst>
                                            <p:cond delay="0"/>
                                          </p:stCondLst>
                                        </p:cTn>
                                        <p:tgtEl>
                                          <p:spTgt spid="231447"/>
                                        </p:tgtEl>
                                        <p:attrNameLst>
                                          <p:attrName>style.visibility</p:attrName>
                                        </p:attrNameLst>
                                      </p:cBhvr>
                                      <p:to>
                                        <p:strVal val="visible"/>
                                      </p:to>
                                    </p:set>
                                    <p:anim calcmode="lin" valueType="num">
                                      <p:cBhvr additive="base">
                                        <p:cTn id="89" dur="500" fill="hold"/>
                                        <p:tgtEl>
                                          <p:spTgt spid="231447"/>
                                        </p:tgtEl>
                                        <p:attrNameLst>
                                          <p:attrName>ppt_x</p:attrName>
                                        </p:attrNameLst>
                                      </p:cBhvr>
                                      <p:tavLst>
                                        <p:tav tm="0">
                                          <p:val>
                                            <p:strVal val="0-#ppt_w/2"/>
                                          </p:val>
                                        </p:tav>
                                        <p:tav tm="100000">
                                          <p:val>
                                            <p:strVal val="#ppt_x"/>
                                          </p:val>
                                        </p:tav>
                                      </p:tavLst>
                                    </p:anim>
                                    <p:anim calcmode="lin" valueType="num">
                                      <p:cBhvr additive="base">
                                        <p:cTn id="90" dur="500" fill="hold"/>
                                        <p:tgtEl>
                                          <p:spTgt spid="231447"/>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grpId="0" nodeType="clickEffect">
                                  <p:stCondLst>
                                    <p:cond delay="0"/>
                                  </p:stCondLst>
                                  <p:childTnLst>
                                    <p:set>
                                      <p:cBhvr>
                                        <p:cTn id="94" dur="1" fill="hold">
                                          <p:stCondLst>
                                            <p:cond delay="0"/>
                                          </p:stCondLst>
                                        </p:cTn>
                                        <p:tgtEl>
                                          <p:spTgt spid="231435"/>
                                        </p:tgtEl>
                                        <p:attrNameLst>
                                          <p:attrName>style.visibility</p:attrName>
                                        </p:attrNameLst>
                                      </p:cBhvr>
                                      <p:to>
                                        <p:strVal val="visible"/>
                                      </p:to>
                                    </p:set>
                                    <p:anim calcmode="lin" valueType="num">
                                      <p:cBhvr additive="base">
                                        <p:cTn id="95" dur="500" fill="hold"/>
                                        <p:tgtEl>
                                          <p:spTgt spid="231435"/>
                                        </p:tgtEl>
                                        <p:attrNameLst>
                                          <p:attrName>ppt_x</p:attrName>
                                        </p:attrNameLst>
                                      </p:cBhvr>
                                      <p:tavLst>
                                        <p:tav tm="0">
                                          <p:val>
                                            <p:strVal val="0-#ppt_w/2"/>
                                          </p:val>
                                        </p:tav>
                                        <p:tav tm="100000">
                                          <p:val>
                                            <p:strVal val="#ppt_x"/>
                                          </p:val>
                                        </p:tav>
                                      </p:tavLst>
                                    </p:anim>
                                    <p:anim calcmode="lin" valueType="num">
                                      <p:cBhvr additive="base">
                                        <p:cTn id="96" dur="500" fill="hold"/>
                                        <p:tgtEl>
                                          <p:spTgt spid="231435"/>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499"/>
                                          </p:stCondLst>
                                        </p:cTn>
                                        <p:tgtEl>
                                          <p:spTgt spid="23144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4" presetClass="entr" presetSubtype="16" fill="hold" grpId="0" nodeType="clickEffect">
                                  <p:stCondLst>
                                    <p:cond delay="0"/>
                                  </p:stCondLst>
                                  <p:childTnLst>
                                    <p:set>
                                      <p:cBhvr>
                                        <p:cTn id="104" dur="1" fill="hold">
                                          <p:stCondLst>
                                            <p:cond delay="0"/>
                                          </p:stCondLst>
                                        </p:cTn>
                                        <p:tgtEl>
                                          <p:spTgt spid="231433"/>
                                        </p:tgtEl>
                                        <p:attrNameLst>
                                          <p:attrName>style.visibility</p:attrName>
                                        </p:attrNameLst>
                                      </p:cBhvr>
                                      <p:to>
                                        <p:strVal val="visible"/>
                                      </p:to>
                                    </p:set>
                                    <p:animEffect transition="in" filter="box(in)">
                                      <p:cBhvr>
                                        <p:cTn id="105" dur="500"/>
                                        <p:tgtEl>
                                          <p:spTgt spid="231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7" grpId="0" animBg="1" autoUpdateAnimBg="0"/>
      <p:bldP spid="231428" grpId="0" animBg="1" autoUpdateAnimBg="0"/>
      <p:bldP spid="231429" grpId="0" animBg="1" autoUpdateAnimBg="0"/>
      <p:bldP spid="231430" grpId="0" animBg="1" autoUpdateAnimBg="0"/>
      <p:bldP spid="231431" grpId="0" animBg="1" autoUpdateAnimBg="0"/>
      <p:bldP spid="231432" grpId="0" animBg="1" autoUpdateAnimBg="0"/>
      <p:bldP spid="231433" grpId="0" animBg="1" autoUpdateAnimBg="0"/>
      <p:bldP spid="231434" grpId="0" animBg="1"/>
      <p:bldP spid="231435" grpId="0" animBg="1"/>
      <p:bldP spid="231436" grpId="0" animBg="1"/>
      <p:bldP spid="231437" grpId="0" animBg="1"/>
      <p:bldP spid="231438" grpId="0" animBg="1"/>
      <p:bldP spid="231439" grpId="0" animBg="1"/>
      <p:bldP spid="231440" grpId="0" animBg="1"/>
      <p:bldP spid="231442" grpId="0" autoUpdateAnimBg="0"/>
      <p:bldP spid="231443" grpId="0" autoUpdateAnimBg="0"/>
      <p:bldP spid="231444" grpId="0" autoUpdateAnimBg="0"/>
      <p:bldP spid="231445" grpId="0" autoUpdateAnimBg="0"/>
      <p:bldP spid="231446" grpId="0" autoUpdateAnimBg="0"/>
      <p:bldP spid="231447"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2"/>
          <p:cNvSpPr txBox="1">
            <a:spLocks noChangeArrowheads="1"/>
          </p:cNvSpPr>
          <p:nvPr/>
        </p:nvSpPr>
        <p:spPr bwMode="auto">
          <a:xfrm>
            <a:off x="827088" y="1844675"/>
            <a:ext cx="1728787" cy="792163"/>
          </a:xfrm>
          <a:prstGeom prst="rect">
            <a:avLst/>
          </a:prstGeom>
          <a:solidFill>
            <a:srgbClr val="FFFF00"/>
          </a:solidFill>
          <a:ln w="9398">
            <a:solidFill>
              <a:srgbClr val="000000"/>
            </a:solidFill>
            <a:miter lim="800000"/>
            <a:headEnd/>
            <a:tailEnd/>
          </a:ln>
        </p:spPr>
        <p:txBody>
          <a:bodyPr lIns="75600" tIns="37800" rIns="75600" bIns="37800"/>
          <a:lstStyle/>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400" b="1">
                <a:solidFill>
                  <a:srgbClr val="000000"/>
                </a:solidFill>
                <a:latin typeface="Calibri" pitchFamily="34" charset="0"/>
                <a:ea typeface="Lucida Sans Unicode" pitchFamily="34" charset="0"/>
                <a:cs typeface="Calibri" pitchFamily="34" charset="0"/>
              </a:rPr>
              <a:t>Par des consultations auprès des professionnels</a:t>
            </a:r>
          </a:p>
        </p:txBody>
      </p:sp>
      <p:sp>
        <p:nvSpPr>
          <p:cNvPr id="111618" name="Text Box 3"/>
          <p:cNvSpPr txBox="1">
            <a:spLocks noChangeArrowheads="1"/>
          </p:cNvSpPr>
          <p:nvPr/>
        </p:nvSpPr>
        <p:spPr bwMode="auto">
          <a:xfrm>
            <a:off x="3132138" y="2852738"/>
            <a:ext cx="3074987" cy="431800"/>
          </a:xfrm>
          <a:prstGeom prst="rect">
            <a:avLst/>
          </a:prstGeom>
          <a:noFill/>
          <a:ln w="9398">
            <a:solidFill>
              <a:srgbClr val="000000"/>
            </a:solidFill>
            <a:miter lim="800000"/>
            <a:headEnd/>
            <a:tailEnd/>
          </a:ln>
        </p:spPr>
        <p:txBody>
          <a:bodyPr lIns="75600" tIns="37800" rIns="75600" bIns="37800"/>
          <a:lstStyle/>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latin typeface="Calibri" pitchFamily="34" charset="0"/>
                <a:ea typeface="Lucida Sans Unicode" pitchFamily="34" charset="0"/>
                <a:cs typeface="Calibri" pitchFamily="34" charset="0"/>
              </a:rPr>
              <a:t>DÉTERMINATION DES PROBLÈMES DE SANTÉ PUBLIQUE PRIORITAIRES</a:t>
            </a:r>
          </a:p>
        </p:txBody>
      </p:sp>
      <p:sp>
        <p:nvSpPr>
          <p:cNvPr id="111619" name="Line 4"/>
          <p:cNvSpPr>
            <a:spLocks noChangeShapeType="1"/>
          </p:cNvSpPr>
          <p:nvPr/>
        </p:nvSpPr>
        <p:spPr bwMode="auto">
          <a:xfrm>
            <a:off x="4643438" y="2636838"/>
            <a:ext cx="1587" cy="236537"/>
          </a:xfrm>
          <a:prstGeom prst="line">
            <a:avLst/>
          </a:prstGeom>
          <a:noFill/>
          <a:ln w="9360">
            <a:solidFill>
              <a:srgbClr val="000000"/>
            </a:solidFill>
            <a:miter lim="800000"/>
            <a:headEnd/>
            <a:tailEnd type="triangle" w="med" len="med"/>
          </a:ln>
        </p:spPr>
        <p:txBody>
          <a:bodyPr/>
          <a:lstStyle/>
          <a:p>
            <a:endParaRPr lang="fr-FR"/>
          </a:p>
        </p:txBody>
      </p:sp>
      <p:sp>
        <p:nvSpPr>
          <p:cNvPr id="111620" name="Line 5"/>
          <p:cNvSpPr>
            <a:spLocks noChangeShapeType="1"/>
          </p:cNvSpPr>
          <p:nvPr/>
        </p:nvSpPr>
        <p:spPr bwMode="auto">
          <a:xfrm>
            <a:off x="2555875" y="2636838"/>
            <a:ext cx="576263" cy="431800"/>
          </a:xfrm>
          <a:prstGeom prst="line">
            <a:avLst/>
          </a:prstGeom>
          <a:noFill/>
          <a:ln w="9360">
            <a:solidFill>
              <a:srgbClr val="000000"/>
            </a:solidFill>
            <a:miter lim="800000"/>
            <a:headEnd/>
            <a:tailEnd type="triangle" w="med" len="med"/>
          </a:ln>
        </p:spPr>
        <p:txBody>
          <a:bodyPr/>
          <a:lstStyle/>
          <a:p>
            <a:endParaRPr lang="fr-FR"/>
          </a:p>
        </p:txBody>
      </p:sp>
      <p:sp>
        <p:nvSpPr>
          <p:cNvPr id="111621" name="Line 6"/>
          <p:cNvSpPr>
            <a:spLocks noChangeShapeType="1"/>
          </p:cNvSpPr>
          <p:nvPr/>
        </p:nvSpPr>
        <p:spPr bwMode="auto">
          <a:xfrm flipH="1">
            <a:off x="2124075" y="908050"/>
            <a:ext cx="1368425" cy="936625"/>
          </a:xfrm>
          <a:prstGeom prst="line">
            <a:avLst/>
          </a:prstGeom>
          <a:noFill/>
          <a:ln w="9360">
            <a:solidFill>
              <a:srgbClr val="000000"/>
            </a:solidFill>
            <a:miter lim="800000"/>
            <a:headEnd/>
            <a:tailEnd type="triangle" w="med" len="med"/>
          </a:ln>
        </p:spPr>
        <p:txBody>
          <a:bodyPr/>
          <a:lstStyle/>
          <a:p>
            <a:endParaRPr lang="fr-FR"/>
          </a:p>
        </p:txBody>
      </p:sp>
      <p:sp>
        <p:nvSpPr>
          <p:cNvPr id="111622" name="Line 7"/>
          <p:cNvSpPr>
            <a:spLocks noChangeShapeType="1"/>
          </p:cNvSpPr>
          <p:nvPr/>
        </p:nvSpPr>
        <p:spPr bwMode="auto">
          <a:xfrm>
            <a:off x="4643438" y="5043488"/>
            <a:ext cx="1587" cy="257175"/>
          </a:xfrm>
          <a:prstGeom prst="line">
            <a:avLst/>
          </a:prstGeom>
          <a:noFill/>
          <a:ln w="9360">
            <a:solidFill>
              <a:srgbClr val="000000"/>
            </a:solidFill>
            <a:miter lim="800000"/>
            <a:headEnd/>
            <a:tailEnd type="triangle" w="med" len="med"/>
          </a:ln>
        </p:spPr>
        <p:txBody>
          <a:bodyPr/>
          <a:lstStyle/>
          <a:p>
            <a:endParaRPr lang="fr-FR"/>
          </a:p>
        </p:txBody>
      </p:sp>
      <p:sp>
        <p:nvSpPr>
          <p:cNvPr id="111623" name="Text Box 8"/>
          <p:cNvSpPr txBox="1">
            <a:spLocks noChangeArrowheads="1"/>
          </p:cNvSpPr>
          <p:nvPr/>
        </p:nvSpPr>
        <p:spPr bwMode="auto">
          <a:xfrm>
            <a:off x="3421063" y="1844675"/>
            <a:ext cx="2446337" cy="792163"/>
          </a:xfrm>
          <a:prstGeom prst="rect">
            <a:avLst/>
          </a:prstGeom>
          <a:solidFill>
            <a:srgbClr val="FFFF00"/>
          </a:solidFill>
          <a:ln w="9398">
            <a:solidFill>
              <a:srgbClr val="000000"/>
            </a:solidFill>
            <a:miter lim="800000"/>
            <a:headEnd/>
            <a:tailEnd/>
          </a:ln>
        </p:spPr>
        <p:txBody>
          <a:bodyPr lIns="75600" tIns="37800" rIns="75600" bIns="37800"/>
          <a:lstStyle/>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latin typeface="Calibri" pitchFamily="34" charset="0"/>
                <a:ea typeface="Lucida Sans Unicode" pitchFamily="34" charset="0"/>
                <a:cs typeface="Calibri" pitchFamily="34" charset="0"/>
              </a:rPr>
              <a:t>Par la recherche documentaire, la rencontre </a:t>
            </a:r>
          </a:p>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latin typeface="Calibri" pitchFamily="34" charset="0"/>
                <a:ea typeface="Lucida Sans Unicode" pitchFamily="34" charset="0"/>
                <a:cs typeface="Calibri" pitchFamily="34" charset="0"/>
              </a:rPr>
              <a:t>des personnes ressources, l’observation de terrain</a:t>
            </a:r>
            <a:r>
              <a:rPr lang="fr-FR" sz="1200">
                <a:solidFill>
                  <a:srgbClr val="000000"/>
                </a:solidFill>
                <a:latin typeface="Calibri" pitchFamily="34" charset="0"/>
                <a:ea typeface="Lucida Sans Unicode" pitchFamily="34" charset="0"/>
                <a:cs typeface="Calibri" pitchFamily="34" charset="0"/>
              </a:rPr>
              <a:t> </a:t>
            </a:r>
          </a:p>
        </p:txBody>
      </p:sp>
      <p:sp>
        <p:nvSpPr>
          <p:cNvPr id="111624" name="Text Box 9"/>
          <p:cNvSpPr txBox="1">
            <a:spLocks noChangeArrowheads="1"/>
          </p:cNvSpPr>
          <p:nvPr/>
        </p:nvSpPr>
        <p:spPr bwMode="auto">
          <a:xfrm>
            <a:off x="6443663" y="1844675"/>
            <a:ext cx="2093912" cy="792163"/>
          </a:xfrm>
          <a:prstGeom prst="rect">
            <a:avLst/>
          </a:prstGeom>
          <a:solidFill>
            <a:srgbClr val="FFFF00"/>
          </a:solidFill>
          <a:ln w="9398">
            <a:solidFill>
              <a:srgbClr val="000000"/>
            </a:solidFill>
            <a:miter lim="800000"/>
            <a:headEnd/>
            <a:tailEnd/>
          </a:ln>
        </p:spPr>
        <p:txBody>
          <a:bodyPr lIns="75600" tIns="37800" rIns="75600" bIns="37800"/>
          <a:lstStyle/>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800" b="1">
              <a:solidFill>
                <a:srgbClr val="000000"/>
              </a:solidFill>
              <a:latin typeface="Calibri" pitchFamily="34" charset="0"/>
              <a:ea typeface="Lucida Sans Unicode" pitchFamily="34" charset="0"/>
              <a:cs typeface="Calibri" pitchFamily="34" charset="0"/>
            </a:endParaRPr>
          </a:p>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400" b="1">
                <a:solidFill>
                  <a:srgbClr val="000000"/>
                </a:solidFill>
                <a:latin typeface="Calibri" pitchFamily="34" charset="0"/>
                <a:ea typeface="Lucida Sans Unicode" pitchFamily="34" charset="0"/>
                <a:cs typeface="Calibri" pitchFamily="34" charset="0"/>
              </a:rPr>
              <a:t>Par des consultations de la population</a:t>
            </a:r>
          </a:p>
        </p:txBody>
      </p:sp>
      <p:sp>
        <p:nvSpPr>
          <p:cNvPr id="111625" name="Text Box 10"/>
          <p:cNvSpPr txBox="1">
            <a:spLocks noChangeArrowheads="1"/>
          </p:cNvSpPr>
          <p:nvPr/>
        </p:nvSpPr>
        <p:spPr bwMode="auto">
          <a:xfrm>
            <a:off x="3492500" y="476250"/>
            <a:ext cx="2217738" cy="431800"/>
          </a:xfrm>
          <a:prstGeom prst="rect">
            <a:avLst/>
          </a:prstGeom>
          <a:solidFill>
            <a:schemeClr val="accent1"/>
          </a:solidFill>
          <a:ln w="9398">
            <a:solidFill>
              <a:srgbClr val="000000"/>
            </a:solidFill>
            <a:miter lim="800000"/>
            <a:headEnd/>
            <a:tailEnd/>
          </a:ln>
        </p:spPr>
        <p:txBody>
          <a:bodyPr lIns="75600" tIns="37800" rIns="75600" bIns="37800"/>
          <a:lstStyle/>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700" b="1">
              <a:solidFill>
                <a:srgbClr val="000000"/>
              </a:solidFill>
              <a:latin typeface="Calibri" pitchFamily="34" charset="0"/>
              <a:ea typeface="Lucida Sans Unicode" pitchFamily="34" charset="0"/>
              <a:cs typeface="Calibri" pitchFamily="34" charset="0"/>
            </a:endParaRPr>
          </a:p>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latin typeface="Calibri" pitchFamily="34" charset="0"/>
                <a:ea typeface="Lucida Sans Unicode" pitchFamily="34" charset="0"/>
                <a:cs typeface="Calibri" pitchFamily="34" charset="0"/>
              </a:rPr>
              <a:t>DIAGNOSTIC DE SANTÉ</a:t>
            </a:r>
          </a:p>
        </p:txBody>
      </p:sp>
      <p:sp>
        <p:nvSpPr>
          <p:cNvPr id="111626" name="Line 11"/>
          <p:cNvSpPr>
            <a:spLocks noChangeShapeType="1"/>
          </p:cNvSpPr>
          <p:nvPr/>
        </p:nvSpPr>
        <p:spPr bwMode="auto">
          <a:xfrm flipH="1">
            <a:off x="6227763" y="2636838"/>
            <a:ext cx="504825" cy="360362"/>
          </a:xfrm>
          <a:prstGeom prst="line">
            <a:avLst/>
          </a:prstGeom>
          <a:noFill/>
          <a:ln w="9360">
            <a:solidFill>
              <a:srgbClr val="000000"/>
            </a:solidFill>
            <a:miter lim="800000"/>
            <a:headEnd/>
            <a:tailEnd type="triangle" w="med" len="med"/>
          </a:ln>
        </p:spPr>
        <p:txBody>
          <a:bodyPr/>
          <a:lstStyle/>
          <a:p>
            <a:endParaRPr lang="fr-FR"/>
          </a:p>
        </p:txBody>
      </p:sp>
      <p:sp>
        <p:nvSpPr>
          <p:cNvPr id="111627" name="Line 12"/>
          <p:cNvSpPr>
            <a:spLocks noChangeShapeType="1"/>
          </p:cNvSpPr>
          <p:nvPr/>
        </p:nvSpPr>
        <p:spPr bwMode="auto">
          <a:xfrm>
            <a:off x="4572000" y="908050"/>
            <a:ext cx="36513" cy="936625"/>
          </a:xfrm>
          <a:prstGeom prst="line">
            <a:avLst/>
          </a:prstGeom>
          <a:noFill/>
          <a:ln w="9360">
            <a:solidFill>
              <a:srgbClr val="000000"/>
            </a:solidFill>
            <a:miter lim="800000"/>
            <a:headEnd/>
            <a:tailEnd type="triangle" w="med" len="med"/>
          </a:ln>
        </p:spPr>
        <p:txBody>
          <a:bodyPr/>
          <a:lstStyle/>
          <a:p>
            <a:endParaRPr lang="fr-FR"/>
          </a:p>
        </p:txBody>
      </p:sp>
      <p:sp>
        <p:nvSpPr>
          <p:cNvPr id="111628" name="Line 13"/>
          <p:cNvSpPr>
            <a:spLocks noChangeShapeType="1"/>
          </p:cNvSpPr>
          <p:nvPr/>
        </p:nvSpPr>
        <p:spPr bwMode="auto">
          <a:xfrm>
            <a:off x="5724525" y="692150"/>
            <a:ext cx="1511300" cy="1152525"/>
          </a:xfrm>
          <a:prstGeom prst="line">
            <a:avLst/>
          </a:prstGeom>
          <a:noFill/>
          <a:ln w="9360">
            <a:solidFill>
              <a:srgbClr val="000000"/>
            </a:solidFill>
            <a:miter lim="800000"/>
            <a:headEnd/>
            <a:tailEnd type="triangle" w="med" len="med"/>
          </a:ln>
        </p:spPr>
        <p:txBody>
          <a:bodyPr/>
          <a:lstStyle/>
          <a:p>
            <a:endParaRPr lang="fr-FR"/>
          </a:p>
        </p:txBody>
      </p:sp>
      <p:sp>
        <p:nvSpPr>
          <p:cNvPr id="111629" name="Rectangle 14"/>
          <p:cNvSpPr>
            <a:spLocks noChangeArrowheads="1"/>
          </p:cNvSpPr>
          <p:nvPr/>
        </p:nvSpPr>
        <p:spPr bwMode="auto">
          <a:xfrm>
            <a:off x="2916238" y="3573463"/>
            <a:ext cx="3265487" cy="450850"/>
          </a:xfrm>
          <a:prstGeom prst="rect">
            <a:avLst/>
          </a:prstGeom>
          <a:noFill/>
          <a:ln w="9398">
            <a:solidFill>
              <a:srgbClr val="000000"/>
            </a:solidFill>
            <a:miter lim="800000"/>
            <a:headEnd/>
            <a:tailEnd/>
          </a:ln>
        </p:spPr>
        <p:txBody>
          <a:bodyPr lIns="75600" tIns="37800" rIns="75600" bIns="37800">
            <a:spAutoFit/>
          </a:bodyPr>
          <a:lstStyle/>
          <a:p>
            <a:pPr algn="ctr" defTabSz="449263">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latin typeface="Calibri" pitchFamily="34" charset="0"/>
                <a:ea typeface="Lucida Sans Unicode" pitchFamily="34" charset="0"/>
                <a:cs typeface="Calibri" pitchFamily="34" charset="0"/>
              </a:rPr>
              <a:t>DÉTERMINATION DES SOLUTIONS ET </a:t>
            </a:r>
          </a:p>
          <a:p>
            <a:pPr algn="ctr" defTabSz="449263">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latin typeface="Calibri" pitchFamily="34" charset="0"/>
                <a:ea typeface="Lucida Sans Unicode" pitchFamily="34" charset="0"/>
                <a:cs typeface="Calibri" pitchFamily="34" charset="0"/>
              </a:rPr>
              <a:t>DEMANDES D’INTERVENTIONS</a:t>
            </a:r>
          </a:p>
        </p:txBody>
      </p:sp>
      <p:sp>
        <p:nvSpPr>
          <p:cNvPr id="111630" name="Line 15"/>
          <p:cNvSpPr>
            <a:spLocks noChangeShapeType="1"/>
          </p:cNvSpPr>
          <p:nvPr/>
        </p:nvSpPr>
        <p:spPr bwMode="auto">
          <a:xfrm>
            <a:off x="4643438" y="3284538"/>
            <a:ext cx="1587" cy="247650"/>
          </a:xfrm>
          <a:prstGeom prst="line">
            <a:avLst/>
          </a:prstGeom>
          <a:noFill/>
          <a:ln w="9360">
            <a:solidFill>
              <a:srgbClr val="000000"/>
            </a:solidFill>
            <a:miter lim="800000"/>
            <a:headEnd/>
            <a:tailEnd type="triangle" w="med" len="med"/>
          </a:ln>
        </p:spPr>
        <p:txBody>
          <a:bodyPr/>
          <a:lstStyle/>
          <a:p>
            <a:endParaRPr lang="fr-FR"/>
          </a:p>
        </p:txBody>
      </p:sp>
      <p:sp>
        <p:nvSpPr>
          <p:cNvPr id="111631" name="Rectangle 16"/>
          <p:cNvSpPr>
            <a:spLocks noChangeArrowheads="1"/>
          </p:cNvSpPr>
          <p:nvPr/>
        </p:nvSpPr>
        <p:spPr bwMode="auto">
          <a:xfrm>
            <a:off x="2916238" y="4365625"/>
            <a:ext cx="3384550" cy="627063"/>
          </a:xfrm>
          <a:prstGeom prst="rect">
            <a:avLst/>
          </a:prstGeom>
          <a:noFill/>
          <a:ln w="3240">
            <a:solidFill>
              <a:srgbClr val="000000"/>
            </a:solidFill>
            <a:miter lim="800000"/>
            <a:headEnd/>
            <a:tailEnd/>
          </a:ln>
        </p:spPr>
        <p:txBody>
          <a:bodyPr lIns="75600" tIns="37800" rIns="75600" bIns="37800">
            <a:spAutoFit/>
          </a:bodyPr>
          <a:lstStyle/>
          <a:p>
            <a:pPr algn="ctr" defTabSz="449263">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latin typeface="Calibri" pitchFamily="34" charset="0"/>
                <a:ea typeface="Lucida Sans Unicode" pitchFamily="34" charset="0"/>
                <a:cs typeface="Calibri" pitchFamily="34" charset="0"/>
              </a:rPr>
              <a:t>FIXATION DES OBJECTIFS </a:t>
            </a:r>
          </a:p>
          <a:p>
            <a:pPr algn="ctr" defTabSz="449263">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latin typeface="Calibri" pitchFamily="34" charset="0"/>
                <a:ea typeface="Lucida Sans Unicode" pitchFamily="34" charset="0"/>
                <a:cs typeface="Calibri" pitchFamily="34" charset="0"/>
              </a:rPr>
              <a:t>ET DU PLAN OPERATIONNEL PREVISIONNEL DES ACTIVITES</a:t>
            </a:r>
          </a:p>
        </p:txBody>
      </p:sp>
      <p:sp>
        <p:nvSpPr>
          <p:cNvPr id="111632" name="Rectangle 17"/>
          <p:cNvSpPr>
            <a:spLocks noChangeArrowheads="1"/>
          </p:cNvSpPr>
          <p:nvPr/>
        </p:nvSpPr>
        <p:spPr bwMode="auto">
          <a:xfrm>
            <a:off x="1403350" y="5300663"/>
            <a:ext cx="6484938" cy="642937"/>
          </a:xfrm>
          <a:prstGeom prst="rect">
            <a:avLst/>
          </a:prstGeom>
          <a:noFill/>
          <a:ln w="3240">
            <a:solidFill>
              <a:srgbClr val="000000"/>
            </a:solidFill>
            <a:miter lim="800000"/>
            <a:headEnd/>
            <a:tailEnd/>
          </a:ln>
        </p:spPr>
        <p:txBody>
          <a:bodyPr>
            <a:spAutoFit/>
          </a:bodyPr>
          <a:lstStyle/>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latin typeface="Calibri" pitchFamily="34" charset="0"/>
                <a:ea typeface="Lucida Sans Unicode" pitchFamily="34" charset="0"/>
                <a:cs typeface="Calibri" pitchFamily="34" charset="0"/>
              </a:rPr>
              <a:t>RÉALISATION DES ACTIONS</a:t>
            </a:r>
          </a:p>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latin typeface="Calibri" pitchFamily="34" charset="0"/>
                <a:ea typeface="Lucida Sans Unicode" pitchFamily="34" charset="0"/>
                <a:cs typeface="Calibri" pitchFamily="34" charset="0"/>
              </a:rPr>
              <a:t>Soit par des actions d’éducation des citoyens, de formation du personnel de santé, etc.</a:t>
            </a:r>
          </a:p>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latin typeface="Calibri" pitchFamily="34" charset="0"/>
                <a:ea typeface="Lucida Sans Unicode" pitchFamily="34" charset="0"/>
                <a:cs typeface="Calibri" pitchFamily="34" charset="0"/>
              </a:rPr>
              <a:t>Soit par des actions de soins, de prévention sur l’environnement, etc.</a:t>
            </a:r>
          </a:p>
        </p:txBody>
      </p:sp>
      <p:sp>
        <p:nvSpPr>
          <p:cNvPr id="111633" name="Rectangle 18"/>
          <p:cNvSpPr>
            <a:spLocks noChangeArrowheads="1"/>
          </p:cNvSpPr>
          <p:nvPr/>
        </p:nvSpPr>
        <p:spPr bwMode="auto">
          <a:xfrm>
            <a:off x="3132138" y="6237288"/>
            <a:ext cx="3200400" cy="460375"/>
          </a:xfrm>
          <a:prstGeom prst="rect">
            <a:avLst/>
          </a:prstGeom>
          <a:noFill/>
          <a:ln w="3240">
            <a:solidFill>
              <a:srgbClr val="000000"/>
            </a:solidFill>
            <a:miter lim="800000"/>
            <a:headEnd/>
            <a:tailEnd/>
          </a:ln>
        </p:spPr>
        <p:txBody>
          <a:bodyPr>
            <a:spAutoFit/>
          </a:bodyPr>
          <a:lstStyle/>
          <a:p>
            <a:pPr algn="ctr" defTabSz="449263">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latin typeface="Calibri" pitchFamily="34" charset="0"/>
                <a:ea typeface="Lucida Sans Unicode" pitchFamily="34" charset="0"/>
                <a:cs typeface="Calibri" pitchFamily="34" charset="0"/>
              </a:rPr>
              <a:t>EVALUATION DES ACTIONS</a:t>
            </a:r>
          </a:p>
          <a:p>
            <a:pPr algn="ctr" defTabSz="449263">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latin typeface="Calibri" pitchFamily="34" charset="0"/>
                <a:ea typeface="Lucida Sans Unicode" pitchFamily="34" charset="0"/>
                <a:cs typeface="Calibri" pitchFamily="34" charset="0"/>
              </a:rPr>
              <a:t>Processus, ressources, participation</a:t>
            </a:r>
          </a:p>
        </p:txBody>
      </p:sp>
      <p:sp>
        <p:nvSpPr>
          <p:cNvPr id="111634" name="Line 19"/>
          <p:cNvSpPr>
            <a:spLocks noChangeShapeType="1"/>
          </p:cNvSpPr>
          <p:nvPr/>
        </p:nvSpPr>
        <p:spPr bwMode="auto">
          <a:xfrm>
            <a:off x="4643438" y="4076700"/>
            <a:ext cx="1587" cy="257175"/>
          </a:xfrm>
          <a:prstGeom prst="line">
            <a:avLst/>
          </a:prstGeom>
          <a:noFill/>
          <a:ln w="9360">
            <a:solidFill>
              <a:srgbClr val="000000"/>
            </a:solidFill>
            <a:miter lim="800000"/>
            <a:headEnd/>
            <a:tailEnd type="triangle" w="med" len="med"/>
          </a:ln>
        </p:spPr>
        <p:txBody>
          <a:bodyPr/>
          <a:lstStyle/>
          <a:p>
            <a:endParaRPr lang="fr-FR"/>
          </a:p>
        </p:txBody>
      </p:sp>
      <p:sp>
        <p:nvSpPr>
          <p:cNvPr id="111635" name="Line 20"/>
          <p:cNvSpPr>
            <a:spLocks noChangeShapeType="1"/>
          </p:cNvSpPr>
          <p:nvPr/>
        </p:nvSpPr>
        <p:spPr bwMode="auto">
          <a:xfrm>
            <a:off x="4643438" y="5949950"/>
            <a:ext cx="0" cy="287338"/>
          </a:xfrm>
          <a:prstGeom prst="line">
            <a:avLst/>
          </a:prstGeom>
          <a:noFill/>
          <a:ln w="9360">
            <a:solidFill>
              <a:srgbClr val="000000"/>
            </a:solidFill>
            <a:miter lim="800000"/>
            <a:headEnd/>
            <a:tailEnd type="triangle" w="med" len="med"/>
          </a:ln>
        </p:spPr>
        <p:txBody>
          <a:bodyPr/>
          <a:lstStyle/>
          <a:p>
            <a:endParaRPr lang="fr-FR"/>
          </a:p>
        </p:txBody>
      </p:sp>
      <p:pic>
        <p:nvPicPr>
          <p:cNvPr id="2050" name="Picture 2"/>
          <p:cNvPicPr>
            <a:picLocks noChangeAspect="1" noChangeArrowheads="1"/>
          </p:cNvPicPr>
          <p:nvPr/>
        </p:nvPicPr>
        <p:blipFill>
          <a:blip r:embed="rId3" cstate="screen"/>
          <a:srcRect/>
          <a:stretch>
            <a:fillRect/>
          </a:stretch>
        </p:blipFill>
        <p:spPr bwMode="auto">
          <a:xfrm>
            <a:off x="3860800" y="2833688"/>
            <a:ext cx="1524000" cy="3924300"/>
          </a:xfrm>
          <a:prstGeom prst="rect">
            <a:avLst/>
          </a:prstGeom>
          <a:noFill/>
          <a:ln w="9525">
            <a:noFill/>
            <a:miter lim="800000"/>
            <a:headEnd/>
            <a:tailEnd/>
          </a:ln>
        </p:spPr>
      </p:pic>
      <p:pic>
        <p:nvPicPr>
          <p:cNvPr id="11163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23" name="Espace réservé du numéro de diapositive 22"/>
          <p:cNvSpPr>
            <a:spLocks noGrp="1"/>
          </p:cNvSpPr>
          <p:nvPr>
            <p:ph type="sldNum" sz="quarter" idx="11"/>
          </p:nvPr>
        </p:nvSpPr>
        <p:spPr/>
        <p:txBody>
          <a:bodyPr/>
          <a:lstStyle/>
          <a:p>
            <a:pPr>
              <a:defRPr/>
            </a:pPr>
            <a:fld id="{3C037D74-6CB4-495A-A80D-50A605D92923}" type="slidenum">
              <a:rPr lang="fr-FR" smtClean="0"/>
              <a:pPr>
                <a:defRPr/>
              </a:pPr>
              <a:t>56</a:t>
            </a:fld>
            <a:endParaRPr lang="fr-F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0"/>
                                        </p:tgtEl>
                                      </p:cBhvr>
                                    </p:animEffect>
                                    <p:set>
                                      <p:cBhvr>
                                        <p:cTn id="12"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descr="Large confetti"/>
          <p:cNvSpPr>
            <a:spLocks noChangeArrowheads="1"/>
          </p:cNvSpPr>
          <p:nvPr/>
        </p:nvSpPr>
        <p:spPr bwMode="auto">
          <a:xfrm>
            <a:off x="1187450" y="620713"/>
            <a:ext cx="7770813" cy="454025"/>
          </a:xfrm>
          <a:prstGeom prst="rect">
            <a:avLst/>
          </a:prstGeom>
          <a:noFill/>
          <a:ln w="9525">
            <a:noFill/>
            <a:miter lim="800000"/>
            <a:headEnd/>
            <a:tailEnd/>
          </a:ln>
        </p:spPr>
        <p:txBody>
          <a:bodyPr anchor="b"/>
          <a:lstStyle/>
          <a:p>
            <a:pPr algn="ctr"/>
            <a:r>
              <a:rPr lang="fr-FR" sz="2600" b="1" u="sng" dirty="0">
                <a:solidFill>
                  <a:srgbClr val="0DB435"/>
                </a:solidFill>
                <a:latin typeface="Calibri" pitchFamily="34" charset="0"/>
              </a:rPr>
              <a:t>LES GRANDES ETAPES DE LA METHODOLOGIE DE </a:t>
            </a:r>
            <a:r>
              <a:rPr lang="fr-FR" sz="2600" b="1" u="sng" dirty="0" smtClean="0">
                <a:solidFill>
                  <a:srgbClr val="0DB435"/>
                </a:solidFill>
                <a:latin typeface="Calibri" pitchFamily="34" charset="0"/>
              </a:rPr>
              <a:t>PROJET…</a:t>
            </a:r>
            <a:endParaRPr lang="fr-FR" sz="2600" b="1" u="sng" dirty="0">
              <a:solidFill>
                <a:srgbClr val="0DB435"/>
              </a:solidFill>
              <a:latin typeface="Calibri" pitchFamily="34" charset="0"/>
            </a:endParaRPr>
          </a:p>
        </p:txBody>
      </p:sp>
      <p:pic>
        <p:nvPicPr>
          <p:cNvPr id="109590"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25" name="Image 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05743" y="1124745"/>
            <a:ext cx="6206617" cy="5659234"/>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descr="Large confetti"/>
          <p:cNvSpPr>
            <a:spLocks noChangeArrowheads="1"/>
          </p:cNvSpPr>
          <p:nvPr/>
        </p:nvSpPr>
        <p:spPr bwMode="auto">
          <a:xfrm>
            <a:off x="1187450" y="620713"/>
            <a:ext cx="7770813" cy="454025"/>
          </a:xfrm>
          <a:prstGeom prst="rect">
            <a:avLst/>
          </a:prstGeom>
          <a:noFill/>
          <a:ln w="9525">
            <a:noFill/>
            <a:miter lim="800000"/>
            <a:headEnd/>
            <a:tailEnd/>
          </a:ln>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2600" b="1" i="0" u="sng" strike="noStrike" kern="1200" cap="none" spc="0" normalizeH="0" baseline="0" noProof="0" dirty="0">
              <a:ln>
                <a:noFill/>
              </a:ln>
              <a:solidFill>
                <a:srgbClr val="0DB435"/>
              </a:solidFill>
              <a:effectLst/>
              <a:uLnTx/>
              <a:uFillTx/>
              <a:latin typeface="Calibri" pitchFamily="34" charset="0"/>
              <a:ea typeface="+mn-ea"/>
              <a:cs typeface="+mn-cs"/>
            </a:endParaRPr>
          </a:p>
        </p:txBody>
      </p:sp>
      <p:pic>
        <p:nvPicPr>
          <p:cNvPr id="109590"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433" y="1340768"/>
            <a:ext cx="6480720" cy="4406889"/>
          </a:xfrm>
          <a:prstGeom prst="rect">
            <a:avLst/>
          </a:prstGeom>
        </p:spPr>
      </p:pic>
    </p:spTree>
    <p:custDataLst>
      <p:tags r:id="rId1"/>
    </p:custDataLst>
    <p:extLst>
      <p:ext uri="{BB962C8B-B14F-4D97-AF65-F5344CB8AC3E}">
        <p14:creationId xmlns:p14="http://schemas.microsoft.com/office/powerpoint/2010/main" val="2237880437"/>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Oval 2"/>
          <p:cNvSpPr>
            <a:spLocks noChangeArrowheads="1"/>
          </p:cNvSpPr>
          <p:nvPr/>
        </p:nvSpPr>
        <p:spPr bwMode="auto">
          <a:xfrm>
            <a:off x="3235325" y="2209800"/>
            <a:ext cx="2438400" cy="2438400"/>
          </a:xfrm>
          <a:prstGeom prst="ellipse">
            <a:avLst/>
          </a:prstGeom>
          <a:noFill/>
          <a:ln w="38100">
            <a:solidFill>
              <a:srgbClr val="9900FF"/>
            </a:solidFill>
            <a:round/>
            <a:headEnd/>
            <a:tailEnd/>
          </a:ln>
        </p:spPr>
        <p:txBody>
          <a:bodyPr wrap="none" anchor="ctr"/>
          <a:lstStyle/>
          <a:p>
            <a:pPr algn="ctr"/>
            <a:endParaRPr lang="fr-FR" sz="2400">
              <a:solidFill>
                <a:srgbClr val="9900FF"/>
              </a:solidFill>
              <a:latin typeface="Times New Roman" pitchFamily="18" charset="0"/>
            </a:endParaRPr>
          </a:p>
        </p:txBody>
      </p:sp>
      <p:sp>
        <p:nvSpPr>
          <p:cNvPr id="233475" name="Text Box 3"/>
          <p:cNvSpPr txBox="1">
            <a:spLocks noChangeArrowheads="1"/>
          </p:cNvSpPr>
          <p:nvPr/>
        </p:nvSpPr>
        <p:spPr bwMode="auto">
          <a:xfrm>
            <a:off x="873125" y="1298575"/>
            <a:ext cx="2194832" cy="584775"/>
          </a:xfrm>
          <a:prstGeom prst="rect">
            <a:avLst/>
          </a:prstGeom>
          <a:noFill/>
          <a:ln w="9525">
            <a:noFill/>
            <a:miter lim="800000"/>
            <a:headEnd/>
            <a:tailEnd/>
          </a:ln>
        </p:spPr>
        <p:txBody>
          <a:bodyPr wrap="none">
            <a:spAutoFit/>
          </a:bodyPr>
          <a:lstStyle/>
          <a:p>
            <a:r>
              <a:rPr lang="fr-FR" sz="3200" b="1" dirty="0">
                <a:solidFill>
                  <a:srgbClr val="9900CC"/>
                </a:solidFill>
                <a:latin typeface="Trebuchet MS" pitchFamily="34" charset="0"/>
              </a:rPr>
              <a:t>Pourquoi ?</a:t>
            </a:r>
          </a:p>
        </p:txBody>
      </p:sp>
      <p:sp>
        <p:nvSpPr>
          <p:cNvPr id="233476" name="Text Box 4"/>
          <p:cNvSpPr txBox="1">
            <a:spLocks noChangeArrowheads="1"/>
          </p:cNvSpPr>
          <p:nvPr/>
        </p:nvSpPr>
        <p:spPr bwMode="auto">
          <a:xfrm>
            <a:off x="190594" y="3966155"/>
            <a:ext cx="3517310" cy="830997"/>
          </a:xfrm>
          <a:prstGeom prst="rect">
            <a:avLst/>
          </a:prstGeom>
          <a:noFill/>
          <a:ln w="9525">
            <a:noFill/>
            <a:miter lim="800000"/>
            <a:headEnd/>
            <a:tailEnd/>
          </a:ln>
          <a:effectLst/>
        </p:spPr>
        <p:txBody>
          <a:bodyPr wrap="none">
            <a:spAutoFit/>
          </a:bodyPr>
          <a:lstStyle/>
          <a:p>
            <a:pPr>
              <a:defRPr/>
            </a:pPr>
            <a:r>
              <a:rPr lang="fr-FR" sz="2400" b="1" dirty="0">
                <a:solidFill>
                  <a:srgbClr val="FFFF00"/>
                </a:solidFill>
                <a:effectLst>
                  <a:outerShdw blurRad="38100" dist="38100" dir="2700000" algn="tl">
                    <a:srgbClr val="C0C0C0"/>
                  </a:outerShdw>
                </a:effectLst>
                <a:latin typeface="Trebuchet MS" pitchFamily="34" charset="0"/>
              </a:rPr>
              <a:t>Est ce que le constat  </a:t>
            </a:r>
          </a:p>
          <a:p>
            <a:pPr>
              <a:defRPr/>
            </a:pPr>
            <a:r>
              <a:rPr lang="fr-FR" sz="2400" b="1" dirty="0">
                <a:solidFill>
                  <a:srgbClr val="FFFF00"/>
                </a:solidFill>
                <a:effectLst>
                  <a:outerShdw blurRad="38100" dist="38100" dir="2700000" algn="tl">
                    <a:srgbClr val="C0C0C0"/>
                  </a:outerShdw>
                </a:effectLst>
                <a:latin typeface="Trebuchet MS" pitchFamily="34" charset="0"/>
              </a:rPr>
              <a:t>de départ est partagé ?</a:t>
            </a:r>
          </a:p>
        </p:txBody>
      </p:sp>
      <p:sp>
        <p:nvSpPr>
          <p:cNvPr id="233477" name="Text Box 5"/>
          <p:cNvSpPr txBox="1">
            <a:spLocks noChangeArrowheads="1"/>
          </p:cNvSpPr>
          <p:nvPr/>
        </p:nvSpPr>
        <p:spPr bwMode="auto">
          <a:xfrm>
            <a:off x="416866" y="5085184"/>
            <a:ext cx="2714974" cy="954107"/>
          </a:xfrm>
          <a:prstGeom prst="rect">
            <a:avLst/>
          </a:prstGeom>
          <a:noFill/>
          <a:ln w="9525">
            <a:noFill/>
            <a:miter lim="800000"/>
            <a:headEnd/>
            <a:tailEnd/>
          </a:ln>
          <a:effectLst/>
        </p:spPr>
        <p:txBody>
          <a:bodyPr wrap="none">
            <a:spAutoFit/>
          </a:bodyPr>
          <a:lstStyle/>
          <a:p>
            <a:pPr>
              <a:defRPr/>
            </a:pPr>
            <a:r>
              <a:rPr lang="fr-FR" sz="2800" b="1" dirty="0">
                <a:solidFill>
                  <a:srgbClr val="CC0000"/>
                </a:solidFill>
                <a:effectLst>
                  <a:outerShdw blurRad="38100" dist="38100" dir="2700000" algn="tl">
                    <a:srgbClr val="C0C0C0"/>
                  </a:outerShdw>
                </a:effectLst>
                <a:latin typeface="Trebuchet MS" pitchFamily="34" charset="0"/>
              </a:rPr>
              <a:t>Pour répondre </a:t>
            </a:r>
          </a:p>
          <a:p>
            <a:pPr>
              <a:defRPr/>
            </a:pPr>
            <a:r>
              <a:rPr lang="fr-FR" sz="2800" b="1" dirty="0">
                <a:solidFill>
                  <a:srgbClr val="CC0000"/>
                </a:solidFill>
                <a:effectLst>
                  <a:outerShdw blurRad="38100" dist="38100" dir="2700000" algn="tl">
                    <a:srgbClr val="C0C0C0"/>
                  </a:outerShdw>
                </a:effectLst>
                <a:latin typeface="Trebuchet MS" pitchFamily="34" charset="0"/>
              </a:rPr>
              <a:t>à quel besoin ?</a:t>
            </a:r>
          </a:p>
        </p:txBody>
      </p:sp>
      <p:sp>
        <p:nvSpPr>
          <p:cNvPr id="233478" name="Text Box 6"/>
          <p:cNvSpPr txBox="1">
            <a:spLocks noChangeArrowheads="1"/>
          </p:cNvSpPr>
          <p:nvPr/>
        </p:nvSpPr>
        <p:spPr bwMode="auto">
          <a:xfrm>
            <a:off x="6364288" y="3657600"/>
            <a:ext cx="2281237" cy="457200"/>
          </a:xfrm>
          <a:prstGeom prst="rect">
            <a:avLst/>
          </a:prstGeom>
          <a:noFill/>
          <a:ln w="9525">
            <a:noFill/>
            <a:miter lim="800000"/>
            <a:headEnd/>
            <a:tailEnd/>
          </a:ln>
          <a:effectLst/>
        </p:spPr>
        <p:txBody>
          <a:bodyPr wrap="none">
            <a:spAutoFit/>
          </a:bodyPr>
          <a:lstStyle/>
          <a:p>
            <a:pPr>
              <a:defRPr/>
            </a:pPr>
            <a:r>
              <a:rPr lang="fr-FR" sz="2400" b="1" dirty="0">
                <a:solidFill>
                  <a:schemeClr val="bg2"/>
                </a:solidFill>
                <a:effectLst>
                  <a:outerShdw blurRad="38100" dist="38100" dir="2700000" algn="tl">
                    <a:srgbClr val="C0C0C0"/>
                  </a:outerShdw>
                </a:effectLst>
                <a:latin typeface="Trebuchet MS" pitchFamily="34" charset="0"/>
              </a:rPr>
              <a:t>Quels enjeux ?</a:t>
            </a:r>
          </a:p>
        </p:txBody>
      </p:sp>
      <p:sp>
        <p:nvSpPr>
          <p:cNvPr id="233479" name="Text Box 7"/>
          <p:cNvSpPr txBox="1">
            <a:spLocks noChangeArrowheads="1"/>
          </p:cNvSpPr>
          <p:nvPr/>
        </p:nvSpPr>
        <p:spPr bwMode="auto">
          <a:xfrm>
            <a:off x="5628573" y="2924944"/>
            <a:ext cx="3191899" cy="492443"/>
          </a:xfrm>
          <a:prstGeom prst="rect">
            <a:avLst/>
          </a:prstGeom>
          <a:noFill/>
          <a:ln w="9525">
            <a:noFill/>
            <a:miter lim="800000"/>
            <a:headEnd/>
            <a:tailEnd/>
          </a:ln>
          <a:effectLst/>
        </p:spPr>
        <p:txBody>
          <a:bodyPr wrap="none">
            <a:spAutoFit/>
          </a:bodyPr>
          <a:lstStyle/>
          <a:p>
            <a:pPr>
              <a:defRPr/>
            </a:pPr>
            <a:r>
              <a:rPr lang="fr-FR" sz="2600" b="1" dirty="0">
                <a:solidFill>
                  <a:srgbClr val="00CC00"/>
                </a:solidFill>
                <a:effectLst>
                  <a:outerShdw blurRad="38100" dist="38100" dir="2700000" algn="tl">
                    <a:srgbClr val="C0C0C0"/>
                  </a:outerShdw>
                </a:effectLst>
                <a:latin typeface="Trebuchet MS" pitchFamily="34" charset="0"/>
              </a:rPr>
              <a:t>Quels partenaires ?</a:t>
            </a:r>
          </a:p>
        </p:txBody>
      </p:sp>
      <p:sp>
        <p:nvSpPr>
          <p:cNvPr id="233480" name="Text Box 8"/>
          <p:cNvSpPr txBox="1">
            <a:spLocks noChangeArrowheads="1"/>
          </p:cNvSpPr>
          <p:nvPr/>
        </p:nvSpPr>
        <p:spPr bwMode="auto">
          <a:xfrm>
            <a:off x="3419872" y="1340768"/>
            <a:ext cx="2085975" cy="579438"/>
          </a:xfrm>
          <a:prstGeom prst="rect">
            <a:avLst/>
          </a:prstGeom>
          <a:noFill/>
          <a:ln w="9525">
            <a:noFill/>
            <a:miter lim="800000"/>
            <a:headEnd/>
            <a:tailEnd/>
          </a:ln>
          <a:effectLst/>
        </p:spPr>
        <p:txBody>
          <a:bodyPr wrap="none">
            <a:spAutoFit/>
          </a:bodyPr>
          <a:lstStyle/>
          <a:p>
            <a:pPr>
              <a:defRPr/>
            </a:pPr>
            <a:r>
              <a:rPr lang="fr-FR" sz="3200" b="1" dirty="0">
                <a:solidFill>
                  <a:srgbClr val="FF3399"/>
                </a:solidFill>
                <a:effectLst>
                  <a:outerShdw blurRad="38100" dist="38100" dir="2700000" algn="tl">
                    <a:srgbClr val="C0C0C0"/>
                  </a:outerShdw>
                </a:effectLst>
                <a:latin typeface="Trebuchet MS" pitchFamily="34" charset="0"/>
              </a:rPr>
              <a:t>Pour qui ?</a:t>
            </a:r>
          </a:p>
        </p:txBody>
      </p:sp>
      <p:sp>
        <p:nvSpPr>
          <p:cNvPr id="233481" name="Text Box 9"/>
          <p:cNvSpPr txBox="1">
            <a:spLocks noChangeArrowheads="1"/>
          </p:cNvSpPr>
          <p:nvPr/>
        </p:nvSpPr>
        <p:spPr bwMode="auto">
          <a:xfrm>
            <a:off x="4014476" y="4581128"/>
            <a:ext cx="4733988" cy="523220"/>
          </a:xfrm>
          <a:prstGeom prst="rect">
            <a:avLst/>
          </a:prstGeom>
          <a:noFill/>
          <a:ln w="9525">
            <a:noFill/>
            <a:miter lim="800000"/>
            <a:headEnd/>
            <a:tailEnd/>
          </a:ln>
          <a:effectLst/>
        </p:spPr>
        <p:txBody>
          <a:bodyPr wrap="none">
            <a:spAutoFit/>
          </a:bodyPr>
          <a:lstStyle/>
          <a:p>
            <a:pPr>
              <a:defRPr/>
            </a:pPr>
            <a:r>
              <a:rPr lang="fr-FR" sz="2800" b="1" dirty="0">
                <a:solidFill>
                  <a:srgbClr val="6600FF"/>
                </a:solidFill>
                <a:effectLst>
                  <a:outerShdw blurRad="38100" dist="38100" dir="2700000" algn="tl">
                    <a:srgbClr val="C0C0C0"/>
                  </a:outerShdw>
                </a:effectLst>
                <a:latin typeface="Trebuchet MS" pitchFamily="34" charset="0"/>
              </a:rPr>
              <a:t>Suis-je dans mes missions ?</a:t>
            </a:r>
          </a:p>
        </p:txBody>
      </p:sp>
      <p:sp>
        <p:nvSpPr>
          <p:cNvPr id="233482" name="Text Box 10"/>
          <p:cNvSpPr txBox="1">
            <a:spLocks noChangeArrowheads="1"/>
          </p:cNvSpPr>
          <p:nvPr/>
        </p:nvSpPr>
        <p:spPr bwMode="auto">
          <a:xfrm>
            <a:off x="3491880" y="5715253"/>
            <a:ext cx="4655442" cy="954107"/>
          </a:xfrm>
          <a:prstGeom prst="rect">
            <a:avLst/>
          </a:prstGeom>
          <a:noFill/>
          <a:ln w="9525">
            <a:noFill/>
            <a:miter lim="800000"/>
            <a:headEnd/>
            <a:tailEnd/>
          </a:ln>
          <a:effectLst/>
        </p:spPr>
        <p:txBody>
          <a:bodyPr wrap="none">
            <a:spAutoFit/>
          </a:bodyPr>
          <a:lstStyle/>
          <a:p>
            <a:pPr>
              <a:defRPr/>
            </a:pPr>
            <a:r>
              <a:rPr lang="fr-FR" sz="2800" b="1" dirty="0">
                <a:solidFill>
                  <a:srgbClr val="666699"/>
                </a:solidFill>
                <a:effectLst>
                  <a:outerShdw blurRad="38100" dist="38100" dir="2700000" algn="tl">
                    <a:srgbClr val="C0C0C0"/>
                  </a:outerShdw>
                </a:effectLst>
                <a:latin typeface="Trebuchet MS" pitchFamily="34" charset="0"/>
              </a:rPr>
              <a:t>Est ce que c’est un projet </a:t>
            </a:r>
          </a:p>
          <a:p>
            <a:pPr>
              <a:defRPr/>
            </a:pPr>
            <a:r>
              <a:rPr lang="fr-FR" sz="2800" b="1" dirty="0">
                <a:solidFill>
                  <a:srgbClr val="666699"/>
                </a:solidFill>
                <a:effectLst>
                  <a:outerShdw blurRad="38100" dist="38100" dir="2700000" algn="tl">
                    <a:srgbClr val="C0C0C0"/>
                  </a:outerShdw>
                </a:effectLst>
                <a:latin typeface="Trebuchet MS" pitchFamily="34" charset="0"/>
              </a:rPr>
              <a:t>de promotion de la santé ?</a:t>
            </a:r>
          </a:p>
        </p:txBody>
      </p:sp>
      <p:sp>
        <p:nvSpPr>
          <p:cNvPr id="233483" name="Text Box 11"/>
          <p:cNvSpPr txBox="1">
            <a:spLocks noChangeArrowheads="1"/>
          </p:cNvSpPr>
          <p:nvPr/>
        </p:nvSpPr>
        <p:spPr bwMode="auto">
          <a:xfrm>
            <a:off x="5436096" y="1797050"/>
            <a:ext cx="3312368" cy="946150"/>
          </a:xfrm>
          <a:prstGeom prst="rect">
            <a:avLst/>
          </a:prstGeom>
          <a:noFill/>
          <a:ln w="9525">
            <a:noFill/>
            <a:miter lim="800000"/>
            <a:headEnd/>
            <a:tailEnd/>
          </a:ln>
          <a:effectLst/>
        </p:spPr>
        <p:txBody>
          <a:bodyPr wrap="square">
            <a:spAutoFit/>
          </a:bodyPr>
          <a:lstStyle/>
          <a:p>
            <a:pPr>
              <a:defRPr/>
            </a:pPr>
            <a:r>
              <a:rPr lang="fr-FR" sz="2800" b="1" dirty="0">
                <a:solidFill>
                  <a:srgbClr val="CC9900"/>
                </a:solidFill>
                <a:effectLst>
                  <a:outerShdw blurRad="38100" dist="38100" dir="2700000" algn="tl">
                    <a:srgbClr val="C0C0C0"/>
                  </a:outerShdw>
                </a:effectLst>
                <a:latin typeface="Trebuchet MS" pitchFamily="34" charset="0"/>
              </a:rPr>
              <a:t>Est que je réponds </a:t>
            </a:r>
          </a:p>
          <a:p>
            <a:pPr>
              <a:defRPr/>
            </a:pPr>
            <a:r>
              <a:rPr lang="fr-FR" sz="2800" b="1" dirty="0">
                <a:solidFill>
                  <a:srgbClr val="CC9900"/>
                </a:solidFill>
                <a:effectLst>
                  <a:outerShdw blurRad="38100" dist="38100" dir="2700000" algn="tl">
                    <a:srgbClr val="C0C0C0"/>
                  </a:outerShdw>
                </a:effectLst>
                <a:latin typeface="Trebuchet MS" pitchFamily="34" charset="0"/>
              </a:rPr>
              <a:t>à la demande ?</a:t>
            </a:r>
          </a:p>
        </p:txBody>
      </p:sp>
      <p:sp>
        <p:nvSpPr>
          <p:cNvPr id="233484" name="Text Box 12"/>
          <p:cNvSpPr txBox="1">
            <a:spLocks noChangeArrowheads="1"/>
          </p:cNvSpPr>
          <p:nvPr/>
        </p:nvSpPr>
        <p:spPr bwMode="auto">
          <a:xfrm>
            <a:off x="467544" y="2420888"/>
            <a:ext cx="2670175" cy="946150"/>
          </a:xfrm>
          <a:prstGeom prst="rect">
            <a:avLst/>
          </a:prstGeom>
          <a:noFill/>
          <a:ln w="9525">
            <a:noFill/>
            <a:miter lim="800000"/>
            <a:headEnd/>
            <a:tailEnd/>
          </a:ln>
          <a:effectLst/>
        </p:spPr>
        <p:txBody>
          <a:bodyPr wrap="none">
            <a:spAutoFit/>
          </a:bodyPr>
          <a:lstStyle/>
          <a:p>
            <a:pPr>
              <a:defRPr/>
            </a:pPr>
            <a:r>
              <a:rPr lang="fr-FR" sz="2800" b="1" dirty="0">
                <a:solidFill>
                  <a:schemeClr val="accent1"/>
                </a:solidFill>
                <a:effectLst>
                  <a:outerShdw blurRad="38100" dist="38100" dir="2700000" algn="tl">
                    <a:srgbClr val="C0C0C0"/>
                  </a:outerShdw>
                </a:effectLst>
                <a:latin typeface="Trebuchet MS" pitchFamily="34" charset="0"/>
              </a:rPr>
              <a:t>Est ce que j’ai </a:t>
            </a:r>
          </a:p>
          <a:p>
            <a:pPr>
              <a:defRPr/>
            </a:pPr>
            <a:r>
              <a:rPr lang="fr-FR" sz="2800" b="1" dirty="0">
                <a:solidFill>
                  <a:schemeClr val="accent1"/>
                </a:solidFill>
                <a:effectLst>
                  <a:outerShdw blurRad="38100" dist="38100" dir="2700000" algn="tl">
                    <a:srgbClr val="C0C0C0"/>
                  </a:outerShdw>
                </a:effectLst>
                <a:latin typeface="Trebuchet MS" pitchFamily="34" charset="0"/>
              </a:rPr>
              <a:t>les moyens ?</a:t>
            </a:r>
          </a:p>
        </p:txBody>
      </p:sp>
      <p:sp>
        <p:nvSpPr>
          <p:cNvPr id="233485" name="Text Box 13"/>
          <p:cNvSpPr txBox="1">
            <a:spLocks noChangeArrowheads="1"/>
          </p:cNvSpPr>
          <p:nvPr/>
        </p:nvSpPr>
        <p:spPr bwMode="auto">
          <a:xfrm>
            <a:off x="3324225" y="2590800"/>
            <a:ext cx="2349500" cy="1554163"/>
          </a:xfrm>
          <a:prstGeom prst="rect">
            <a:avLst/>
          </a:prstGeom>
          <a:noFill/>
          <a:ln w="9525">
            <a:noFill/>
            <a:miter lim="800000"/>
            <a:headEnd/>
            <a:tailEnd/>
          </a:ln>
          <a:effectLst/>
        </p:spPr>
        <p:txBody>
          <a:bodyPr>
            <a:spAutoFit/>
          </a:bodyPr>
          <a:lstStyle/>
          <a:p>
            <a:pPr algn="ctr">
              <a:defRPr/>
            </a:pPr>
            <a:r>
              <a:rPr lang="fr-FR" sz="3200" b="1">
                <a:solidFill>
                  <a:srgbClr val="9900CC"/>
                </a:solidFill>
                <a:effectLst>
                  <a:outerShdw blurRad="38100" dist="38100" dir="2700000" algn="tl">
                    <a:srgbClr val="C0C0C0"/>
                  </a:outerShdw>
                </a:effectLst>
                <a:latin typeface="Trebuchet MS" pitchFamily="34" charset="0"/>
              </a:rPr>
              <a:t>Interroger </a:t>
            </a:r>
          </a:p>
          <a:p>
            <a:pPr algn="ctr">
              <a:defRPr/>
            </a:pPr>
            <a:r>
              <a:rPr lang="fr-FR" sz="3200" b="1">
                <a:solidFill>
                  <a:srgbClr val="9900CC"/>
                </a:solidFill>
                <a:effectLst>
                  <a:outerShdw blurRad="38100" dist="38100" dir="2700000" algn="tl">
                    <a:srgbClr val="C0C0C0"/>
                  </a:outerShdw>
                </a:effectLst>
                <a:latin typeface="Trebuchet MS" pitchFamily="34" charset="0"/>
              </a:rPr>
              <a:t>l’idée </a:t>
            </a:r>
          </a:p>
          <a:p>
            <a:pPr algn="ctr">
              <a:defRPr/>
            </a:pPr>
            <a:r>
              <a:rPr lang="fr-FR" sz="3200" b="1">
                <a:solidFill>
                  <a:srgbClr val="9900CC"/>
                </a:solidFill>
                <a:effectLst>
                  <a:outerShdw blurRad="38100" dist="38100" dir="2700000" algn="tl">
                    <a:srgbClr val="C0C0C0"/>
                  </a:outerShdw>
                </a:effectLst>
                <a:latin typeface="Trebuchet MS" pitchFamily="34" charset="0"/>
              </a:rPr>
              <a:t>de départ</a:t>
            </a:r>
          </a:p>
        </p:txBody>
      </p:sp>
      <p:sp>
        <p:nvSpPr>
          <p:cNvPr id="233486" name="Text Box 14"/>
          <p:cNvSpPr txBox="1">
            <a:spLocks noChangeArrowheads="1"/>
          </p:cNvSpPr>
          <p:nvPr/>
        </p:nvSpPr>
        <p:spPr bwMode="auto">
          <a:xfrm>
            <a:off x="4355976" y="5210036"/>
            <a:ext cx="3268844" cy="523220"/>
          </a:xfrm>
          <a:prstGeom prst="rect">
            <a:avLst/>
          </a:prstGeom>
          <a:noFill/>
          <a:ln w="9525">
            <a:noFill/>
            <a:miter lim="800000"/>
            <a:headEnd/>
            <a:tailEnd/>
          </a:ln>
          <a:effectLst/>
        </p:spPr>
        <p:txBody>
          <a:bodyPr wrap="none">
            <a:spAutoFit/>
          </a:bodyPr>
          <a:lstStyle/>
          <a:p>
            <a:pPr>
              <a:defRPr/>
            </a:pPr>
            <a:r>
              <a:rPr lang="fr-FR" sz="2800" b="1" dirty="0">
                <a:solidFill>
                  <a:srgbClr val="FF9933"/>
                </a:solidFill>
                <a:effectLst>
                  <a:outerShdw blurRad="38100" dist="38100" dir="2700000" algn="tl">
                    <a:srgbClr val="C0C0C0"/>
                  </a:outerShdw>
                </a:effectLst>
                <a:latin typeface="Trebuchet MS" pitchFamily="34" charset="0"/>
              </a:rPr>
              <a:t>Et le public cible ?</a:t>
            </a:r>
          </a:p>
        </p:txBody>
      </p:sp>
      <p:sp>
        <p:nvSpPr>
          <p:cNvPr id="113678" name="Rectangle 2"/>
          <p:cNvSpPr>
            <a:spLocks noChangeArrowheads="1"/>
          </p:cNvSpPr>
          <p:nvPr/>
        </p:nvSpPr>
        <p:spPr bwMode="auto">
          <a:xfrm>
            <a:off x="1054100" y="260350"/>
            <a:ext cx="7793038" cy="768350"/>
          </a:xfrm>
          <a:prstGeom prst="rect">
            <a:avLst/>
          </a:prstGeom>
          <a:noFill/>
          <a:ln w="9525">
            <a:noFill/>
            <a:miter lim="800000"/>
            <a:headEnd/>
            <a:tailEnd/>
          </a:ln>
        </p:spPr>
        <p:txBody>
          <a:bodyPr anchor="b"/>
          <a:lstStyle/>
          <a:p>
            <a:pPr algn="ctr"/>
            <a:r>
              <a:rPr lang="fr-FR" sz="3000" b="1" u="sng">
                <a:solidFill>
                  <a:srgbClr val="0DB435"/>
                </a:solidFill>
                <a:latin typeface="Calibri" pitchFamily="34" charset="0"/>
              </a:rPr>
              <a:t>DETRICOTER L’IDEE DE DEPART</a:t>
            </a:r>
          </a:p>
        </p:txBody>
      </p:sp>
      <p:pic>
        <p:nvPicPr>
          <p:cNvPr id="113679" name="Picture 2" descr="http://www.codes05.org/images/interface/logo_codes05.gif"/>
          <p:cNvPicPr>
            <a:picLocks noChangeAspect="1" noChangeArrowheads="1"/>
          </p:cNvPicPr>
          <p:nvPr/>
        </p:nvPicPr>
        <p:blipFill>
          <a:blip r:embed="rId4" cstate="screen"/>
          <a:srcRect b="9912"/>
          <a:stretch>
            <a:fillRect/>
          </a:stretch>
        </p:blipFill>
        <p:spPr bwMode="auto">
          <a:xfrm>
            <a:off x="61913" y="0"/>
            <a:ext cx="1314450" cy="944563"/>
          </a:xfrm>
          <a:prstGeom prst="rect">
            <a:avLst/>
          </a:prstGeom>
          <a:noFill/>
          <a:ln w="9525">
            <a:noFill/>
            <a:miter lim="800000"/>
            <a:headEnd/>
            <a:tailEnd/>
          </a:ln>
        </p:spPr>
      </p:pic>
      <p:sp>
        <p:nvSpPr>
          <p:cNvPr id="17" name="Espace réservé du numéro de diapositive 16"/>
          <p:cNvSpPr>
            <a:spLocks noGrp="1"/>
          </p:cNvSpPr>
          <p:nvPr>
            <p:ph type="sldNum" sz="quarter" idx="11"/>
          </p:nvPr>
        </p:nvSpPr>
        <p:spPr/>
        <p:txBody>
          <a:bodyPr/>
          <a:lstStyle/>
          <a:p>
            <a:pPr>
              <a:defRPr/>
            </a:pPr>
            <a:fld id="{3C037D74-6CB4-495A-A80D-50A605D92923}" type="slidenum">
              <a:rPr lang="fr-FR" smtClean="0"/>
              <a:pPr>
                <a:defRPr/>
              </a:pPr>
              <a:t>59</a:t>
            </a:fld>
            <a:endParaRPr lang="fr-F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3476"/>
                                        </p:tgtEl>
                                        <p:attrNameLst>
                                          <p:attrName>style.visibility</p:attrName>
                                        </p:attrNameLst>
                                      </p:cBhvr>
                                      <p:to>
                                        <p:strVal val="visible"/>
                                      </p:to>
                                    </p:set>
                                    <p:animEffect transition="in" filter="box(in)">
                                      <p:cBhvr>
                                        <p:cTn id="7" dur="500"/>
                                        <p:tgtEl>
                                          <p:spTgt spid="23347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3477"/>
                                        </p:tgtEl>
                                        <p:attrNameLst>
                                          <p:attrName>style.visibility</p:attrName>
                                        </p:attrNameLst>
                                      </p:cBhvr>
                                      <p:to>
                                        <p:strVal val="visible"/>
                                      </p:to>
                                    </p:set>
                                    <p:animEffect transition="in" filter="box(in)">
                                      <p:cBhvr>
                                        <p:cTn id="12" dur="500"/>
                                        <p:tgtEl>
                                          <p:spTgt spid="23347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3478"/>
                                        </p:tgtEl>
                                        <p:attrNameLst>
                                          <p:attrName>style.visibility</p:attrName>
                                        </p:attrNameLst>
                                      </p:cBhvr>
                                      <p:to>
                                        <p:strVal val="visible"/>
                                      </p:to>
                                    </p:set>
                                    <p:animEffect transition="in" filter="box(in)">
                                      <p:cBhvr>
                                        <p:cTn id="17" dur="500"/>
                                        <p:tgtEl>
                                          <p:spTgt spid="233478"/>
                                        </p:tgtEl>
                                      </p:cBhvr>
                                    </p:animEffect>
                                  </p:childTnLst>
                                </p:cTn>
                              </p:par>
                            </p:childTnLst>
                          </p:cTn>
                        </p:par>
                        <p:par>
                          <p:cTn id="18" fill="hold">
                            <p:stCondLst>
                              <p:cond delay="500"/>
                            </p:stCondLst>
                            <p:childTnLst>
                              <p:par>
                                <p:cTn id="19" presetID="4" presetClass="entr" presetSubtype="16" fill="hold" grpId="0" nodeType="afterEffect">
                                  <p:stCondLst>
                                    <p:cond delay="1000"/>
                                  </p:stCondLst>
                                  <p:childTnLst>
                                    <p:set>
                                      <p:cBhvr>
                                        <p:cTn id="20" dur="1" fill="hold">
                                          <p:stCondLst>
                                            <p:cond delay="0"/>
                                          </p:stCondLst>
                                        </p:cTn>
                                        <p:tgtEl>
                                          <p:spTgt spid="233479"/>
                                        </p:tgtEl>
                                        <p:attrNameLst>
                                          <p:attrName>style.visibility</p:attrName>
                                        </p:attrNameLst>
                                      </p:cBhvr>
                                      <p:to>
                                        <p:strVal val="visible"/>
                                      </p:to>
                                    </p:set>
                                    <p:animEffect transition="in" filter="box(in)">
                                      <p:cBhvr>
                                        <p:cTn id="21" dur="500"/>
                                        <p:tgtEl>
                                          <p:spTgt spid="233479"/>
                                        </p:tgtEl>
                                      </p:cBhvr>
                                    </p:animEffect>
                                  </p:childTnLst>
                                </p:cTn>
                              </p:par>
                            </p:childTnLst>
                          </p:cTn>
                        </p:par>
                        <p:par>
                          <p:cTn id="22" fill="hold">
                            <p:stCondLst>
                              <p:cond delay="2000"/>
                            </p:stCondLst>
                            <p:childTnLst>
                              <p:par>
                                <p:cTn id="23" presetID="4" presetClass="entr" presetSubtype="16" fill="hold" grpId="0" nodeType="afterEffect">
                                  <p:stCondLst>
                                    <p:cond delay="1000"/>
                                  </p:stCondLst>
                                  <p:childTnLst>
                                    <p:set>
                                      <p:cBhvr>
                                        <p:cTn id="24" dur="1" fill="hold">
                                          <p:stCondLst>
                                            <p:cond delay="0"/>
                                          </p:stCondLst>
                                        </p:cTn>
                                        <p:tgtEl>
                                          <p:spTgt spid="233480"/>
                                        </p:tgtEl>
                                        <p:attrNameLst>
                                          <p:attrName>style.visibility</p:attrName>
                                        </p:attrNameLst>
                                      </p:cBhvr>
                                      <p:to>
                                        <p:strVal val="visible"/>
                                      </p:to>
                                    </p:set>
                                    <p:animEffect transition="in" filter="box(in)">
                                      <p:cBhvr>
                                        <p:cTn id="25" dur="500"/>
                                        <p:tgtEl>
                                          <p:spTgt spid="233480"/>
                                        </p:tgtEl>
                                      </p:cBhvr>
                                    </p:animEffect>
                                  </p:childTnLst>
                                </p:cTn>
                              </p:par>
                            </p:childTnLst>
                          </p:cTn>
                        </p:par>
                        <p:par>
                          <p:cTn id="26" fill="hold">
                            <p:stCondLst>
                              <p:cond delay="3500"/>
                            </p:stCondLst>
                            <p:childTnLst>
                              <p:par>
                                <p:cTn id="27" presetID="4" presetClass="entr" presetSubtype="16" fill="hold" grpId="0" nodeType="afterEffect">
                                  <p:stCondLst>
                                    <p:cond delay="1000"/>
                                  </p:stCondLst>
                                  <p:childTnLst>
                                    <p:set>
                                      <p:cBhvr>
                                        <p:cTn id="28" dur="1" fill="hold">
                                          <p:stCondLst>
                                            <p:cond delay="0"/>
                                          </p:stCondLst>
                                        </p:cTn>
                                        <p:tgtEl>
                                          <p:spTgt spid="233481"/>
                                        </p:tgtEl>
                                        <p:attrNameLst>
                                          <p:attrName>style.visibility</p:attrName>
                                        </p:attrNameLst>
                                      </p:cBhvr>
                                      <p:to>
                                        <p:strVal val="visible"/>
                                      </p:to>
                                    </p:set>
                                    <p:animEffect transition="in" filter="box(in)">
                                      <p:cBhvr>
                                        <p:cTn id="29" dur="500"/>
                                        <p:tgtEl>
                                          <p:spTgt spid="233481"/>
                                        </p:tgtEl>
                                      </p:cBhvr>
                                    </p:animEffect>
                                  </p:childTnLst>
                                </p:cTn>
                              </p:par>
                            </p:childTnLst>
                          </p:cTn>
                        </p:par>
                        <p:par>
                          <p:cTn id="30" fill="hold">
                            <p:stCondLst>
                              <p:cond delay="5000"/>
                            </p:stCondLst>
                            <p:childTnLst>
                              <p:par>
                                <p:cTn id="31" presetID="4" presetClass="entr" presetSubtype="16" fill="hold" grpId="0" nodeType="afterEffect">
                                  <p:stCondLst>
                                    <p:cond delay="1000"/>
                                  </p:stCondLst>
                                  <p:childTnLst>
                                    <p:set>
                                      <p:cBhvr>
                                        <p:cTn id="32" dur="1" fill="hold">
                                          <p:stCondLst>
                                            <p:cond delay="0"/>
                                          </p:stCondLst>
                                        </p:cTn>
                                        <p:tgtEl>
                                          <p:spTgt spid="233482"/>
                                        </p:tgtEl>
                                        <p:attrNameLst>
                                          <p:attrName>style.visibility</p:attrName>
                                        </p:attrNameLst>
                                      </p:cBhvr>
                                      <p:to>
                                        <p:strVal val="visible"/>
                                      </p:to>
                                    </p:set>
                                    <p:animEffect transition="in" filter="box(in)">
                                      <p:cBhvr>
                                        <p:cTn id="33" dur="500"/>
                                        <p:tgtEl>
                                          <p:spTgt spid="233482"/>
                                        </p:tgtEl>
                                      </p:cBhvr>
                                    </p:animEffect>
                                  </p:childTnLst>
                                </p:cTn>
                              </p:par>
                            </p:childTnLst>
                          </p:cTn>
                        </p:par>
                        <p:par>
                          <p:cTn id="34" fill="hold">
                            <p:stCondLst>
                              <p:cond delay="6500"/>
                            </p:stCondLst>
                            <p:childTnLst>
                              <p:par>
                                <p:cTn id="35" presetID="4" presetClass="entr" presetSubtype="16" fill="hold" grpId="0" nodeType="afterEffect">
                                  <p:stCondLst>
                                    <p:cond delay="1000"/>
                                  </p:stCondLst>
                                  <p:childTnLst>
                                    <p:set>
                                      <p:cBhvr>
                                        <p:cTn id="36" dur="1" fill="hold">
                                          <p:stCondLst>
                                            <p:cond delay="0"/>
                                          </p:stCondLst>
                                        </p:cTn>
                                        <p:tgtEl>
                                          <p:spTgt spid="233483"/>
                                        </p:tgtEl>
                                        <p:attrNameLst>
                                          <p:attrName>style.visibility</p:attrName>
                                        </p:attrNameLst>
                                      </p:cBhvr>
                                      <p:to>
                                        <p:strVal val="visible"/>
                                      </p:to>
                                    </p:set>
                                    <p:animEffect transition="in" filter="box(in)">
                                      <p:cBhvr>
                                        <p:cTn id="37" dur="500"/>
                                        <p:tgtEl>
                                          <p:spTgt spid="233483"/>
                                        </p:tgtEl>
                                      </p:cBhvr>
                                    </p:animEffect>
                                  </p:childTnLst>
                                </p:cTn>
                              </p:par>
                            </p:childTnLst>
                          </p:cTn>
                        </p:par>
                        <p:par>
                          <p:cTn id="38" fill="hold">
                            <p:stCondLst>
                              <p:cond delay="8000"/>
                            </p:stCondLst>
                            <p:childTnLst>
                              <p:par>
                                <p:cTn id="39" presetID="4" presetClass="entr" presetSubtype="16" fill="hold" grpId="0" nodeType="afterEffect">
                                  <p:stCondLst>
                                    <p:cond delay="1000"/>
                                  </p:stCondLst>
                                  <p:childTnLst>
                                    <p:set>
                                      <p:cBhvr>
                                        <p:cTn id="40" dur="1" fill="hold">
                                          <p:stCondLst>
                                            <p:cond delay="0"/>
                                          </p:stCondLst>
                                        </p:cTn>
                                        <p:tgtEl>
                                          <p:spTgt spid="233484"/>
                                        </p:tgtEl>
                                        <p:attrNameLst>
                                          <p:attrName>style.visibility</p:attrName>
                                        </p:attrNameLst>
                                      </p:cBhvr>
                                      <p:to>
                                        <p:strVal val="visible"/>
                                      </p:to>
                                    </p:set>
                                    <p:animEffect transition="in" filter="box(in)">
                                      <p:cBhvr>
                                        <p:cTn id="41" dur="500"/>
                                        <p:tgtEl>
                                          <p:spTgt spid="233484"/>
                                        </p:tgtEl>
                                      </p:cBhvr>
                                    </p:animEffect>
                                  </p:childTnLst>
                                </p:cTn>
                              </p:par>
                            </p:childTnLst>
                          </p:cTn>
                        </p:par>
                        <p:par>
                          <p:cTn id="42" fill="hold">
                            <p:stCondLst>
                              <p:cond delay="9500"/>
                            </p:stCondLst>
                            <p:childTnLst>
                              <p:par>
                                <p:cTn id="43" presetID="4" presetClass="entr" presetSubtype="16" fill="hold" grpId="0" nodeType="afterEffect">
                                  <p:stCondLst>
                                    <p:cond delay="1000"/>
                                  </p:stCondLst>
                                  <p:childTnLst>
                                    <p:set>
                                      <p:cBhvr>
                                        <p:cTn id="44" dur="1" fill="hold">
                                          <p:stCondLst>
                                            <p:cond delay="0"/>
                                          </p:stCondLst>
                                        </p:cTn>
                                        <p:tgtEl>
                                          <p:spTgt spid="233486"/>
                                        </p:tgtEl>
                                        <p:attrNameLst>
                                          <p:attrName>style.visibility</p:attrName>
                                        </p:attrNameLst>
                                      </p:cBhvr>
                                      <p:to>
                                        <p:strVal val="visible"/>
                                      </p:to>
                                    </p:set>
                                    <p:animEffect transition="in" filter="box(in)">
                                      <p:cBhvr>
                                        <p:cTn id="45" dur="500"/>
                                        <p:tgtEl>
                                          <p:spTgt spid="233486"/>
                                        </p:tgtEl>
                                      </p:cBhvr>
                                    </p:animEffect>
                                  </p:childTnLst>
                                </p:cTn>
                              </p:par>
                            </p:childTnLst>
                          </p:cTn>
                        </p:par>
                        <p:par>
                          <p:cTn id="46" fill="hold">
                            <p:stCondLst>
                              <p:cond delay="11000"/>
                            </p:stCondLst>
                            <p:childTnLst>
                              <p:par>
                                <p:cTn id="47" presetID="4" presetClass="entr" presetSubtype="16" fill="hold" grpId="0" nodeType="afterEffect">
                                  <p:stCondLst>
                                    <p:cond delay="1000"/>
                                  </p:stCondLst>
                                  <p:childTnLst>
                                    <p:set>
                                      <p:cBhvr>
                                        <p:cTn id="48" dur="1" fill="hold">
                                          <p:stCondLst>
                                            <p:cond delay="0"/>
                                          </p:stCondLst>
                                        </p:cTn>
                                        <p:tgtEl>
                                          <p:spTgt spid="233475"/>
                                        </p:tgtEl>
                                        <p:attrNameLst>
                                          <p:attrName>style.visibility</p:attrName>
                                        </p:attrNameLst>
                                      </p:cBhvr>
                                      <p:to>
                                        <p:strVal val="visible"/>
                                      </p:to>
                                    </p:set>
                                    <p:animEffect transition="in" filter="box(in)">
                                      <p:cBhvr>
                                        <p:cTn id="49" dur="500"/>
                                        <p:tgtEl>
                                          <p:spTgt spid="233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5" grpId="0" autoUpdateAnimBg="0"/>
      <p:bldP spid="233476" grpId="0" autoUpdateAnimBg="0"/>
      <p:bldP spid="233477" grpId="0" autoUpdateAnimBg="0"/>
      <p:bldP spid="233478" grpId="0" autoUpdateAnimBg="0"/>
      <p:bldP spid="233479" grpId="0" autoUpdateAnimBg="0"/>
      <p:bldP spid="233480" grpId="0" autoUpdateAnimBg="0"/>
      <p:bldP spid="233481" grpId="0" autoUpdateAnimBg="0"/>
      <p:bldP spid="233482" grpId="0" autoUpdateAnimBg="0"/>
      <p:bldP spid="233483" grpId="0" autoUpdateAnimBg="0"/>
      <p:bldP spid="233484" grpId="0" autoUpdateAnimBg="0"/>
      <p:bldP spid="233486"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4ED8EF8-5612-49E1-A977-BE0EBA395CB4}"/>
              </a:ext>
            </a:extLst>
          </p:cNvPr>
          <p:cNvSpPr>
            <a:spLocks noGrp="1"/>
          </p:cNvSpPr>
          <p:nvPr>
            <p:ph type="body" idx="1"/>
          </p:nvPr>
        </p:nvSpPr>
        <p:spPr>
          <a:xfrm>
            <a:off x="468313" y="3068638"/>
            <a:ext cx="8207375" cy="2089150"/>
          </a:xfrm>
        </p:spPr>
        <p:txBody>
          <a:bodyPr>
            <a:noAutofit/>
          </a:bodyPr>
          <a:lstStyle/>
          <a:p>
            <a:pPr eaLnBrk="1" fontAlgn="auto" hangingPunct="1">
              <a:spcAft>
                <a:spcPts val="0"/>
              </a:spcAft>
              <a:buFont typeface="Wingdings 2"/>
              <a:buNone/>
              <a:defRPr/>
            </a:pPr>
            <a:endParaRPr lang="fr-FR" sz="2800" dirty="0">
              <a:solidFill>
                <a:srgbClr val="FF0000"/>
              </a:solidFill>
            </a:endParaRPr>
          </a:p>
          <a:p>
            <a:pPr eaLnBrk="1" fontAlgn="auto" hangingPunct="1">
              <a:spcAft>
                <a:spcPts val="0"/>
              </a:spcAft>
              <a:buFont typeface="Wingdings 2"/>
              <a:buNone/>
              <a:defRPr/>
            </a:pPr>
            <a:r>
              <a:rPr lang="fr-FR" sz="3600" dirty="0">
                <a:solidFill>
                  <a:srgbClr val="FF0000"/>
                </a:solidFill>
                <a:effectLst>
                  <a:outerShdw blurRad="38100" dist="38100" dir="2700000" algn="tl">
                    <a:srgbClr val="000000">
                      <a:alpha val="43137"/>
                    </a:srgbClr>
                  </a:outerShdw>
                </a:effectLst>
              </a:rPr>
              <a:t>Information</a:t>
            </a:r>
          </a:p>
          <a:p>
            <a:pPr eaLnBrk="1" fontAlgn="auto" hangingPunct="1">
              <a:spcAft>
                <a:spcPts val="0"/>
              </a:spcAft>
              <a:buFont typeface="Wingdings 2"/>
              <a:buNone/>
              <a:defRPr/>
            </a:pPr>
            <a:endParaRPr lang="fr-FR" sz="2800" dirty="0"/>
          </a:p>
          <a:p>
            <a:pPr eaLnBrk="1" fontAlgn="auto" hangingPunct="1">
              <a:spcAft>
                <a:spcPts val="0"/>
              </a:spcAft>
              <a:buFont typeface="Wingdings 2"/>
              <a:buNone/>
              <a:defRPr/>
            </a:pPr>
            <a:endParaRPr lang="fr-FR" sz="2800" dirty="0">
              <a:solidFill>
                <a:schemeClr val="tx2">
                  <a:lumMod val="75000"/>
                </a:schemeClr>
              </a:solidFill>
            </a:endParaRPr>
          </a:p>
        </p:txBody>
      </p:sp>
      <p:sp>
        <p:nvSpPr>
          <p:cNvPr id="27651"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22549E99-FA78-4302-A268-B1AC22B98C03}"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6</a:t>
            </a:fld>
            <a:endPar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endParaRPr>
          </a:p>
        </p:txBody>
      </p:sp>
      <p:pic>
        <p:nvPicPr>
          <p:cNvPr id="27652" name="Image 11" descr="CoDES-0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re 2">
            <a:extLst>
              <a:ext uri="{FF2B5EF4-FFF2-40B4-BE49-F238E27FC236}">
                <a16:creationId xmlns:a16="http://schemas.microsoft.com/office/drawing/2014/main" id="{97F3D76A-4E97-4007-8100-CFDFC3D736BA}"/>
              </a:ext>
            </a:extLst>
          </p:cNvPr>
          <p:cNvSpPr txBox="1">
            <a:spLocks/>
          </p:cNvSpPr>
          <p:nvPr/>
        </p:nvSpPr>
        <p:spPr>
          <a:xfrm>
            <a:off x="722313" y="609600"/>
            <a:ext cx="7881937" cy="1524000"/>
          </a:xfrm>
          <a:prstGeom prst="rect">
            <a:avLst/>
          </a:prstGeom>
        </p:spPr>
        <p:txBody>
          <a:bodyPr anchor="b">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200" b="0" i="0" u="none" strike="noStrike" kern="1200" cap="none" spc="0" normalizeH="0" baseline="0" noProof="0" dirty="0">
                <a:ln>
                  <a:noFill/>
                </a:ln>
                <a:solidFill>
                  <a:srgbClr val="FFFFFF"/>
                </a:solidFill>
                <a:effectLst/>
                <a:uLnTx/>
                <a:uFillTx/>
                <a:latin typeface="Georgia"/>
                <a:ea typeface="+mn-ea"/>
                <a:cs typeface="+mn-cs"/>
              </a:rPr>
              <a:t>CoDES 05</a:t>
            </a:r>
            <a:br>
              <a:rPr kumimoji="0" lang="fr-FR" sz="4200" b="0" i="0" u="none" strike="noStrike" kern="1200" cap="none" spc="0" normalizeH="0" baseline="0" noProof="0" dirty="0">
                <a:ln>
                  <a:noFill/>
                </a:ln>
                <a:solidFill>
                  <a:srgbClr val="FFFFFF"/>
                </a:solidFill>
                <a:effectLst/>
                <a:uLnTx/>
                <a:uFillTx/>
                <a:latin typeface="Georgia"/>
                <a:ea typeface="+mn-ea"/>
                <a:cs typeface="+mn-cs"/>
              </a:rPr>
            </a:br>
            <a:r>
              <a:rPr kumimoji="0" lang="fr-FR" sz="4200" b="0" i="0" u="none" strike="noStrike" kern="1200" cap="none" spc="0" normalizeH="0" baseline="0" noProof="0" dirty="0">
                <a:ln>
                  <a:noFill/>
                </a:ln>
                <a:solidFill>
                  <a:srgbClr val="FFFFFF"/>
                </a:solidFill>
                <a:effectLst/>
                <a:uLnTx/>
                <a:uFillTx/>
                <a:latin typeface="Georgia"/>
                <a:ea typeface="+mn-ea"/>
                <a:cs typeface="+mn-cs"/>
              </a:rPr>
              <a:t>NOS ACTIVITES – NOS MISSIONS</a:t>
            </a:r>
            <a:br>
              <a:rPr kumimoji="0" lang="fr-FR" sz="4200" b="0" i="0" u="none" strike="noStrike" kern="1200" cap="none" spc="0" normalizeH="0" baseline="0" noProof="0" dirty="0">
                <a:ln>
                  <a:noFill/>
                </a:ln>
                <a:solidFill>
                  <a:srgbClr val="FFFFFF"/>
                </a:solidFill>
                <a:effectLst/>
                <a:uLnTx/>
                <a:uFillTx/>
                <a:latin typeface="Georgia"/>
                <a:ea typeface="+mn-ea"/>
                <a:cs typeface="+mn-cs"/>
              </a:rPr>
            </a:br>
            <a:endParaRPr kumimoji="0" lang="fr-FR" sz="42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276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379913"/>
            <a:ext cx="3384550" cy="169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5"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68675" y="2566988"/>
            <a:ext cx="3914775"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2" descr="http://diffenligne.arkotheque.fr/_depot_codes/documentation/3850_im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44319">
            <a:off x="541338" y="2617788"/>
            <a:ext cx="1169987"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4" descr="http://diffenligne.arkotheque.fr/_depot_codes/documentation/4029_im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70081">
            <a:off x="1023938" y="4586288"/>
            <a:ext cx="1084262"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6" descr="http://diffenligne.arkotheque.fr/_depot_codes/documentation/3849_im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05947">
            <a:off x="7488238" y="2663825"/>
            <a:ext cx="1185862"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8" descr="http://diffenligne.arkotheque.fr/_depot_codes/documentation/3160_im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172430">
            <a:off x="6899275" y="4368800"/>
            <a:ext cx="896938"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549207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4"/>
          <p:cNvSpPr>
            <a:spLocks noGrp="1"/>
          </p:cNvSpPr>
          <p:nvPr>
            <p:ph type="title"/>
            <p:custDataLst>
              <p:tags r:id="rId2"/>
            </p:custDataLst>
          </p:nvPr>
        </p:nvSpPr>
        <p:spPr>
          <a:xfrm>
            <a:off x="1699320" y="173014"/>
            <a:ext cx="7049144" cy="735706"/>
          </a:xfrm>
        </p:spPr>
        <p:txBody>
          <a:bodyPr>
            <a:normAutofit/>
          </a:bodyPr>
          <a:lstStyle/>
          <a:p>
            <a:pPr algn="ctr"/>
            <a:r>
              <a:rPr lang="fr-FR" sz="4000" b="1" cap="none" dirty="0" smtClean="0">
                <a:solidFill>
                  <a:schemeClr val="accent1"/>
                </a:solidFill>
                <a:latin typeface="Calibri" pitchFamily="34" charset="0"/>
              </a:rPr>
              <a:t>PLANIFICATION</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2" name="Picture 2" descr="http://www.codes05.org/images/interface/logo_codes05.gif"/>
          <p:cNvPicPr>
            <a:picLocks noChangeAspect="1" noChangeArrowheads="1"/>
          </p:cNvPicPr>
          <p:nvPr/>
        </p:nvPicPr>
        <p:blipFill>
          <a:blip r:embed="rId5" cstate="screen"/>
          <a:srcRect b="9912"/>
          <a:stretch>
            <a:fillRect/>
          </a:stretch>
        </p:blipFill>
        <p:spPr bwMode="auto">
          <a:xfrm>
            <a:off x="61913" y="0"/>
            <a:ext cx="1314450" cy="944563"/>
          </a:xfrm>
          <a:prstGeom prst="rect">
            <a:avLst/>
          </a:prstGeom>
          <a:noFill/>
          <a:ln w="9525">
            <a:noFill/>
            <a:miter lim="800000"/>
            <a:headEnd/>
            <a:tailEnd/>
          </a:ln>
        </p:spPr>
      </p:pic>
      <p:pic>
        <p:nvPicPr>
          <p:cNvPr id="3" name="Image 2"/>
          <p:cNvPicPr>
            <a:picLocks noChangeAspect="1"/>
          </p:cNvPicPr>
          <p:nvPr/>
        </p:nvPicPr>
        <p:blipFill rotWithShape="1">
          <a:blip r:embed="rId6"/>
          <a:srcRect l="16404" t="18639" r="13505" b="3150"/>
          <a:stretch/>
        </p:blipFill>
        <p:spPr>
          <a:xfrm>
            <a:off x="1043608" y="1349987"/>
            <a:ext cx="6984776" cy="4384063"/>
          </a:xfrm>
          <a:prstGeom prst="rect">
            <a:avLst/>
          </a:prstGeom>
        </p:spPr>
      </p:pic>
    </p:spTree>
    <p:custDataLst>
      <p:tags r:id="rId1"/>
    </p:custDataLst>
    <p:extLst>
      <p:ext uri="{BB962C8B-B14F-4D97-AF65-F5344CB8AC3E}">
        <p14:creationId xmlns:p14="http://schemas.microsoft.com/office/powerpoint/2010/main" val="11633098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4"/>
          <p:cNvSpPr>
            <a:spLocks noGrp="1"/>
          </p:cNvSpPr>
          <p:nvPr>
            <p:ph type="title"/>
            <p:custDataLst>
              <p:tags r:id="rId2"/>
            </p:custDataLst>
          </p:nvPr>
        </p:nvSpPr>
        <p:spPr>
          <a:xfrm>
            <a:off x="1699320" y="173014"/>
            <a:ext cx="7049144" cy="735706"/>
          </a:xfrm>
        </p:spPr>
        <p:txBody>
          <a:bodyPr>
            <a:normAutofit/>
          </a:bodyPr>
          <a:lstStyle/>
          <a:p>
            <a:pPr algn="ctr"/>
            <a:r>
              <a:rPr lang="fr-FR" sz="4000" b="1" cap="none" dirty="0" smtClean="0">
                <a:solidFill>
                  <a:schemeClr val="accent1"/>
                </a:solidFill>
                <a:latin typeface="Calibri" pitchFamily="34" charset="0"/>
              </a:rPr>
              <a:t>PLANIFICATION</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2" name="Picture 2" descr="http://www.codes05.org/images/interface/logo_codes05.gif"/>
          <p:cNvPicPr>
            <a:picLocks noChangeAspect="1" noChangeArrowheads="1"/>
          </p:cNvPicPr>
          <p:nvPr/>
        </p:nvPicPr>
        <p:blipFill>
          <a:blip r:embed="rId5" cstate="screen"/>
          <a:srcRect b="9912"/>
          <a:stretch>
            <a:fillRect/>
          </a:stretch>
        </p:blipFill>
        <p:spPr bwMode="auto">
          <a:xfrm>
            <a:off x="61913" y="0"/>
            <a:ext cx="1314450" cy="944563"/>
          </a:xfrm>
          <a:prstGeom prst="rect">
            <a:avLst/>
          </a:prstGeom>
          <a:noFill/>
          <a:ln w="9525">
            <a:noFill/>
            <a:miter lim="800000"/>
            <a:headEnd/>
            <a:tailEnd/>
          </a:ln>
        </p:spPr>
      </p:pic>
      <p:pic>
        <p:nvPicPr>
          <p:cNvPr id="4" name="Image 3"/>
          <p:cNvPicPr>
            <a:picLocks noChangeAspect="1"/>
          </p:cNvPicPr>
          <p:nvPr/>
        </p:nvPicPr>
        <p:blipFill rotWithShape="1">
          <a:blip r:embed="rId6"/>
          <a:srcRect l="16800" t="17498" r="16700" b="6590"/>
          <a:stretch/>
        </p:blipFill>
        <p:spPr>
          <a:xfrm>
            <a:off x="395536" y="1124744"/>
            <a:ext cx="7734052" cy="4966075"/>
          </a:xfrm>
          <a:prstGeom prst="rect">
            <a:avLst/>
          </a:prstGeom>
        </p:spPr>
      </p:pic>
    </p:spTree>
    <p:custDataLst>
      <p:tags r:id="rId1"/>
    </p:custDataLst>
    <p:extLst>
      <p:ext uri="{BB962C8B-B14F-4D97-AF65-F5344CB8AC3E}">
        <p14:creationId xmlns:p14="http://schemas.microsoft.com/office/powerpoint/2010/main" val="26734433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548638" y="4844585"/>
            <a:ext cx="2292533" cy="57072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Transformer</a:t>
            </a:r>
          </a:p>
        </p:txBody>
      </p:sp>
      <p:sp>
        <p:nvSpPr>
          <p:cNvPr id="10" name="Rectangle à coins arrondis 9"/>
          <p:cNvSpPr/>
          <p:nvPr/>
        </p:nvSpPr>
        <p:spPr>
          <a:xfrm>
            <a:off x="548640" y="1764411"/>
            <a:ext cx="2292532" cy="568235"/>
          </a:xfrm>
          <a:prstGeom prst="roundRect">
            <a:avLst/>
          </a:prstGeom>
          <a:gradFill>
            <a:gsLst>
              <a:gs pos="0">
                <a:srgbClr val="FFC000"/>
              </a:gs>
              <a:gs pos="0">
                <a:schemeClr val="accent2">
                  <a:shade val="58000"/>
                  <a:satMod val="165000"/>
                </a:schemeClr>
              </a:gs>
              <a:gs pos="0">
                <a:schemeClr val="accent2">
                  <a:shade val="30000"/>
                  <a:satMod val="175000"/>
                </a:schemeClr>
              </a:gs>
              <a:gs pos="0">
                <a:srgbClr val="FFC000"/>
              </a:gs>
              <a:gs pos="0">
                <a:srgbClr val="FFC000"/>
              </a:gs>
              <a:gs pos="0">
                <a:srgbClr val="FFC000"/>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Analyser</a:t>
            </a:r>
          </a:p>
        </p:txBody>
      </p:sp>
      <p:sp>
        <p:nvSpPr>
          <p:cNvPr id="15" name="Rectangle à coins arrondis 14"/>
          <p:cNvSpPr/>
          <p:nvPr/>
        </p:nvSpPr>
        <p:spPr>
          <a:xfrm>
            <a:off x="548638" y="2420980"/>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Prioriser</a:t>
            </a:r>
          </a:p>
        </p:txBody>
      </p:sp>
      <p:sp>
        <p:nvSpPr>
          <p:cNvPr id="11" name="Titre 4"/>
          <p:cNvSpPr>
            <a:spLocks noGrp="1"/>
          </p:cNvSpPr>
          <p:nvPr>
            <p:ph type="title"/>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La méthode APPRET</a:t>
            </a:r>
            <a:endParaRPr lang="fr-FR" sz="4000" b="1" kern="1200" dirty="0">
              <a:solidFill>
                <a:schemeClr val="accent1"/>
              </a:solidFill>
              <a:latin typeface="Calibri" pitchFamily="34" charset="0"/>
            </a:endParaRPr>
          </a:p>
        </p:txBody>
      </p:sp>
      <p:sp>
        <p:nvSpPr>
          <p:cNvPr id="14" name="Rectangle à coins arrondis 13"/>
          <p:cNvSpPr/>
          <p:nvPr/>
        </p:nvSpPr>
        <p:spPr>
          <a:xfrm>
            <a:off x="548638" y="3023257"/>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Planifier</a:t>
            </a:r>
          </a:p>
        </p:txBody>
      </p:sp>
      <p:sp>
        <p:nvSpPr>
          <p:cNvPr id="16" name="Rectangle à coins arrondis 15"/>
          <p:cNvSpPr/>
          <p:nvPr/>
        </p:nvSpPr>
        <p:spPr>
          <a:xfrm>
            <a:off x="559258" y="3625534"/>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Réaliser</a:t>
            </a:r>
          </a:p>
        </p:txBody>
      </p:sp>
      <p:sp>
        <p:nvSpPr>
          <p:cNvPr id="17" name="Rectangle à coins arrondis 16"/>
          <p:cNvSpPr/>
          <p:nvPr/>
        </p:nvSpPr>
        <p:spPr>
          <a:xfrm>
            <a:off x="559258" y="4242308"/>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Evaluer</a:t>
            </a:r>
          </a:p>
        </p:txBody>
      </p:sp>
      <p:sp>
        <p:nvSpPr>
          <p:cNvPr id="18" name="Rectangle 17"/>
          <p:cNvSpPr/>
          <p:nvPr/>
        </p:nvSpPr>
        <p:spPr>
          <a:xfrm>
            <a:off x="3635897" y="1484784"/>
            <a:ext cx="5112568" cy="3744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cap="small" dirty="0">
                <a:solidFill>
                  <a:schemeClr val="tx1"/>
                </a:solidFill>
                <a:latin typeface="Calibri" panose="020F0502020204030204" pitchFamily="34" charset="0"/>
              </a:rPr>
              <a:t>Analyse de la demande</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Qui est à l’origine du programme</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Comment l’idée du programme est-elle </a:t>
            </a:r>
            <a:r>
              <a:rPr lang="fr-FR" sz="2000" dirty="0" smtClean="0">
                <a:solidFill>
                  <a:schemeClr val="tx1"/>
                </a:solidFill>
                <a:latin typeface="Calibri" panose="020F0502020204030204" pitchFamily="34" charset="0"/>
              </a:rPr>
              <a:t>née ?</a:t>
            </a:r>
            <a:endParaRPr lang="fr-FR" sz="2000" dirty="0">
              <a:solidFill>
                <a:schemeClr val="tx1"/>
              </a:solidFill>
              <a:latin typeface="Calibri" panose="020F0502020204030204" pitchFamily="34" charset="0"/>
            </a:endParaRP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Quelle est la demande du </a:t>
            </a:r>
            <a:r>
              <a:rPr lang="fr-FR" sz="2000" dirty="0" smtClean="0">
                <a:solidFill>
                  <a:schemeClr val="tx1"/>
                </a:solidFill>
                <a:latin typeface="Calibri" panose="020F0502020204030204" pitchFamily="34" charset="0"/>
              </a:rPr>
              <a:t>promoteur ? </a:t>
            </a:r>
            <a:r>
              <a:rPr lang="fr-FR" sz="2000" dirty="0">
                <a:solidFill>
                  <a:schemeClr val="tx1"/>
                </a:solidFill>
                <a:latin typeface="Calibri" panose="020F0502020204030204" pitchFamily="34" charset="0"/>
              </a:rPr>
              <a:t>Programme </a:t>
            </a:r>
            <a:r>
              <a:rPr lang="fr-FR" sz="2000" dirty="0" smtClean="0">
                <a:solidFill>
                  <a:schemeClr val="tx1"/>
                </a:solidFill>
                <a:latin typeface="Calibri" panose="020F0502020204030204" pitchFamily="34" charset="0"/>
              </a:rPr>
              <a:t>ascendant ? Descendant ?</a:t>
            </a:r>
            <a:endParaRPr lang="fr-FR" sz="2000" dirty="0">
              <a:solidFill>
                <a:schemeClr val="tx1"/>
              </a:solidFill>
              <a:latin typeface="Calibri" panose="020F0502020204030204" pitchFamily="34" charset="0"/>
            </a:endParaRP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Quel est le public </a:t>
            </a:r>
            <a:r>
              <a:rPr lang="fr-FR" sz="2000" dirty="0" smtClean="0">
                <a:solidFill>
                  <a:schemeClr val="tx1"/>
                </a:solidFill>
                <a:latin typeface="Calibri" panose="020F0502020204030204" pitchFamily="34" charset="0"/>
              </a:rPr>
              <a:t>concerné ? </a:t>
            </a:r>
            <a:endParaRPr lang="fr-FR" sz="2000" dirty="0">
              <a:solidFill>
                <a:schemeClr val="tx1"/>
              </a:solidFill>
              <a:latin typeface="Calibri" panose="020F0502020204030204" pitchFamily="34" charset="0"/>
            </a:endParaRPr>
          </a:p>
          <a:p>
            <a:endParaRPr lang="fr-FR" sz="2000" dirty="0">
              <a:solidFill>
                <a:schemeClr val="tx1"/>
              </a:solidFill>
              <a:latin typeface="Calibri" panose="020F0502020204030204" pitchFamily="34" charset="0"/>
            </a:endParaRPr>
          </a:p>
          <a:p>
            <a:pPr algn="ctr"/>
            <a:r>
              <a:rPr lang="fr-FR" sz="2000" b="1" cap="small" dirty="0">
                <a:solidFill>
                  <a:schemeClr val="tx1"/>
                </a:solidFill>
                <a:latin typeface="Calibri" panose="020F0502020204030204" pitchFamily="34" charset="0"/>
              </a:rPr>
              <a:t>Analyse du contexte</a:t>
            </a:r>
          </a:p>
          <a:p>
            <a:pPr marL="342900" indent="-342900" algn="ctr">
              <a:buFont typeface="Arial" panose="020B0604020202020204" pitchFamily="34" charset="0"/>
              <a:buChar char="•"/>
            </a:pPr>
            <a:r>
              <a:rPr lang="fr-FR" sz="2000" dirty="0">
                <a:solidFill>
                  <a:schemeClr val="tx1"/>
                </a:solidFill>
                <a:latin typeface="Calibri" panose="020F0502020204030204" pitchFamily="34" charset="0"/>
              </a:rPr>
              <a:t>Se documenter sur les données </a:t>
            </a:r>
            <a:r>
              <a:rPr lang="fr-FR" sz="2000" dirty="0" smtClean="0">
                <a:solidFill>
                  <a:schemeClr val="tx1"/>
                </a:solidFill>
                <a:latin typeface="Calibri" panose="020F0502020204030204" pitchFamily="34" charset="0"/>
              </a:rPr>
              <a:t>épidémiologiques</a:t>
            </a:r>
            <a:endParaRPr lang="fr-FR" sz="2000" dirty="0">
              <a:solidFill>
                <a:schemeClr val="tx1"/>
              </a:solidFill>
              <a:latin typeface="Calibri" panose="020F0502020204030204" pitchFamily="34" charset="0"/>
            </a:endParaRPr>
          </a:p>
          <a:p>
            <a:pPr marL="342900" indent="-342900" algn="ctr">
              <a:buFont typeface="Arial" panose="020B0604020202020204" pitchFamily="34" charset="0"/>
              <a:buChar char="•"/>
            </a:pPr>
            <a:r>
              <a:rPr lang="fr-FR" sz="2000" dirty="0">
                <a:solidFill>
                  <a:schemeClr val="tx1"/>
                </a:solidFill>
                <a:latin typeface="Calibri" panose="020F0502020204030204" pitchFamily="34" charset="0"/>
              </a:rPr>
              <a:t>Se documenter sur le problème</a:t>
            </a:r>
          </a:p>
          <a:p>
            <a:pPr marL="342900" indent="-342900" algn="ctr">
              <a:buFont typeface="Arial" panose="020B0604020202020204" pitchFamily="34" charset="0"/>
              <a:buChar char="•"/>
            </a:pPr>
            <a:r>
              <a:rPr lang="fr-FR" sz="2000" dirty="0">
                <a:solidFill>
                  <a:schemeClr val="tx1"/>
                </a:solidFill>
                <a:latin typeface="Calibri" panose="020F0502020204030204" pitchFamily="34" charset="0"/>
              </a:rPr>
              <a:t>Connaître la population concernée</a:t>
            </a:r>
          </a:p>
          <a:p>
            <a:pPr marL="342900" indent="-342900" algn="ctr">
              <a:buFont typeface="Arial" panose="020B0604020202020204" pitchFamily="34" charset="0"/>
              <a:buChar char="•"/>
            </a:pPr>
            <a:r>
              <a:rPr lang="fr-FR" sz="2000" dirty="0">
                <a:solidFill>
                  <a:schemeClr val="tx1"/>
                </a:solidFill>
                <a:latin typeface="Calibri" panose="020F0502020204030204" pitchFamily="34" charset="0"/>
              </a:rPr>
              <a:t>Prendre en compte les perceptions de santé</a:t>
            </a:r>
          </a:p>
        </p:txBody>
      </p:sp>
      <p:sp>
        <p:nvSpPr>
          <p:cNvPr id="19" name="Triangle isocèle 18"/>
          <p:cNvSpPr/>
          <p:nvPr/>
        </p:nvSpPr>
        <p:spPr>
          <a:xfrm rot="5400000">
            <a:off x="2954415" y="1992169"/>
            <a:ext cx="568236" cy="15675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62</a:t>
            </a:fld>
            <a:endParaRPr lang="fr-FR"/>
          </a:p>
        </p:txBody>
      </p:sp>
      <p:pic>
        <p:nvPicPr>
          <p:cNvPr id="12" name="Picture 2" descr="http://www.codes05.org/images/interface/logo_codes05.gif"/>
          <p:cNvPicPr>
            <a:picLocks noChangeAspect="1" noChangeArrowheads="1"/>
          </p:cNvPicPr>
          <p:nvPr/>
        </p:nvPicPr>
        <p:blipFill>
          <a:blip r:embed="rId4" cstate="screen"/>
          <a:srcRect b="9912"/>
          <a:stretch>
            <a:fillRect/>
          </a:stretch>
        </p:blipFill>
        <p:spPr bwMode="auto">
          <a:xfrm>
            <a:off x="61913"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1429560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548638" y="4844585"/>
            <a:ext cx="2292533" cy="57072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Transformer</a:t>
            </a:r>
          </a:p>
        </p:txBody>
      </p:sp>
      <p:sp>
        <p:nvSpPr>
          <p:cNvPr id="10" name="Rectangle à coins arrondis 9"/>
          <p:cNvSpPr/>
          <p:nvPr/>
        </p:nvSpPr>
        <p:spPr>
          <a:xfrm>
            <a:off x="548640" y="1764411"/>
            <a:ext cx="2292532" cy="568235"/>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Analyser</a:t>
            </a:r>
          </a:p>
        </p:txBody>
      </p:sp>
      <p:sp>
        <p:nvSpPr>
          <p:cNvPr id="15" name="Rectangle à coins arrondis 14"/>
          <p:cNvSpPr/>
          <p:nvPr/>
        </p:nvSpPr>
        <p:spPr>
          <a:xfrm>
            <a:off x="548638" y="2420980"/>
            <a:ext cx="2292533" cy="521191"/>
          </a:xfrm>
          <a:prstGeom prst="roundRect">
            <a:avLst/>
          </a:prstGeom>
          <a:gradFill>
            <a:gsLst>
              <a:gs pos="0">
                <a:schemeClr val="accent2">
                  <a:shade val="63000"/>
                  <a:satMod val="165000"/>
                </a:schemeClr>
              </a:gs>
              <a:gs pos="0">
                <a:schemeClr val="accent2">
                  <a:shade val="58000"/>
                  <a:satMod val="165000"/>
                </a:schemeClr>
              </a:gs>
              <a:gs pos="0">
                <a:srgbClr val="FFC000"/>
              </a:gs>
              <a:gs pos="1000">
                <a:srgbClr val="FFC000"/>
              </a:gs>
              <a:gs pos="0">
                <a:schemeClr val="accent2">
                  <a:shade val="15000"/>
                  <a:satMod val="175000"/>
                </a:schemeClr>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Prioriser</a:t>
            </a:r>
          </a:p>
        </p:txBody>
      </p:sp>
      <p:sp>
        <p:nvSpPr>
          <p:cNvPr id="11" name="Titre 4"/>
          <p:cNvSpPr>
            <a:spLocks noGrp="1"/>
          </p:cNvSpPr>
          <p:nvPr>
            <p:ph type="title"/>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La méthode APPRET</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63</a:t>
            </a:fld>
            <a:endParaRPr lang="fr-FR"/>
          </a:p>
        </p:txBody>
      </p:sp>
      <p:sp>
        <p:nvSpPr>
          <p:cNvPr id="14" name="Rectangle à coins arrondis 13"/>
          <p:cNvSpPr/>
          <p:nvPr/>
        </p:nvSpPr>
        <p:spPr>
          <a:xfrm>
            <a:off x="548638" y="3023257"/>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Planifier</a:t>
            </a:r>
          </a:p>
        </p:txBody>
      </p:sp>
      <p:sp>
        <p:nvSpPr>
          <p:cNvPr id="16" name="Rectangle à coins arrondis 15"/>
          <p:cNvSpPr/>
          <p:nvPr/>
        </p:nvSpPr>
        <p:spPr>
          <a:xfrm>
            <a:off x="559258" y="3625534"/>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Réaliser</a:t>
            </a:r>
          </a:p>
        </p:txBody>
      </p:sp>
      <p:sp>
        <p:nvSpPr>
          <p:cNvPr id="17" name="Rectangle à coins arrondis 16"/>
          <p:cNvSpPr/>
          <p:nvPr/>
        </p:nvSpPr>
        <p:spPr>
          <a:xfrm>
            <a:off x="559258" y="4242308"/>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Evaluer</a:t>
            </a:r>
          </a:p>
        </p:txBody>
      </p:sp>
      <p:sp>
        <p:nvSpPr>
          <p:cNvPr id="18" name="Rectangle 17"/>
          <p:cNvSpPr/>
          <p:nvPr/>
        </p:nvSpPr>
        <p:spPr>
          <a:xfrm>
            <a:off x="3491880" y="1068363"/>
            <a:ext cx="5256585" cy="560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cap="small" dirty="0">
                <a:solidFill>
                  <a:schemeClr val="tx1"/>
                </a:solidFill>
                <a:latin typeface="Calibri" panose="020F0502020204030204" pitchFamily="34" charset="0"/>
              </a:rPr>
              <a:t>Définir les priorités</a:t>
            </a:r>
          </a:p>
          <a:p>
            <a:pPr marL="214313" indent="-214313" algn="ctr">
              <a:buFont typeface="Arial" panose="020B0604020202020204" pitchFamily="34" charset="0"/>
              <a:buChar char="•"/>
            </a:pPr>
            <a:r>
              <a:rPr lang="fr-FR" sz="1900" dirty="0">
                <a:solidFill>
                  <a:schemeClr val="tx1"/>
                </a:solidFill>
                <a:latin typeface="Calibri" panose="020F0502020204030204" pitchFamily="34" charset="0"/>
              </a:rPr>
              <a:t>Priorité de santé (</a:t>
            </a:r>
            <a:r>
              <a:rPr lang="fr-FR" sz="1900" dirty="0" smtClean="0">
                <a:solidFill>
                  <a:schemeClr val="tx1"/>
                </a:solidFill>
                <a:latin typeface="Calibri" panose="020F0502020204030204" pitchFamily="34" charset="0"/>
              </a:rPr>
              <a:t>problèmes </a:t>
            </a:r>
            <a:r>
              <a:rPr lang="fr-FR" sz="1900" dirty="0">
                <a:solidFill>
                  <a:schemeClr val="tx1"/>
                </a:solidFill>
                <a:latin typeface="Calibri" panose="020F0502020204030204" pitchFamily="34" charset="0"/>
              </a:rPr>
              <a:t>de santé </a:t>
            </a:r>
            <a:r>
              <a:rPr lang="fr-FR" sz="1900" dirty="0" smtClean="0">
                <a:solidFill>
                  <a:schemeClr val="tx1"/>
                </a:solidFill>
                <a:latin typeface="Calibri" panose="020F0502020204030204" pitchFamily="34" charset="0"/>
              </a:rPr>
              <a:t>fréquents, graves, </a:t>
            </a:r>
            <a:r>
              <a:rPr lang="fr-FR" sz="1900" dirty="0">
                <a:solidFill>
                  <a:schemeClr val="tx1"/>
                </a:solidFill>
                <a:latin typeface="Calibri" panose="020F0502020204030204" pitchFamily="34" charset="0"/>
              </a:rPr>
              <a:t>+/- </a:t>
            </a:r>
            <a:r>
              <a:rPr lang="fr-FR" sz="1900" dirty="0" smtClean="0">
                <a:solidFill>
                  <a:schemeClr val="tx1"/>
                </a:solidFill>
                <a:latin typeface="Calibri" panose="020F0502020204030204" pitchFamily="34" charset="0"/>
              </a:rPr>
              <a:t>urgents)</a:t>
            </a:r>
            <a:endParaRPr lang="fr-FR" sz="1900" dirty="0">
              <a:solidFill>
                <a:schemeClr val="tx1"/>
              </a:solidFill>
              <a:latin typeface="Calibri" panose="020F0502020204030204" pitchFamily="34" charset="0"/>
            </a:endParaRPr>
          </a:p>
          <a:p>
            <a:pPr marL="214313" indent="-214313" algn="ctr">
              <a:buFont typeface="Arial" panose="020B0604020202020204" pitchFamily="34" charset="0"/>
              <a:buChar char="•"/>
            </a:pPr>
            <a:r>
              <a:rPr lang="fr-FR" sz="1900" dirty="0">
                <a:solidFill>
                  <a:schemeClr val="tx1"/>
                </a:solidFill>
                <a:latin typeface="Calibri" panose="020F0502020204030204" pitchFamily="34" charset="0"/>
              </a:rPr>
              <a:t>Priorité éducative</a:t>
            </a:r>
          </a:p>
          <a:p>
            <a:pPr marL="214313" indent="-214313" algn="ctr">
              <a:buFont typeface="Arial" panose="020B0604020202020204" pitchFamily="34" charset="0"/>
              <a:buChar char="•"/>
            </a:pPr>
            <a:r>
              <a:rPr lang="fr-FR" sz="1900" dirty="0">
                <a:solidFill>
                  <a:schemeClr val="tx1"/>
                </a:solidFill>
                <a:latin typeface="Calibri" panose="020F0502020204030204" pitchFamily="34" charset="0"/>
              </a:rPr>
              <a:t>Faisabilité du programme (temps, moyens financiers et </a:t>
            </a:r>
            <a:r>
              <a:rPr lang="fr-FR" sz="1900" dirty="0" smtClean="0">
                <a:solidFill>
                  <a:schemeClr val="tx1"/>
                </a:solidFill>
                <a:latin typeface="Calibri" panose="020F0502020204030204" pitchFamily="34" charset="0"/>
              </a:rPr>
              <a:t>humains…)</a:t>
            </a:r>
            <a:endParaRPr lang="fr-FR" sz="1900" dirty="0">
              <a:solidFill>
                <a:schemeClr val="tx1"/>
              </a:solidFill>
              <a:latin typeface="Calibri" panose="020F0502020204030204" pitchFamily="34" charset="0"/>
            </a:endParaRPr>
          </a:p>
          <a:p>
            <a:endParaRPr lang="fr-FR" sz="2000" dirty="0">
              <a:solidFill>
                <a:schemeClr val="tx1"/>
              </a:solidFill>
              <a:latin typeface="Calibri" panose="020F0502020204030204" pitchFamily="34" charset="0"/>
            </a:endParaRPr>
          </a:p>
          <a:p>
            <a:pPr algn="ctr"/>
            <a:r>
              <a:rPr lang="fr-FR" sz="2000" b="1" cap="small" dirty="0">
                <a:solidFill>
                  <a:schemeClr val="tx1"/>
                </a:solidFill>
                <a:latin typeface="Calibri" panose="020F0502020204030204" pitchFamily="34" charset="0"/>
              </a:rPr>
              <a:t>Définir les objectifs</a:t>
            </a:r>
          </a:p>
          <a:p>
            <a:pPr algn="ctr"/>
            <a:r>
              <a:rPr lang="fr-FR" sz="1900" dirty="0">
                <a:solidFill>
                  <a:schemeClr val="tx1"/>
                </a:solidFill>
                <a:latin typeface="Calibri" panose="020F0502020204030204" pitchFamily="34" charset="0"/>
              </a:rPr>
              <a:t>Un objectif est la </a:t>
            </a:r>
            <a:r>
              <a:rPr lang="fr-FR" sz="1900" u="sng" dirty="0">
                <a:solidFill>
                  <a:schemeClr val="tx1"/>
                </a:solidFill>
                <a:latin typeface="Calibri" panose="020F0502020204030204" pitchFamily="34" charset="0"/>
              </a:rPr>
              <a:t>formulation anticipée </a:t>
            </a:r>
            <a:r>
              <a:rPr lang="fr-FR" sz="1900" dirty="0">
                <a:solidFill>
                  <a:schemeClr val="tx1"/>
                </a:solidFill>
                <a:latin typeface="Calibri" panose="020F0502020204030204" pitchFamily="34" charset="0"/>
              </a:rPr>
              <a:t>du résultat </a:t>
            </a:r>
            <a:r>
              <a:rPr lang="fr-FR" sz="1900" dirty="0" smtClean="0">
                <a:solidFill>
                  <a:schemeClr val="tx1"/>
                </a:solidFill>
                <a:latin typeface="Calibri" panose="020F0502020204030204" pitchFamily="34" charset="0"/>
              </a:rPr>
              <a:t>que l’on </a:t>
            </a:r>
            <a:r>
              <a:rPr lang="fr-FR" sz="1900" dirty="0">
                <a:solidFill>
                  <a:schemeClr val="tx1"/>
                </a:solidFill>
                <a:latin typeface="Calibri" panose="020F0502020204030204" pitchFamily="34" charset="0"/>
              </a:rPr>
              <a:t>veut obtenir</a:t>
            </a:r>
          </a:p>
          <a:p>
            <a:pPr algn="ctr"/>
            <a:r>
              <a:rPr lang="fr-FR" sz="1900" dirty="0">
                <a:solidFill>
                  <a:schemeClr val="tx1"/>
                </a:solidFill>
                <a:latin typeface="Calibri" panose="020F0502020204030204" pitchFamily="34" charset="0"/>
              </a:rPr>
              <a:t>C’est la prévision du résultat de l’action</a:t>
            </a:r>
          </a:p>
          <a:p>
            <a:pPr algn="ctr"/>
            <a:r>
              <a:rPr lang="fr-FR" sz="1900" dirty="0">
                <a:solidFill>
                  <a:schemeClr val="tx1"/>
                </a:solidFill>
                <a:latin typeface="Calibri" panose="020F0502020204030204" pitchFamily="34" charset="0"/>
              </a:rPr>
              <a:t>Ce n’est pas une finalité (raison profonde, philosophie de l’action), ni un but (orientation, direction générale abstraite qui suppose une tâche à accomplir), ni une activité (moyen pour atteindre l’objectif).</a:t>
            </a:r>
          </a:p>
          <a:p>
            <a:pPr algn="ctr"/>
            <a:r>
              <a:rPr lang="fr-FR" sz="1900" dirty="0">
                <a:solidFill>
                  <a:schemeClr val="tx1"/>
                </a:solidFill>
                <a:latin typeface="Calibri" panose="020F0502020204030204" pitchFamily="34" charset="0"/>
              </a:rPr>
              <a:t>Un objectif général (principal) peut se décliner en objectifs secondaires (intermédiaires)</a:t>
            </a:r>
          </a:p>
        </p:txBody>
      </p:sp>
      <p:sp>
        <p:nvSpPr>
          <p:cNvPr id="19" name="Triangle isocèle 18"/>
          <p:cNvSpPr/>
          <p:nvPr/>
        </p:nvSpPr>
        <p:spPr>
          <a:xfrm rot="5400000">
            <a:off x="2954415" y="2660762"/>
            <a:ext cx="568236" cy="15675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2" descr="http://www.codes05.org/images/interface/logo_codes05.gif"/>
          <p:cNvPicPr>
            <a:picLocks noChangeAspect="1" noChangeArrowheads="1"/>
          </p:cNvPicPr>
          <p:nvPr/>
        </p:nvPicPr>
        <p:blipFill>
          <a:blip r:embed="rId4" cstate="screen"/>
          <a:srcRect b="9912"/>
          <a:stretch>
            <a:fillRect/>
          </a:stretch>
        </p:blipFill>
        <p:spPr bwMode="auto">
          <a:xfrm>
            <a:off x="61913"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6696646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548638" y="4844585"/>
            <a:ext cx="2292533" cy="57072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Transformer</a:t>
            </a:r>
          </a:p>
        </p:txBody>
      </p:sp>
      <p:sp>
        <p:nvSpPr>
          <p:cNvPr id="10" name="Rectangle à coins arrondis 9"/>
          <p:cNvSpPr/>
          <p:nvPr/>
        </p:nvSpPr>
        <p:spPr>
          <a:xfrm>
            <a:off x="548640" y="1764411"/>
            <a:ext cx="2292532" cy="568235"/>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Analyser</a:t>
            </a:r>
          </a:p>
        </p:txBody>
      </p:sp>
      <p:sp>
        <p:nvSpPr>
          <p:cNvPr id="15" name="Rectangle à coins arrondis 14"/>
          <p:cNvSpPr/>
          <p:nvPr/>
        </p:nvSpPr>
        <p:spPr>
          <a:xfrm>
            <a:off x="548638" y="2420980"/>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Prioriser</a:t>
            </a:r>
          </a:p>
        </p:txBody>
      </p:sp>
      <p:sp>
        <p:nvSpPr>
          <p:cNvPr id="11" name="Titre 4"/>
          <p:cNvSpPr>
            <a:spLocks noGrp="1"/>
          </p:cNvSpPr>
          <p:nvPr>
            <p:ph type="title"/>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La méthode APPRET</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64</a:t>
            </a:fld>
            <a:endParaRPr lang="fr-FR"/>
          </a:p>
        </p:txBody>
      </p:sp>
      <p:sp>
        <p:nvSpPr>
          <p:cNvPr id="14" name="Rectangle à coins arrondis 13"/>
          <p:cNvSpPr/>
          <p:nvPr/>
        </p:nvSpPr>
        <p:spPr>
          <a:xfrm>
            <a:off x="548638" y="3023257"/>
            <a:ext cx="2292533" cy="521191"/>
          </a:xfrm>
          <a:prstGeom prst="roundRect">
            <a:avLst/>
          </a:prstGeom>
          <a:gradFill>
            <a:gsLst>
              <a:gs pos="0">
                <a:schemeClr val="accent2">
                  <a:shade val="63000"/>
                  <a:satMod val="165000"/>
                </a:schemeClr>
              </a:gs>
              <a:gs pos="0">
                <a:schemeClr val="accent2">
                  <a:shade val="58000"/>
                  <a:satMod val="165000"/>
                </a:schemeClr>
              </a:gs>
              <a:gs pos="0">
                <a:schemeClr val="accent2">
                  <a:shade val="30000"/>
                  <a:satMod val="175000"/>
                </a:schemeClr>
              </a:gs>
              <a:gs pos="0">
                <a:srgbClr val="FFC000"/>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Planifier</a:t>
            </a:r>
          </a:p>
        </p:txBody>
      </p:sp>
      <p:sp>
        <p:nvSpPr>
          <p:cNvPr id="16" name="Rectangle à coins arrondis 15"/>
          <p:cNvSpPr/>
          <p:nvPr/>
        </p:nvSpPr>
        <p:spPr>
          <a:xfrm>
            <a:off x="559258" y="3625534"/>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Réaliser</a:t>
            </a:r>
          </a:p>
        </p:txBody>
      </p:sp>
      <p:sp>
        <p:nvSpPr>
          <p:cNvPr id="17" name="Rectangle à coins arrondis 16"/>
          <p:cNvSpPr/>
          <p:nvPr/>
        </p:nvSpPr>
        <p:spPr>
          <a:xfrm>
            <a:off x="559258" y="4242308"/>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Evaluer</a:t>
            </a:r>
          </a:p>
        </p:txBody>
      </p:sp>
      <p:sp>
        <p:nvSpPr>
          <p:cNvPr id="18" name="Rectangle 17"/>
          <p:cNvSpPr/>
          <p:nvPr/>
        </p:nvSpPr>
        <p:spPr>
          <a:xfrm>
            <a:off x="3779912" y="2274517"/>
            <a:ext cx="5112568" cy="3744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cap="small" dirty="0">
                <a:solidFill>
                  <a:schemeClr val="tx1"/>
                </a:solidFill>
                <a:latin typeface="Calibri" panose="020F0502020204030204" pitchFamily="34" charset="0"/>
              </a:rPr>
              <a:t>Planifier les actions</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Mise en situation</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Formation</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Groupes de parole</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Information</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Ateliers</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Animations – </a:t>
            </a:r>
            <a:r>
              <a:rPr lang="fr-FR" sz="2000" dirty="0" smtClean="0">
                <a:solidFill>
                  <a:schemeClr val="tx1"/>
                </a:solidFill>
                <a:latin typeface="Calibri" panose="020F0502020204030204" pitchFamily="34" charset="0"/>
              </a:rPr>
              <a:t>Jeux </a:t>
            </a:r>
            <a:r>
              <a:rPr lang="fr-FR" sz="2000" dirty="0">
                <a:solidFill>
                  <a:schemeClr val="tx1"/>
                </a:solidFill>
                <a:latin typeface="Calibri" panose="020F0502020204030204" pitchFamily="34" charset="0"/>
              </a:rPr>
              <a:t>de rôle</a:t>
            </a:r>
          </a:p>
          <a:p>
            <a:endParaRPr lang="fr-FR" sz="2000" dirty="0">
              <a:solidFill>
                <a:schemeClr val="tx1"/>
              </a:solidFill>
              <a:latin typeface="Calibri" panose="020F0502020204030204" pitchFamily="34" charset="0"/>
            </a:endParaRPr>
          </a:p>
          <a:p>
            <a:pPr algn="ctr"/>
            <a:r>
              <a:rPr lang="fr-FR" sz="2000" b="1" cap="small" dirty="0">
                <a:solidFill>
                  <a:schemeClr val="tx1"/>
                </a:solidFill>
                <a:latin typeface="Calibri" panose="020F0502020204030204" pitchFamily="34" charset="0"/>
              </a:rPr>
              <a:t>Types d’actions</a:t>
            </a:r>
          </a:p>
          <a:p>
            <a:pPr marL="342900" indent="-342900" algn="ctr">
              <a:buFont typeface="Arial" panose="020B0604020202020204" pitchFamily="34" charset="0"/>
              <a:buChar char="•"/>
            </a:pPr>
            <a:r>
              <a:rPr lang="fr-FR" sz="2000" dirty="0">
                <a:solidFill>
                  <a:schemeClr val="tx1"/>
                </a:solidFill>
                <a:latin typeface="Calibri" panose="020F0502020204030204" pitchFamily="34" charset="0"/>
              </a:rPr>
              <a:t>Activités collectives ou individuelles</a:t>
            </a:r>
          </a:p>
          <a:p>
            <a:pPr marL="342900" indent="-342900" algn="ctr">
              <a:buFont typeface="Arial" panose="020B0604020202020204" pitchFamily="34" charset="0"/>
              <a:buChar char="•"/>
            </a:pPr>
            <a:r>
              <a:rPr lang="fr-FR" sz="2000" dirty="0">
                <a:solidFill>
                  <a:schemeClr val="tx1"/>
                </a:solidFill>
                <a:latin typeface="Calibri" panose="020F0502020204030204" pitchFamily="34" charset="0"/>
              </a:rPr>
              <a:t>Activités ponctuelles ou inscrites dans un programme au long cours</a:t>
            </a:r>
          </a:p>
        </p:txBody>
      </p:sp>
      <p:sp>
        <p:nvSpPr>
          <p:cNvPr id="19" name="Triangle isocèle 18"/>
          <p:cNvSpPr/>
          <p:nvPr/>
        </p:nvSpPr>
        <p:spPr>
          <a:xfrm rot="5400000">
            <a:off x="2954415" y="3233298"/>
            <a:ext cx="568236" cy="15675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2" descr="http://www.codes05.org/images/interface/logo_codes05.gif"/>
          <p:cNvPicPr>
            <a:picLocks noChangeAspect="1" noChangeArrowheads="1"/>
          </p:cNvPicPr>
          <p:nvPr/>
        </p:nvPicPr>
        <p:blipFill>
          <a:blip r:embed="rId4" cstate="screen"/>
          <a:srcRect b="9912"/>
          <a:stretch>
            <a:fillRect/>
          </a:stretch>
        </p:blipFill>
        <p:spPr bwMode="auto">
          <a:xfrm>
            <a:off x="61913"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7474803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548638" y="4844585"/>
            <a:ext cx="2292533" cy="57072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Transformer</a:t>
            </a:r>
          </a:p>
        </p:txBody>
      </p:sp>
      <p:sp>
        <p:nvSpPr>
          <p:cNvPr id="10" name="Rectangle à coins arrondis 9"/>
          <p:cNvSpPr/>
          <p:nvPr/>
        </p:nvSpPr>
        <p:spPr>
          <a:xfrm>
            <a:off x="548640" y="1764411"/>
            <a:ext cx="2292532" cy="568235"/>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Analyser</a:t>
            </a:r>
          </a:p>
        </p:txBody>
      </p:sp>
      <p:sp>
        <p:nvSpPr>
          <p:cNvPr id="15" name="Rectangle à coins arrondis 14"/>
          <p:cNvSpPr/>
          <p:nvPr/>
        </p:nvSpPr>
        <p:spPr>
          <a:xfrm>
            <a:off x="548638" y="2420980"/>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Prioriser</a:t>
            </a:r>
          </a:p>
        </p:txBody>
      </p:sp>
      <p:sp>
        <p:nvSpPr>
          <p:cNvPr id="11" name="Titre 4"/>
          <p:cNvSpPr>
            <a:spLocks noGrp="1"/>
          </p:cNvSpPr>
          <p:nvPr>
            <p:ph type="title"/>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La méthode APPRET</a:t>
            </a:r>
            <a:endParaRPr lang="fr-FR" sz="4000" b="1" kern="1200" dirty="0">
              <a:solidFill>
                <a:schemeClr val="accent1"/>
              </a:solidFill>
              <a:latin typeface="Calibri" pitchFamily="34" charset="0"/>
            </a:endParaRPr>
          </a:p>
        </p:txBody>
      </p:sp>
      <p:sp>
        <p:nvSpPr>
          <p:cNvPr id="14" name="Rectangle à coins arrondis 13"/>
          <p:cNvSpPr/>
          <p:nvPr/>
        </p:nvSpPr>
        <p:spPr>
          <a:xfrm>
            <a:off x="548638" y="3023257"/>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Planifier</a:t>
            </a:r>
          </a:p>
        </p:txBody>
      </p:sp>
      <p:sp>
        <p:nvSpPr>
          <p:cNvPr id="16" name="Rectangle à coins arrondis 15"/>
          <p:cNvSpPr/>
          <p:nvPr/>
        </p:nvSpPr>
        <p:spPr>
          <a:xfrm>
            <a:off x="559258" y="3625534"/>
            <a:ext cx="2292533" cy="521191"/>
          </a:xfrm>
          <a:prstGeom prst="roundRect">
            <a:avLst/>
          </a:prstGeom>
          <a:gradFill>
            <a:gsLst>
              <a:gs pos="0">
                <a:schemeClr val="accent2">
                  <a:shade val="63000"/>
                  <a:satMod val="165000"/>
                </a:schemeClr>
              </a:gs>
              <a:gs pos="0">
                <a:srgbClr val="FFC000"/>
              </a:gs>
              <a:gs pos="0">
                <a:schemeClr val="accent2">
                  <a:shade val="30000"/>
                  <a:satMod val="175000"/>
                </a:schemeClr>
              </a:gs>
              <a:gs pos="0">
                <a:srgbClr val="FFC000"/>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Réaliser</a:t>
            </a:r>
          </a:p>
        </p:txBody>
      </p:sp>
      <p:sp>
        <p:nvSpPr>
          <p:cNvPr id="17" name="Rectangle à coins arrondis 16"/>
          <p:cNvSpPr/>
          <p:nvPr/>
        </p:nvSpPr>
        <p:spPr>
          <a:xfrm>
            <a:off x="559258" y="4242308"/>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Evaluer</a:t>
            </a:r>
          </a:p>
        </p:txBody>
      </p:sp>
      <p:sp>
        <p:nvSpPr>
          <p:cNvPr id="18" name="Rectangle 17"/>
          <p:cNvSpPr/>
          <p:nvPr/>
        </p:nvSpPr>
        <p:spPr>
          <a:xfrm>
            <a:off x="3635896" y="3620449"/>
            <a:ext cx="5112568"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cap="small" dirty="0">
                <a:solidFill>
                  <a:schemeClr val="tx1"/>
                </a:solidFill>
                <a:latin typeface="Calibri" panose="020F0502020204030204" pitchFamily="34" charset="0"/>
              </a:rPr>
              <a:t>Réalisation du programme</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Définir et évaluer les moyens</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Prévoir un échéancier</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Prévoir le pilotage du programme (suivi, coordination)</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Préparer l’évaluation en tenant un carnet de bord de l’action</a:t>
            </a:r>
          </a:p>
          <a:p>
            <a:endParaRPr lang="fr-FR" sz="2000" dirty="0">
              <a:solidFill>
                <a:schemeClr val="tx1"/>
              </a:solidFill>
              <a:latin typeface="Calibri" panose="020F0502020204030204" pitchFamily="34" charset="0"/>
            </a:endParaRPr>
          </a:p>
        </p:txBody>
      </p:sp>
      <p:sp>
        <p:nvSpPr>
          <p:cNvPr id="19" name="Triangle isocèle 18"/>
          <p:cNvSpPr/>
          <p:nvPr/>
        </p:nvSpPr>
        <p:spPr>
          <a:xfrm rot="5400000">
            <a:off x="2957303" y="3831275"/>
            <a:ext cx="568236" cy="15675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65</a:t>
            </a:fld>
            <a:endParaRPr lang="fr-FR"/>
          </a:p>
        </p:txBody>
      </p:sp>
      <p:pic>
        <p:nvPicPr>
          <p:cNvPr id="12" name="Picture 2" descr="http://www.codes05.org/images/interface/logo_codes05.gif"/>
          <p:cNvPicPr>
            <a:picLocks noChangeAspect="1" noChangeArrowheads="1"/>
          </p:cNvPicPr>
          <p:nvPr/>
        </p:nvPicPr>
        <p:blipFill>
          <a:blip r:embed="rId4" cstate="screen"/>
          <a:srcRect b="9912"/>
          <a:stretch>
            <a:fillRect/>
          </a:stretch>
        </p:blipFill>
        <p:spPr bwMode="auto">
          <a:xfrm>
            <a:off x="61913"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8006448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548638" y="4844585"/>
            <a:ext cx="2292533" cy="57072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Transformer</a:t>
            </a:r>
          </a:p>
        </p:txBody>
      </p:sp>
      <p:sp>
        <p:nvSpPr>
          <p:cNvPr id="10" name="Rectangle à coins arrondis 9"/>
          <p:cNvSpPr/>
          <p:nvPr/>
        </p:nvSpPr>
        <p:spPr>
          <a:xfrm>
            <a:off x="548640" y="1764411"/>
            <a:ext cx="2292532" cy="568235"/>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Analyser</a:t>
            </a:r>
          </a:p>
        </p:txBody>
      </p:sp>
      <p:sp>
        <p:nvSpPr>
          <p:cNvPr id="15" name="Rectangle à coins arrondis 14"/>
          <p:cNvSpPr/>
          <p:nvPr/>
        </p:nvSpPr>
        <p:spPr>
          <a:xfrm>
            <a:off x="548638" y="2420980"/>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Prioriser</a:t>
            </a:r>
          </a:p>
        </p:txBody>
      </p:sp>
      <p:sp>
        <p:nvSpPr>
          <p:cNvPr id="11" name="Titre 4"/>
          <p:cNvSpPr>
            <a:spLocks noGrp="1"/>
          </p:cNvSpPr>
          <p:nvPr>
            <p:ph type="title"/>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La méthode APPRET</a:t>
            </a:r>
            <a:endParaRPr lang="fr-FR" sz="4000" b="1" kern="1200" dirty="0">
              <a:solidFill>
                <a:schemeClr val="accent1"/>
              </a:solidFill>
              <a:latin typeface="Calibri" pitchFamily="34" charset="0"/>
            </a:endParaRPr>
          </a:p>
        </p:txBody>
      </p:sp>
      <p:sp>
        <p:nvSpPr>
          <p:cNvPr id="14" name="Rectangle à coins arrondis 13"/>
          <p:cNvSpPr/>
          <p:nvPr/>
        </p:nvSpPr>
        <p:spPr>
          <a:xfrm>
            <a:off x="548638" y="3023257"/>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Planifier</a:t>
            </a:r>
          </a:p>
        </p:txBody>
      </p:sp>
      <p:sp>
        <p:nvSpPr>
          <p:cNvPr id="16" name="Rectangle à coins arrondis 15"/>
          <p:cNvSpPr/>
          <p:nvPr/>
        </p:nvSpPr>
        <p:spPr>
          <a:xfrm>
            <a:off x="559258" y="3625534"/>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Réaliser</a:t>
            </a:r>
          </a:p>
        </p:txBody>
      </p:sp>
      <p:sp>
        <p:nvSpPr>
          <p:cNvPr id="17" name="Rectangle à coins arrondis 16"/>
          <p:cNvSpPr/>
          <p:nvPr/>
        </p:nvSpPr>
        <p:spPr>
          <a:xfrm>
            <a:off x="559258" y="4242308"/>
            <a:ext cx="2292533" cy="521191"/>
          </a:xfrm>
          <a:prstGeom prst="roundRect">
            <a:avLst/>
          </a:prstGeom>
          <a:gradFill>
            <a:gsLst>
              <a:gs pos="0">
                <a:srgbClr val="FFC000"/>
              </a:gs>
              <a:gs pos="0">
                <a:scrgbClr r="0" g="0" b="0"/>
              </a:gs>
              <a:gs pos="0">
                <a:srgbClr val="FFC000"/>
              </a:gs>
              <a:gs pos="0">
                <a:srgbClr val="FFC000"/>
              </a:gs>
              <a:gs pos="0">
                <a:schemeClr val="accent2">
                  <a:shade val="30000"/>
                  <a:satMod val="175000"/>
                </a:schemeClr>
              </a:gs>
              <a:gs pos="0">
                <a:srgbClr val="FFC000"/>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Evaluer</a:t>
            </a:r>
          </a:p>
        </p:txBody>
      </p:sp>
      <p:sp>
        <p:nvSpPr>
          <p:cNvPr id="18" name="Rectangle 17"/>
          <p:cNvSpPr/>
          <p:nvPr/>
        </p:nvSpPr>
        <p:spPr>
          <a:xfrm>
            <a:off x="3635897" y="1484784"/>
            <a:ext cx="5112568" cy="5040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cap="small" dirty="0">
                <a:solidFill>
                  <a:schemeClr val="tx1"/>
                </a:solidFill>
                <a:latin typeface="Calibri" panose="020F0502020204030204" pitchFamily="34" charset="0"/>
              </a:rPr>
              <a:t>Évaluer le programme</a:t>
            </a:r>
          </a:p>
          <a:p>
            <a:pPr algn="ctr"/>
            <a:r>
              <a:rPr lang="fr-FR" sz="1900" dirty="0">
                <a:solidFill>
                  <a:schemeClr val="tx1"/>
                </a:solidFill>
                <a:latin typeface="Calibri" panose="020F0502020204030204" pitchFamily="34" charset="0"/>
              </a:rPr>
              <a:t>Appréciation de la congruence entre les objectifs fixés et les résultats obtenus. L’évaluation porte sur l’ensemble du programme afin de vérifier que l’analyse a bien été conduite et que les actions ont été pertinentes. Elle permet d’améliorer la pratique.</a:t>
            </a:r>
          </a:p>
          <a:p>
            <a:endParaRPr lang="fr-FR" sz="1900" dirty="0">
              <a:solidFill>
                <a:schemeClr val="tx1"/>
              </a:solidFill>
              <a:latin typeface="Calibri" panose="020F0502020204030204" pitchFamily="34" charset="0"/>
            </a:endParaRPr>
          </a:p>
          <a:p>
            <a:pPr marL="342900" indent="-342900" algn="ctr">
              <a:buFont typeface="Arial" panose="020B0604020202020204" pitchFamily="34" charset="0"/>
              <a:buChar char="•"/>
            </a:pPr>
            <a:r>
              <a:rPr lang="fr-FR" sz="1900" b="1" dirty="0" smtClean="0">
                <a:solidFill>
                  <a:schemeClr val="tx1"/>
                </a:solidFill>
                <a:latin typeface="Calibri" panose="020F0502020204030204" pitchFamily="34" charset="0"/>
              </a:rPr>
              <a:t>Descriptif : </a:t>
            </a:r>
            <a:r>
              <a:rPr lang="fr-FR" sz="1900" dirty="0">
                <a:solidFill>
                  <a:schemeClr val="tx1"/>
                </a:solidFill>
                <a:latin typeface="Calibri" panose="020F0502020204030204" pitchFamily="34" charset="0"/>
              </a:rPr>
              <a:t>permet la capitalisation, la mutualisation de l’expérience des autres</a:t>
            </a:r>
          </a:p>
          <a:p>
            <a:pPr marL="342900" indent="-342900" algn="ctr">
              <a:buFont typeface="Arial" panose="020B0604020202020204" pitchFamily="34" charset="0"/>
              <a:buChar char="•"/>
            </a:pPr>
            <a:r>
              <a:rPr lang="fr-FR" sz="1900" b="1" dirty="0" smtClean="0">
                <a:solidFill>
                  <a:schemeClr val="tx1"/>
                </a:solidFill>
                <a:latin typeface="Calibri" panose="020F0502020204030204" pitchFamily="34" charset="0"/>
              </a:rPr>
              <a:t>Analytique : </a:t>
            </a:r>
            <a:r>
              <a:rPr lang="fr-FR" sz="1900" dirty="0">
                <a:solidFill>
                  <a:schemeClr val="tx1"/>
                </a:solidFill>
                <a:latin typeface="Calibri" panose="020F0502020204030204" pitchFamily="34" charset="0"/>
              </a:rPr>
              <a:t>effectivité (les actions ont-elles eu lieu?), efficacité (adéquation </a:t>
            </a:r>
            <a:r>
              <a:rPr lang="fr-FR" sz="1900" dirty="0" smtClean="0">
                <a:solidFill>
                  <a:schemeClr val="tx1"/>
                </a:solidFill>
                <a:latin typeface="Calibri" panose="020F0502020204030204" pitchFamily="34" charset="0"/>
              </a:rPr>
              <a:t>objectifs vs </a:t>
            </a:r>
            <a:r>
              <a:rPr lang="fr-FR" sz="1900" dirty="0">
                <a:solidFill>
                  <a:schemeClr val="tx1"/>
                </a:solidFill>
                <a:latin typeface="Calibri" panose="020F0502020204030204" pitchFamily="34" charset="0"/>
              </a:rPr>
              <a:t>résultats), outils, valeurs, processus</a:t>
            </a:r>
          </a:p>
          <a:p>
            <a:endParaRPr lang="fr-FR" sz="1900" cap="small" dirty="0">
              <a:solidFill>
                <a:schemeClr val="tx1"/>
              </a:solidFill>
              <a:latin typeface="Calibri" panose="020F0502020204030204" pitchFamily="34" charset="0"/>
            </a:endParaRPr>
          </a:p>
          <a:p>
            <a:pPr algn="ctr"/>
            <a:r>
              <a:rPr lang="fr-FR" sz="1900" dirty="0">
                <a:solidFill>
                  <a:schemeClr val="tx1"/>
                </a:solidFill>
                <a:latin typeface="Calibri" panose="020F0502020204030204" pitchFamily="34" charset="0"/>
              </a:rPr>
              <a:t>Analyse du processus de </a:t>
            </a:r>
            <a:r>
              <a:rPr lang="fr-FR" sz="1900" dirty="0" smtClean="0">
                <a:solidFill>
                  <a:schemeClr val="tx1"/>
                </a:solidFill>
                <a:latin typeface="Calibri" panose="020F0502020204030204" pitchFamily="34" charset="0"/>
              </a:rPr>
              <a:t>l’action : </a:t>
            </a:r>
            <a:r>
              <a:rPr lang="fr-FR" sz="1900" dirty="0">
                <a:solidFill>
                  <a:schemeClr val="tx1"/>
                </a:solidFill>
                <a:latin typeface="Calibri" panose="020F0502020204030204" pitchFamily="34" charset="0"/>
              </a:rPr>
              <a:t>difficultés rencontrées, atouts, ressources… Evaluation interne </a:t>
            </a:r>
            <a:r>
              <a:rPr lang="fr-FR" sz="1900" dirty="0" smtClean="0">
                <a:solidFill>
                  <a:schemeClr val="tx1"/>
                </a:solidFill>
                <a:latin typeface="Calibri" panose="020F0502020204030204" pitchFamily="34" charset="0"/>
              </a:rPr>
              <a:t>(intervenants), </a:t>
            </a:r>
            <a:r>
              <a:rPr lang="fr-FR" sz="1900" dirty="0">
                <a:solidFill>
                  <a:schemeClr val="tx1"/>
                </a:solidFill>
                <a:latin typeface="Calibri" panose="020F0502020204030204" pitchFamily="34" charset="0"/>
              </a:rPr>
              <a:t>partagée (promoteurs + </a:t>
            </a:r>
            <a:r>
              <a:rPr lang="fr-FR" sz="1900" dirty="0" smtClean="0">
                <a:solidFill>
                  <a:schemeClr val="tx1"/>
                </a:solidFill>
                <a:latin typeface="Calibri" panose="020F0502020204030204" pitchFamily="34" charset="0"/>
              </a:rPr>
              <a:t>intervenants) </a:t>
            </a:r>
            <a:r>
              <a:rPr lang="fr-FR" sz="1900" dirty="0">
                <a:solidFill>
                  <a:schemeClr val="tx1"/>
                </a:solidFill>
                <a:latin typeface="Calibri" panose="020F0502020204030204" pitchFamily="34" charset="0"/>
              </a:rPr>
              <a:t>ou externe (par un tiers extérieur)</a:t>
            </a:r>
          </a:p>
        </p:txBody>
      </p:sp>
      <p:sp>
        <p:nvSpPr>
          <p:cNvPr id="19" name="Triangle isocèle 18"/>
          <p:cNvSpPr/>
          <p:nvPr/>
        </p:nvSpPr>
        <p:spPr>
          <a:xfrm rot="5400000">
            <a:off x="2954416" y="4448049"/>
            <a:ext cx="568236" cy="15675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66</a:t>
            </a:fld>
            <a:endParaRPr lang="fr-FR"/>
          </a:p>
        </p:txBody>
      </p:sp>
      <p:pic>
        <p:nvPicPr>
          <p:cNvPr id="12" name="Picture 2" descr="http://www.codes05.org/images/interface/logo_codes05.gif"/>
          <p:cNvPicPr>
            <a:picLocks noChangeAspect="1" noChangeArrowheads="1"/>
          </p:cNvPicPr>
          <p:nvPr/>
        </p:nvPicPr>
        <p:blipFill>
          <a:blip r:embed="rId4" cstate="screen"/>
          <a:srcRect b="9912"/>
          <a:stretch>
            <a:fillRect/>
          </a:stretch>
        </p:blipFill>
        <p:spPr bwMode="auto">
          <a:xfrm>
            <a:off x="61913"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6243493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548638" y="4844585"/>
            <a:ext cx="2292533" cy="570721"/>
          </a:xfrm>
          <a:prstGeom prst="roundRect">
            <a:avLst/>
          </a:prstGeom>
          <a:gradFill>
            <a:gsLst>
              <a:gs pos="0">
                <a:schemeClr val="accent2">
                  <a:shade val="63000"/>
                  <a:satMod val="165000"/>
                </a:schemeClr>
              </a:gs>
              <a:gs pos="0">
                <a:schemeClr val="accent2">
                  <a:shade val="58000"/>
                  <a:satMod val="165000"/>
                </a:schemeClr>
              </a:gs>
              <a:gs pos="100000">
                <a:srgbClr val="FFC000"/>
              </a:gs>
              <a:gs pos="0">
                <a:srgbClr val="FFC000"/>
              </a:gs>
              <a:gs pos="100000">
                <a:schemeClr val="accent2">
                  <a:shade val="15000"/>
                  <a:satMod val="175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Transformer</a:t>
            </a:r>
          </a:p>
        </p:txBody>
      </p:sp>
      <p:sp>
        <p:nvSpPr>
          <p:cNvPr id="10" name="Rectangle à coins arrondis 9"/>
          <p:cNvSpPr/>
          <p:nvPr/>
        </p:nvSpPr>
        <p:spPr>
          <a:xfrm>
            <a:off x="548640" y="1764411"/>
            <a:ext cx="2292532" cy="568235"/>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Analyser</a:t>
            </a:r>
          </a:p>
        </p:txBody>
      </p:sp>
      <p:sp>
        <p:nvSpPr>
          <p:cNvPr id="15" name="Rectangle à coins arrondis 14"/>
          <p:cNvSpPr/>
          <p:nvPr/>
        </p:nvSpPr>
        <p:spPr>
          <a:xfrm>
            <a:off x="548638" y="2420980"/>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Prioriser</a:t>
            </a:r>
          </a:p>
        </p:txBody>
      </p:sp>
      <p:sp>
        <p:nvSpPr>
          <p:cNvPr id="11" name="Titre 4"/>
          <p:cNvSpPr>
            <a:spLocks noGrp="1"/>
          </p:cNvSpPr>
          <p:nvPr>
            <p:ph type="title"/>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La méthode APPRET</a:t>
            </a:r>
            <a:endParaRPr lang="fr-FR" sz="4000" b="1" kern="1200" dirty="0">
              <a:solidFill>
                <a:schemeClr val="accent1"/>
              </a:solidFill>
              <a:latin typeface="Calibri" pitchFamily="34" charset="0"/>
            </a:endParaRPr>
          </a:p>
        </p:txBody>
      </p:sp>
      <p:sp>
        <p:nvSpPr>
          <p:cNvPr id="14" name="Rectangle à coins arrondis 13"/>
          <p:cNvSpPr/>
          <p:nvPr/>
        </p:nvSpPr>
        <p:spPr>
          <a:xfrm>
            <a:off x="548638" y="3023257"/>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Planifier</a:t>
            </a:r>
          </a:p>
        </p:txBody>
      </p:sp>
      <p:sp>
        <p:nvSpPr>
          <p:cNvPr id="16" name="Rectangle à coins arrondis 15"/>
          <p:cNvSpPr/>
          <p:nvPr/>
        </p:nvSpPr>
        <p:spPr>
          <a:xfrm>
            <a:off x="559258" y="3625534"/>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Réaliser</a:t>
            </a:r>
          </a:p>
        </p:txBody>
      </p:sp>
      <p:sp>
        <p:nvSpPr>
          <p:cNvPr id="17" name="Rectangle à coins arrondis 16"/>
          <p:cNvSpPr/>
          <p:nvPr/>
        </p:nvSpPr>
        <p:spPr>
          <a:xfrm>
            <a:off x="559258" y="4242308"/>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Evaluer</a:t>
            </a:r>
          </a:p>
        </p:txBody>
      </p:sp>
      <p:sp>
        <p:nvSpPr>
          <p:cNvPr id="18" name="Rectangle 17"/>
          <p:cNvSpPr/>
          <p:nvPr/>
        </p:nvSpPr>
        <p:spPr>
          <a:xfrm>
            <a:off x="3635896" y="4763499"/>
            <a:ext cx="5112568" cy="15305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cap="small" dirty="0">
                <a:solidFill>
                  <a:schemeClr val="tx1"/>
                </a:solidFill>
                <a:latin typeface="Calibri" panose="020F0502020204030204" pitchFamily="34" charset="0"/>
              </a:rPr>
              <a:t>transformer</a:t>
            </a:r>
          </a:p>
          <a:p>
            <a:pPr algn="ctr"/>
            <a:r>
              <a:rPr lang="fr-FR" sz="2000" dirty="0">
                <a:solidFill>
                  <a:schemeClr val="tx1"/>
                </a:solidFill>
                <a:latin typeface="Calibri" panose="020F0502020204030204" pitchFamily="34" charset="0"/>
              </a:rPr>
              <a:t>Valoriser et diffuser après adaptations si nécessaire</a:t>
            </a:r>
          </a:p>
          <a:p>
            <a:pPr algn="ctr"/>
            <a:r>
              <a:rPr lang="fr-FR" sz="2000" dirty="0">
                <a:solidFill>
                  <a:schemeClr val="tx1"/>
                </a:solidFill>
                <a:latin typeface="Calibri" panose="020F0502020204030204" pitchFamily="34" charset="0"/>
              </a:rPr>
              <a:t>Rédaction puis diffusion d’un rapport</a:t>
            </a:r>
          </a:p>
        </p:txBody>
      </p:sp>
      <p:sp>
        <p:nvSpPr>
          <p:cNvPr id="19" name="Triangle isocèle 18"/>
          <p:cNvSpPr/>
          <p:nvPr/>
        </p:nvSpPr>
        <p:spPr>
          <a:xfrm rot="5400000">
            <a:off x="2954415" y="5052811"/>
            <a:ext cx="568236" cy="15675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67</a:t>
            </a:fld>
            <a:endParaRPr lang="fr-FR"/>
          </a:p>
        </p:txBody>
      </p:sp>
      <p:pic>
        <p:nvPicPr>
          <p:cNvPr id="12" name="Picture 2" descr="http://www.codes05.org/images/interface/logo_codes05.gif"/>
          <p:cNvPicPr>
            <a:picLocks noChangeAspect="1" noChangeArrowheads="1"/>
          </p:cNvPicPr>
          <p:nvPr/>
        </p:nvPicPr>
        <p:blipFill>
          <a:blip r:embed="rId4" cstate="screen"/>
          <a:srcRect b="9912"/>
          <a:stretch>
            <a:fillRect/>
          </a:stretch>
        </p:blipFill>
        <p:spPr bwMode="auto">
          <a:xfrm>
            <a:off x="61913"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8366797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41194" y="2209256"/>
            <a:ext cx="2014583" cy="35828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7" name="Rectangle 6"/>
          <p:cNvSpPr/>
          <p:nvPr/>
        </p:nvSpPr>
        <p:spPr>
          <a:xfrm>
            <a:off x="2032619" y="3736010"/>
            <a:ext cx="1831732" cy="115063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i="1" dirty="0">
                <a:latin typeface="Calibri" panose="020F0502020204030204" pitchFamily="34" charset="0"/>
              </a:rPr>
              <a:t>Programmation et mise en œuvre</a:t>
            </a:r>
          </a:p>
        </p:txBody>
      </p:sp>
      <p:sp>
        <p:nvSpPr>
          <p:cNvPr id="8" name="Rectangle 7"/>
          <p:cNvSpPr/>
          <p:nvPr/>
        </p:nvSpPr>
        <p:spPr>
          <a:xfrm>
            <a:off x="2238719" y="5036056"/>
            <a:ext cx="1322615" cy="61804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i="1" dirty="0">
                <a:latin typeface="Calibri" panose="020F0502020204030204" pitchFamily="34" charset="0"/>
              </a:rPr>
              <a:t>Evaluation</a:t>
            </a:r>
          </a:p>
        </p:txBody>
      </p:sp>
      <p:sp>
        <p:nvSpPr>
          <p:cNvPr id="9" name="Flèche vers le bas 8"/>
          <p:cNvSpPr/>
          <p:nvPr/>
        </p:nvSpPr>
        <p:spPr>
          <a:xfrm>
            <a:off x="2838742" y="3262134"/>
            <a:ext cx="264523" cy="460466"/>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fr-FR"/>
          </a:p>
        </p:txBody>
      </p:sp>
      <p:sp>
        <p:nvSpPr>
          <p:cNvPr id="10" name="Rectangle 9"/>
          <p:cNvSpPr/>
          <p:nvPr/>
        </p:nvSpPr>
        <p:spPr>
          <a:xfrm>
            <a:off x="241645" y="2522765"/>
            <a:ext cx="1332412" cy="148916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11" name="Rectangle 10"/>
          <p:cNvSpPr/>
          <p:nvPr/>
        </p:nvSpPr>
        <p:spPr>
          <a:xfrm>
            <a:off x="313501" y="2638117"/>
            <a:ext cx="1087483" cy="2645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2000" dirty="0">
                <a:latin typeface="Calibri" panose="020F0502020204030204" pitchFamily="34" charset="0"/>
              </a:rPr>
              <a:t>Etape 1</a:t>
            </a:r>
          </a:p>
        </p:txBody>
      </p:sp>
      <p:sp>
        <p:nvSpPr>
          <p:cNvPr id="12" name="Rectangle 11"/>
          <p:cNvSpPr/>
          <p:nvPr/>
        </p:nvSpPr>
        <p:spPr>
          <a:xfrm>
            <a:off x="313501" y="2997611"/>
            <a:ext cx="1087483" cy="2645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2000" dirty="0">
                <a:latin typeface="Calibri" panose="020F0502020204030204" pitchFamily="34" charset="0"/>
              </a:rPr>
              <a:t>Etape 2</a:t>
            </a:r>
          </a:p>
        </p:txBody>
      </p:sp>
      <p:sp>
        <p:nvSpPr>
          <p:cNvPr id="13" name="Rectangle 12"/>
          <p:cNvSpPr/>
          <p:nvPr/>
        </p:nvSpPr>
        <p:spPr>
          <a:xfrm>
            <a:off x="313500" y="3335926"/>
            <a:ext cx="1087483" cy="2645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2000" dirty="0">
                <a:latin typeface="Calibri" panose="020F0502020204030204" pitchFamily="34" charset="0"/>
              </a:rPr>
              <a:t>Etape 3</a:t>
            </a:r>
          </a:p>
        </p:txBody>
      </p:sp>
      <p:sp>
        <p:nvSpPr>
          <p:cNvPr id="14" name="Rectangle 13"/>
          <p:cNvSpPr/>
          <p:nvPr/>
        </p:nvSpPr>
        <p:spPr>
          <a:xfrm>
            <a:off x="314537" y="3698421"/>
            <a:ext cx="1087483" cy="2645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2000" dirty="0">
                <a:latin typeface="Calibri" panose="020F0502020204030204" pitchFamily="34" charset="0"/>
              </a:rPr>
              <a:t>Etape 4</a:t>
            </a:r>
          </a:p>
        </p:txBody>
      </p:sp>
      <p:sp>
        <p:nvSpPr>
          <p:cNvPr id="17" name="Rectangle 16"/>
          <p:cNvSpPr/>
          <p:nvPr/>
        </p:nvSpPr>
        <p:spPr>
          <a:xfrm>
            <a:off x="2202311" y="1494641"/>
            <a:ext cx="1334698" cy="61804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b="1" i="1" dirty="0">
                <a:latin typeface="Calibri" panose="020F0502020204030204" pitchFamily="34" charset="0"/>
              </a:rPr>
              <a:t>Projet de santé</a:t>
            </a:r>
          </a:p>
        </p:txBody>
      </p:sp>
      <p:cxnSp>
        <p:nvCxnSpPr>
          <p:cNvPr id="21" name="Connecteur droit 20"/>
          <p:cNvCxnSpPr/>
          <p:nvPr/>
        </p:nvCxnSpPr>
        <p:spPr>
          <a:xfrm flipH="1">
            <a:off x="1580463" y="3442322"/>
            <a:ext cx="780557" cy="539579"/>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4" name="Rectangle 23"/>
          <p:cNvSpPr/>
          <p:nvPr/>
        </p:nvSpPr>
        <p:spPr>
          <a:xfrm>
            <a:off x="83365" y="4150167"/>
            <a:ext cx="1508761" cy="61804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b="1" dirty="0">
                <a:latin typeface="Calibri" panose="020F0502020204030204" pitchFamily="34" charset="0"/>
              </a:rPr>
              <a:t>… </a:t>
            </a:r>
            <a:r>
              <a:rPr lang="fr-FR" sz="2000" b="1" dirty="0" smtClean="0">
                <a:latin typeface="Calibri" panose="020F0502020204030204" pitchFamily="34" charset="0"/>
              </a:rPr>
              <a:t>Un </a:t>
            </a:r>
            <a:r>
              <a:rPr lang="fr-FR" sz="2000" b="1" dirty="0">
                <a:latin typeface="Calibri" panose="020F0502020204030204" pitchFamily="34" charset="0"/>
              </a:rPr>
              <a:t>projet participatif</a:t>
            </a:r>
          </a:p>
        </p:txBody>
      </p:sp>
      <p:cxnSp>
        <p:nvCxnSpPr>
          <p:cNvPr id="27" name="Connecteur droit 26"/>
          <p:cNvCxnSpPr/>
          <p:nvPr/>
        </p:nvCxnSpPr>
        <p:spPr>
          <a:xfrm flipH="1" flipV="1">
            <a:off x="3669624" y="3442323"/>
            <a:ext cx="1861318" cy="2681963"/>
          </a:xfrm>
          <a:prstGeom prst="line">
            <a:avLst/>
          </a:prstGeom>
          <a:ln>
            <a:prstDash val="dash"/>
          </a:ln>
        </p:spPr>
        <p:style>
          <a:lnRef idx="1">
            <a:schemeClr val="dk1"/>
          </a:lnRef>
          <a:fillRef idx="0">
            <a:schemeClr val="dk1"/>
          </a:fillRef>
          <a:effectRef idx="0">
            <a:schemeClr val="dk1"/>
          </a:effectRef>
          <a:fontRef idx="minor">
            <a:schemeClr val="tx1"/>
          </a:fontRef>
        </p:style>
      </p:cxnSp>
      <p:pic>
        <p:nvPicPr>
          <p:cNvPr id="1028" name="Picture 4" descr="http://3.bp.blogspot.com/-w8Ld4co0ZWA/UFmFKbZHJ9I/AAAAAAAAAwY/XhN9PK95Is0/s640/carte+avignon.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21743" r="10839" b="44337"/>
          <a:stretch/>
        </p:blipFill>
        <p:spPr bwMode="auto">
          <a:xfrm>
            <a:off x="5415305" y="1158707"/>
            <a:ext cx="1353651" cy="98811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6974647" y="980728"/>
            <a:ext cx="1542077" cy="114347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dirty="0">
                <a:latin typeface="Calibri" panose="020F0502020204030204" pitchFamily="34" charset="0"/>
              </a:rPr>
              <a:t>Un territoire, </a:t>
            </a:r>
            <a:r>
              <a:rPr lang="fr-FR" sz="2000" dirty="0" smtClean="0">
                <a:latin typeface="Calibri" panose="020F0502020204030204" pitchFamily="34" charset="0"/>
              </a:rPr>
              <a:t>Un </a:t>
            </a:r>
            <a:r>
              <a:rPr lang="fr-FR" sz="2000" dirty="0">
                <a:latin typeface="Calibri" panose="020F0502020204030204" pitchFamily="34" charset="0"/>
              </a:rPr>
              <a:t>lieu de vie</a:t>
            </a:r>
          </a:p>
        </p:txBody>
      </p:sp>
      <p:pic>
        <p:nvPicPr>
          <p:cNvPr id="1030" name="Picture 6" descr="https://encrypted-tbn1.gstatic.com/images?q=tbn:ANd9GcTibdEOsoaQluWBTY6cxGYEavIYZhzVvmEnypYoh-6B1RGHBK8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65300" y="2265952"/>
            <a:ext cx="1108534" cy="659026"/>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Connecteur droit 39"/>
          <p:cNvCxnSpPr/>
          <p:nvPr/>
        </p:nvCxnSpPr>
        <p:spPr>
          <a:xfrm flipV="1">
            <a:off x="3708341" y="1607780"/>
            <a:ext cx="1621310" cy="726043"/>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44" name="Rectangle 43"/>
          <p:cNvSpPr/>
          <p:nvPr/>
        </p:nvSpPr>
        <p:spPr>
          <a:xfrm>
            <a:off x="6937422" y="2132356"/>
            <a:ext cx="1616528" cy="73230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dirty="0">
                <a:latin typeface="Calibri" panose="020F0502020204030204" pitchFamily="34" charset="0"/>
              </a:rPr>
              <a:t>Une population</a:t>
            </a:r>
          </a:p>
        </p:txBody>
      </p:sp>
      <p:grpSp>
        <p:nvGrpSpPr>
          <p:cNvPr id="3" name="Groupe 52"/>
          <p:cNvGrpSpPr/>
          <p:nvPr/>
        </p:nvGrpSpPr>
        <p:grpSpPr>
          <a:xfrm>
            <a:off x="5304336" y="4220151"/>
            <a:ext cx="1535210" cy="941814"/>
            <a:chOff x="7536250" y="3660936"/>
            <a:chExt cx="2841832" cy="1863760"/>
          </a:xfrm>
        </p:grpSpPr>
        <p:pic>
          <p:nvPicPr>
            <p:cNvPr id="1040" name="Picture 16" descr="http://www.gouvy.be/images/logos/renaud-logos/hopital.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36250" y="4290090"/>
              <a:ext cx="792255" cy="78376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csarnayleduc.fr/Site2/wp-content/uploads/2011/06/centre_social_arany_le_duc.jpg"/>
            <p:cNvPicPr>
              <a:picLocks noChangeAspect="1" noChangeArrowheads="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l="27166" t="12607" r="29357" b="17911"/>
            <a:stretch/>
          </p:blipFill>
          <p:spPr bwMode="auto">
            <a:xfrm>
              <a:off x="9176329" y="4166201"/>
              <a:ext cx="1201753" cy="111634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orientation06.com/images/ecole.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351848" y="3660936"/>
              <a:ext cx="1197102" cy="83724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sante-sociaux.fr/cfdt51/fichiers/caducee2008rectoweb2.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478967" y="4498184"/>
              <a:ext cx="678148" cy="1026512"/>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Rectangle 53"/>
          <p:cNvSpPr/>
          <p:nvPr/>
        </p:nvSpPr>
        <p:spPr>
          <a:xfrm>
            <a:off x="6905549" y="4102288"/>
            <a:ext cx="1783401" cy="117754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dirty="0">
                <a:latin typeface="Calibri" panose="020F0502020204030204" pitchFamily="34" charset="0"/>
              </a:rPr>
              <a:t>Des dispositifs, des acteurs,</a:t>
            </a:r>
          </a:p>
          <a:p>
            <a:pPr algn="ctr"/>
            <a:r>
              <a:rPr lang="fr-FR" sz="2000" dirty="0">
                <a:latin typeface="Calibri" panose="020F0502020204030204" pitchFamily="34" charset="0"/>
              </a:rPr>
              <a:t>des </a:t>
            </a:r>
            <a:r>
              <a:rPr lang="fr-FR" sz="2000" dirty="0" smtClean="0">
                <a:latin typeface="Calibri" panose="020F0502020204030204" pitchFamily="34" charset="0"/>
              </a:rPr>
              <a:t>actions…</a:t>
            </a:r>
            <a:endParaRPr lang="fr-FR" sz="2000" dirty="0">
              <a:latin typeface="Calibri" panose="020F0502020204030204" pitchFamily="34" charset="0"/>
            </a:endParaRPr>
          </a:p>
        </p:txBody>
      </p:sp>
      <p:sp>
        <p:nvSpPr>
          <p:cNvPr id="6" name="Rectangle 5"/>
          <p:cNvSpPr/>
          <p:nvPr/>
        </p:nvSpPr>
        <p:spPr>
          <a:xfrm>
            <a:off x="2318708" y="2333823"/>
            <a:ext cx="1322615" cy="108748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000" b="1" dirty="0">
                <a:latin typeface="Calibri" panose="020F0502020204030204" pitchFamily="34" charset="0"/>
              </a:rPr>
              <a:t>Collecte et analyse de données</a:t>
            </a:r>
          </a:p>
        </p:txBody>
      </p:sp>
      <p:cxnSp>
        <p:nvCxnSpPr>
          <p:cNvPr id="49" name="Connecteur droit 48"/>
          <p:cNvCxnSpPr/>
          <p:nvPr/>
        </p:nvCxnSpPr>
        <p:spPr>
          <a:xfrm flipH="1">
            <a:off x="1513767" y="2306610"/>
            <a:ext cx="780557" cy="216155"/>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66" name="Rectangle 65"/>
          <p:cNvSpPr/>
          <p:nvPr/>
        </p:nvSpPr>
        <p:spPr>
          <a:xfrm>
            <a:off x="3955777" y="2921973"/>
            <a:ext cx="1720786" cy="2318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r>
              <a:rPr lang="fr-FR" sz="2000" b="1" dirty="0" smtClean="0">
                <a:latin typeface="Calibri" panose="020F0502020204030204" pitchFamily="34" charset="0"/>
              </a:rPr>
              <a:t>…Connaître</a:t>
            </a:r>
            <a:r>
              <a:rPr lang="fr-FR" sz="2000" b="1" dirty="0">
                <a:latin typeface="Calibri" panose="020F0502020204030204" pitchFamily="34" charset="0"/>
              </a:rPr>
              <a:t>…</a:t>
            </a:r>
          </a:p>
        </p:txBody>
      </p:sp>
      <p:pic>
        <p:nvPicPr>
          <p:cNvPr id="1048" name="Picture 24" descr="http://www.ville-seynod.fr/var/ezflow_site/storage/images/media/public/webmaster/images-photos/developpement/republique-francaise/16954-3-fre-FR/Republique-Francaise.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684207" y="5681247"/>
            <a:ext cx="917276" cy="539948"/>
          </a:xfrm>
          <a:prstGeom prst="rect">
            <a:avLst/>
          </a:prstGeom>
          <a:noFill/>
          <a:extLst>
            <a:ext uri="{909E8E84-426E-40DD-AFC4-6F175D3DCCD1}">
              <a14:hiddenFill xmlns:a14="http://schemas.microsoft.com/office/drawing/2010/main">
                <a:solidFill>
                  <a:srgbClr val="FFFFFF"/>
                </a:solidFill>
              </a14:hiddenFill>
            </a:ext>
          </a:extLst>
        </p:spPr>
      </p:pic>
      <p:sp>
        <p:nvSpPr>
          <p:cNvPr id="36" name="Titre 4"/>
          <p:cNvSpPr>
            <a:spLocks noGrp="1"/>
          </p:cNvSpPr>
          <p:nvPr>
            <p:ph type="title"/>
            <p:custDataLst>
              <p:tags r:id="rId2"/>
            </p:custDataLst>
          </p:nvPr>
        </p:nvSpPr>
        <p:spPr>
          <a:xfrm>
            <a:off x="1206628" y="400162"/>
            <a:ext cx="6624736" cy="598864"/>
          </a:xfrm>
        </p:spPr>
        <p:txBody>
          <a:bodyPr>
            <a:normAutofit fontScale="90000"/>
          </a:bodyPr>
          <a:lstStyle/>
          <a:p>
            <a:pPr algn="ctr"/>
            <a:r>
              <a:rPr lang="fr-FR" sz="4000" b="1" kern="1200" dirty="0">
                <a:solidFill>
                  <a:schemeClr val="accent1"/>
                </a:solidFill>
                <a:latin typeface="Calibri" pitchFamily="34" charset="0"/>
              </a:rPr>
              <a:t>Le diagnostic partagé, c’est :</a:t>
            </a:r>
          </a:p>
        </p:txBody>
      </p:sp>
      <p:sp>
        <p:nvSpPr>
          <p:cNvPr id="41" name="Rectangle 40"/>
          <p:cNvSpPr/>
          <p:nvPr/>
        </p:nvSpPr>
        <p:spPr>
          <a:xfrm>
            <a:off x="6781961" y="5279829"/>
            <a:ext cx="1783401" cy="117754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dirty="0">
                <a:latin typeface="Calibri" panose="020F0502020204030204" pitchFamily="34" charset="0"/>
              </a:rPr>
              <a:t>Un cadre législatif, des politiques publiques</a:t>
            </a:r>
          </a:p>
        </p:txBody>
      </p:sp>
      <p:sp>
        <p:nvSpPr>
          <p:cNvPr id="2" name="Espace réservé du numéro de diapositive 1"/>
          <p:cNvSpPr>
            <a:spLocks noGrp="1"/>
          </p:cNvSpPr>
          <p:nvPr>
            <p:ph type="sldNum" sz="quarter" idx="11"/>
          </p:nvPr>
        </p:nvSpPr>
        <p:spPr/>
        <p:txBody>
          <a:bodyPr/>
          <a:lstStyle/>
          <a:p>
            <a:pPr>
              <a:defRPr/>
            </a:pPr>
            <a:fld id="{8EA611B4-8D9E-48BE-88C1-A47B34044AD4}" type="slidenum">
              <a:rPr lang="fr-FR" smtClean="0"/>
              <a:pPr>
                <a:defRPr/>
              </a:pPr>
              <a:t>68</a:t>
            </a:fld>
            <a:endParaRPr lang="fr-FR"/>
          </a:p>
        </p:txBody>
      </p:sp>
      <p:pic>
        <p:nvPicPr>
          <p:cNvPr id="34" name="Picture 2" descr="http://www.codes05.org/images/interface/logo_codes05.gif"/>
          <p:cNvPicPr>
            <a:picLocks noChangeAspect="1" noChangeArrowheads="1"/>
          </p:cNvPicPr>
          <p:nvPr/>
        </p:nvPicPr>
        <p:blipFill>
          <a:blip r:embed="rId12" cstate="screen"/>
          <a:srcRect b="9912"/>
          <a:stretch>
            <a:fillRect/>
          </a:stretch>
        </p:blipFill>
        <p:spPr bwMode="auto">
          <a:xfrm>
            <a:off x="61913" y="0"/>
            <a:ext cx="1314450" cy="944563"/>
          </a:xfrm>
          <a:prstGeom prst="rect">
            <a:avLst/>
          </a:prstGeom>
          <a:noFill/>
          <a:ln w="9525">
            <a:noFill/>
            <a:miter lim="800000"/>
            <a:headEnd/>
            <a:tailEnd/>
          </a:ln>
        </p:spPr>
      </p:pic>
      <p:sp>
        <p:nvSpPr>
          <p:cNvPr id="37" name="Rectangle 36">
            <a:extLst>
              <a:ext uri="{FF2B5EF4-FFF2-40B4-BE49-F238E27FC236}">
                <a16:creationId xmlns:a16="http://schemas.microsoft.com/office/drawing/2014/main" id="{3A3857C7-3360-4B28-B221-A9D1CA319ED7}"/>
              </a:ext>
            </a:extLst>
          </p:cNvPr>
          <p:cNvSpPr/>
          <p:nvPr/>
        </p:nvSpPr>
        <p:spPr>
          <a:xfrm>
            <a:off x="6736532" y="3105260"/>
            <a:ext cx="2025561" cy="73230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dirty="0">
                <a:latin typeface="Calibri" panose="020F0502020204030204" pitchFamily="34" charset="0"/>
              </a:rPr>
              <a:t>Problématiques de santé locales</a:t>
            </a:r>
          </a:p>
        </p:txBody>
      </p:sp>
      <p:pic>
        <p:nvPicPr>
          <p:cNvPr id="38" name="Image 37">
            <a:extLst>
              <a:ext uri="{FF2B5EF4-FFF2-40B4-BE49-F238E27FC236}">
                <a16:creationId xmlns:a16="http://schemas.microsoft.com/office/drawing/2014/main" id="{4508D77B-2943-40A7-B3B6-44A14983843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547394" y="3091651"/>
            <a:ext cx="1234567" cy="904721"/>
          </a:xfrm>
          <a:prstGeom prst="rect">
            <a:avLst/>
          </a:prstGeom>
        </p:spPr>
      </p:pic>
    </p:spTree>
    <p:custDataLst>
      <p:tags r:id="rId1"/>
    </p:custDataLst>
    <p:extLst>
      <p:ext uri="{BB962C8B-B14F-4D97-AF65-F5344CB8AC3E}">
        <p14:creationId xmlns:p14="http://schemas.microsoft.com/office/powerpoint/2010/main" val="28688812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4D8E549F-901D-4818-ACE9-89C08EEB285F}" type="slidenum">
              <a:rPr lang="fr-FR"/>
              <a:pPr>
                <a:defRPr/>
              </a:pPr>
              <a:t>69</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755CD2E0-4D24-4B6A-8B6D-62A3C7C26E3D}" type="slidenum">
              <a:rPr lang="fr-FR" sz="1400" b="1">
                <a:solidFill>
                  <a:srgbClr val="FFFFFF"/>
                </a:solidFill>
                <a:latin typeface="+mn-lt"/>
              </a:rPr>
              <a:pPr algn="ctr" fontAlgn="auto">
                <a:spcBef>
                  <a:spcPts val="0"/>
                </a:spcBef>
                <a:spcAft>
                  <a:spcPts val="0"/>
                </a:spcAft>
                <a:defRPr/>
              </a:pPr>
              <a:t>69</a:t>
            </a:fld>
            <a:endParaRPr lang="fr-FR" sz="1400" b="1">
              <a:solidFill>
                <a:srgbClr val="FFFFFF"/>
              </a:solidFill>
              <a:latin typeface="+mn-lt"/>
            </a:endParaRPr>
          </a:p>
        </p:txBody>
      </p:sp>
      <p:sp>
        <p:nvSpPr>
          <p:cNvPr id="94211"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smtClean="0">
                <a:solidFill>
                  <a:srgbClr val="0DB435"/>
                </a:solidFill>
                <a:latin typeface="Calibri" pitchFamily="34" charset="0"/>
              </a:rPr>
              <a:t>LE DIAGNOSTIC</a:t>
            </a:r>
          </a:p>
        </p:txBody>
      </p:sp>
      <p:sp>
        <p:nvSpPr>
          <p:cNvPr id="46085" name="Text Box 3"/>
          <p:cNvSpPr txBox="1">
            <a:spLocks noChangeArrowheads="1"/>
          </p:cNvSpPr>
          <p:nvPr/>
        </p:nvSpPr>
        <p:spPr bwMode="auto">
          <a:xfrm>
            <a:off x="179388" y="1431925"/>
            <a:ext cx="8713787" cy="1341438"/>
          </a:xfrm>
          <a:prstGeom prst="rect">
            <a:avLst/>
          </a:prstGeom>
          <a:noFill/>
          <a:ln w="12700" cap="sq">
            <a:noFill/>
            <a:miter lim="800000"/>
            <a:headEnd type="none" w="sm" len="sm"/>
            <a:tailEnd type="none" w="sm" len="sm"/>
          </a:ln>
        </p:spPr>
        <p:txBody>
          <a:bodyPr>
            <a:spAutoFit/>
          </a:bodyPr>
          <a:lstStyle/>
          <a:p>
            <a:pPr marL="800100" lvl="1" indent="-342900" algn="ctr"/>
            <a:r>
              <a:rPr lang="fr-FR" sz="3200" b="1">
                <a:solidFill>
                  <a:srgbClr val="0000CC"/>
                </a:solidFill>
                <a:latin typeface="Calibri" pitchFamily="34" charset="0"/>
              </a:rPr>
              <a:t>La triade BESOINS – DEMANDES - REPONSES</a:t>
            </a:r>
          </a:p>
          <a:p>
            <a:pPr marL="800100" lvl="1" indent="-342900"/>
            <a:endParaRPr lang="fr-FR" sz="3200" b="1">
              <a:solidFill>
                <a:srgbClr val="0000CC"/>
              </a:solidFill>
              <a:latin typeface="Calibri" pitchFamily="34" charset="0"/>
            </a:endParaRPr>
          </a:p>
          <a:p>
            <a:pPr marL="800100" lvl="1" indent="-342900"/>
            <a:endParaRPr lang="fr-FR" b="1">
              <a:latin typeface="Calibri" pitchFamily="34" charset="0"/>
            </a:endParaRPr>
          </a:p>
        </p:txBody>
      </p:sp>
      <p:pic>
        <p:nvPicPr>
          <p:cNvPr id="46086"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233474" name="Picture 2" descr="Schema_rond"/>
          <p:cNvPicPr>
            <a:picLocks noChangeAspect="1" noChangeArrowheads="1"/>
          </p:cNvPicPr>
          <p:nvPr/>
        </p:nvPicPr>
        <p:blipFill>
          <a:blip r:embed="rId5" cstate="screen"/>
          <a:srcRect/>
          <a:stretch>
            <a:fillRect/>
          </a:stretch>
        </p:blipFill>
        <p:spPr bwMode="auto">
          <a:xfrm>
            <a:off x="2124075" y="2133600"/>
            <a:ext cx="5124450" cy="44323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33474"/>
                                        </p:tgtEl>
                                        <p:attrNameLst>
                                          <p:attrName>style.visibility</p:attrName>
                                        </p:attrNameLst>
                                      </p:cBhvr>
                                      <p:to>
                                        <p:strVal val="visible"/>
                                      </p:to>
                                    </p:set>
                                    <p:anim calcmode="lin" valueType="num">
                                      <p:cBhvr>
                                        <p:cTn id="7" dur="1000" fill="hold"/>
                                        <p:tgtEl>
                                          <p:spTgt spid="233474"/>
                                        </p:tgtEl>
                                        <p:attrNameLst>
                                          <p:attrName>ppt_w</p:attrName>
                                        </p:attrNameLst>
                                      </p:cBhvr>
                                      <p:tavLst>
                                        <p:tav tm="0">
                                          <p:val>
                                            <p:strVal val="#ppt_w*0.70"/>
                                          </p:val>
                                        </p:tav>
                                        <p:tav tm="100000">
                                          <p:val>
                                            <p:strVal val="#ppt_w"/>
                                          </p:val>
                                        </p:tav>
                                      </p:tavLst>
                                    </p:anim>
                                    <p:anim calcmode="lin" valueType="num">
                                      <p:cBhvr>
                                        <p:cTn id="8" dur="1000" fill="hold"/>
                                        <p:tgtEl>
                                          <p:spTgt spid="233474"/>
                                        </p:tgtEl>
                                        <p:attrNameLst>
                                          <p:attrName>ppt_h</p:attrName>
                                        </p:attrNameLst>
                                      </p:cBhvr>
                                      <p:tavLst>
                                        <p:tav tm="0">
                                          <p:val>
                                            <p:strVal val="#ppt_h"/>
                                          </p:val>
                                        </p:tav>
                                        <p:tav tm="100000">
                                          <p:val>
                                            <p:strVal val="#ppt_h"/>
                                          </p:val>
                                        </p:tav>
                                      </p:tavLst>
                                    </p:anim>
                                    <p:animEffect transition="in" filter="fade">
                                      <p:cBhvr>
                                        <p:cTn id="9" dur="1000"/>
                                        <p:tgtEl>
                                          <p:spTgt spid="233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codes05.org/images/interface/logo_codes05.gif"/>
          <p:cNvPicPr>
            <a:picLocks noChangeAspect="1" noChangeArrowheads="1"/>
          </p:cNvPicPr>
          <p:nvPr/>
        </p:nvPicPr>
        <p:blipFill>
          <a:blip r:embed="rId4">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Espace réservé du numéro de diapositive 7"/>
          <p:cNvSpPr>
            <a:spLocks noGrp="1"/>
          </p:cNvSpPr>
          <p:nvPr>
            <p:ph type="sldNum" sz="quarter" idx="12"/>
          </p:nvPr>
        </p:nvSpPr>
        <p:spPr bwMode="auto">
          <a:xfrm>
            <a:off x="304800" y="6410325"/>
            <a:ext cx="35814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5F341C92-0266-475E-A9AC-F20FEDCEBD2A}" type="slidenum">
              <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pic>
        <p:nvPicPr>
          <p:cNvPr id="29700" name="Image 1">
            <a:hlinkClick r:id="rId5"/>
          </p:cNvPr>
          <p:cNvPicPr>
            <a:picLocks noChangeAspect="1"/>
          </p:cNvPicPr>
          <p:nvPr/>
        </p:nvPicPr>
        <p:blipFill>
          <a:blip r:embed="rId6">
            <a:extLst>
              <a:ext uri="{28A0092B-C50C-407E-A947-70E740481C1C}">
                <a14:useLocalDpi xmlns:a14="http://schemas.microsoft.com/office/drawing/2010/main" val="0"/>
              </a:ext>
            </a:extLst>
          </a:blip>
          <a:srcRect l="10629" t="12601" r="9439" b="5501"/>
          <a:stretch>
            <a:fillRect/>
          </a:stretch>
        </p:blipFill>
        <p:spPr bwMode="auto">
          <a:xfrm>
            <a:off x="611188" y="1125538"/>
            <a:ext cx="79343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77642414"/>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5E070830-95A2-46A3-B950-9251AB04893C}" type="slidenum">
              <a:rPr lang="fr-FR"/>
              <a:pPr>
                <a:defRPr/>
              </a:pPr>
              <a:t>70</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05AD7764-2F90-4E41-A80D-58DD1DF67D9A}" type="slidenum">
              <a:rPr lang="fr-FR" sz="1400" b="1">
                <a:solidFill>
                  <a:srgbClr val="FFFFFF"/>
                </a:solidFill>
                <a:latin typeface="+mn-lt"/>
              </a:rPr>
              <a:pPr algn="ctr" fontAlgn="auto">
                <a:spcBef>
                  <a:spcPts val="0"/>
                </a:spcBef>
                <a:spcAft>
                  <a:spcPts val="0"/>
                </a:spcAft>
                <a:defRPr/>
              </a:pPr>
              <a:t>70</a:t>
            </a:fld>
            <a:endParaRPr lang="fr-FR" sz="1400" b="1">
              <a:solidFill>
                <a:srgbClr val="FFFFFF"/>
              </a:solidFill>
              <a:latin typeface="+mn-lt"/>
            </a:endParaRPr>
          </a:p>
        </p:txBody>
      </p:sp>
      <p:sp>
        <p:nvSpPr>
          <p:cNvPr id="96259"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smtClean="0">
                <a:solidFill>
                  <a:srgbClr val="0DB435"/>
                </a:solidFill>
                <a:latin typeface="Calibri" pitchFamily="34" charset="0"/>
              </a:rPr>
              <a:t>LE DIAGNOSTIC</a:t>
            </a:r>
          </a:p>
        </p:txBody>
      </p:sp>
      <p:sp>
        <p:nvSpPr>
          <p:cNvPr id="188419" name="Text Box 3"/>
          <p:cNvSpPr txBox="1">
            <a:spLocks noChangeArrowheads="1"/>
          </p:cNvSpPr>
          <p:nvPr/>
        </p:nvSpPr>
        <p:spPr bwMode="auto">
          <a:xfrm>
            <a:off x="179388" y="1431925"/>
            <a:ext cx="8713787" cy="5480050"/>
          </a:xfrm>
          <a:prstGeom prst="rect">
            <a:avLst/>
          </a:prstGeom>
          <a:noFill/>
          <a:ln w="12700" cap="sq">
            <a:noFill/>
            <a:miter lim="800000"/>
            <a:headEnd type="none" w="sm" len="sm"/>
            <a:tailEnd type="none" w="sm" len="sm"/>
          </a:ln>
        </p:spPr>
        <p:txBody>
          <a:bodyPr>
            <a:spAutoFit/>
          </a:bodyPr>
          <a:lstStyle/>
          <a:p>
            <a:pPr marL="800100" lvl="1" indent="-342900" algn="ctr">
              <a:defRPr/>
            </a:pPr>
            <a:r>
              <a:rPr lang="fr-FR" sz="3200" b="1">
                <a:solidFill>
                  <a:srgbClr val="0000CC"/>
                </a:solidFill>
                <a:latin typeface="Calibri" pitchFamily="34" charset="0"/>
              </a:rPr>
              <a:t>La triade </a:t>
            </a:r>
          </a:p>
          <a:p>
            <a:pPr marL="800100" lvl="1" indent="-342900" algn="ctr">
              <a:defRPr/>
            </a:pPr>
            <a:r>
              <a:rPr lang="fr-FR" sz="3200" b="1" u="sng">
                <a:solidFill>
                  <a:srgbClr val="FF0000"/>
                </a:solidFill>
                <a:effectLst>
                  <a:outerShdw blurRad="38100" dist="38100" dir="2700000" algn="tl">
                    <a:srgbClr val="C0C0C0"/>
                  </a:outerShdw>
                </a:effectLst>
                <a:latin typeface="Calibri" pitchFamily="34" charset="0"/>
              </a:rPr>
              <a:t>BESOINS</a:t>
            </a:r>
            <a:r>
              <a:rPr lang="fr-FR" sz="3200" b="1">
                <a:solidFill>
                  <a:srgbClr val="0000CC"/>
                </a:solidFill>
                <a:latin typeface="Calibri" pitchFamily="34" charset="0"/>
              </a:rPr>
              <a:t> – DEMANDES – REPONSES</a:t>
            </a:r>
          </a:p>
          <a:p>
            <a:pPr marL="800100" lvl="1" indent="-342900" algn="ctr">
              <a:defRPr/>
            </a:pPr>
            <a:endParaRPr lang="fr-FR" sz="2400" b="1">
              <a:latin typeface="Calibri" pitchFamily="34" charset="0"/>
            </a:endParaRPr>
          </a:p>
          <a:p>
            <a:pPr marL="800100" lvl="1" indent="-342900">
              <a:defRPr/>
            </a:pPr>
            <a:r>
              <a:rPr lang="fr-FR" sz="2400" b="1">
                <a:solidFill>
                  <a:srgbClr val="FF0000"/>
                </a:solidFill>
                <a:latin typeface="Calibri" pitchFamily="34" charset="0"/>
              </a:rPr>
              <a:t>Les problématiques de santé des populations repérées par les professionnels</a:t>
            </a:r>
          </a:p>
          <a:p>
            <a:pPr marL="800100" lvl="1" indent="-342900">
              <a:defRPr/>
            </a:pPr>
            <a:endParaRPr lang="fr-FR" sz="2400" b="1">
              <a:solidFill>
                <a:srgbClr val="FF0000"/>
              </a:solidFill>
              <a:latin typeface="Calibri" pitchFamily="34" charset="0"/>
            </a:endParaRPr>
          </a:p>
          <a:p>
            <a:pPr marL="800100" lvl="1" indent="-342900">
              <a:buFontTx/>
              <a:buChar char="-"/>
              <a:defRPr/>
            </a:pPr>
            <a:r>
              <a:rPr lang="fr-FR" sz="2400" b="1">
                <a:latin typeface="Calibri" pitchFamily="34" charset="0"/>
              </a:rPr>
              <a:t> Les </a:t>
            </a:r>
            <a:r>
              <a:rPr lang="fr-FR" sz="2400" b="1">
                <a:solidFill>
                  <a:schemeClr val="hlink"/>
                </a:solidFill>
                <a:latin typeface="Calibri" pitchFamily="34" charset="0"/>
              </a:rPr>
              <a:t>besoins « objectivés »</a:t>
            </a:r>
            <a:r>
              <a:rPr lang="fr-FR" sz="2400" b="1">
                <a:latin typeface="Calibri" pitchFamily="34" charset="0"/>
              </a:rPr>
              <a:t> : mis en évidence par des mesures scientifiquement validées, quantitativement par des études épidémiologiques</a:t>
            </a:r>
          </a:p>
          <a:p>
            <a:pPr marL="800100" lvl="1" indent="-342900">
              <a:buFontTx/>
              <a:buChar char="-"/>
              <a:defRPr/>
            </a:pPr>
            <a:endParaRPr lang="fr-FR" sz="2400" b="1">
              <a:latin typeface="Calibri" pitchFamily="34" charset="0"/>
            </a:endParaRPr>
          </a:p>
          <a:p>
            <a:pPr marL="800100" lvl="1" indent="-342900">
              <a:buFontTx/>
              <a:buChar char="-"/>
              <a:defRPr/>
            </a:pPr>
            <a:r>
              <a:rPr lang="fr-FR" sz="2400" b="1">
                <a:latin typeface="Calibri" pitchFamily="34" charset="0"/>
              </a:rPr>
              <a:t> Les </a:t>
            </a:r>
            <a:r>
              <a:rPr lang="fr-FR" sz="2400" b="1">
                <a:solidFill>
                  <a:schemeClr val="hlink"/>
                </a:solidFill>
                <a:latin typeface="Calibri" pitchFamily="34" charset="0"/>
              </a:rPr>
              <a:t>besoins</a:t>
            </a:r>
            <a:r>
              <a:rPr lang="fr-FR" sz="2400" b="1">
                <a:latin typeface="Calibri" pitchFamily="34" charset="0"/>
              </a:rPr>
              <a:t> de santé de la population </a:t>
            </a:r>
            <a:r>
              <a:rPr lang="fr-FR" sz="2400" b="1">
                <a:solidFill>
                  <a:schemeClr val="hlink"/>
                </a:solidFill>
                <a:latin typeface="Calibri" pitchFamily="34" charset="0"/>
              </a:rPr>
              <a:t>perçus</a:t>
            </a:r>
            <a:r>
              <a:rPr lang="fr-FR" sz="2400" b="1">
                <a:latin typeface="Calibri" pitchFamily="34" charset="0"/>
              </a:rPr>
              <a:t> par les professionnels : besoins </a:t>
            </a:r>
            <a:r>
              <a:rPr lang="fr-FR" sz="2400" b="1">
                <a:solidFill>
                  <a:schemeClr val="hlink"/>
                </a:solidFill>
                <a:latin typeface="Calibri" pitchFamily="34" charset="0"/>
              </a:rPr>
              <a:t>diagnostiqués</a:t>
            </a:r>
          </a:p>
          <a:p>
            <a:pPr marL="800100" lvl="1" indent="-342900">
              <a:defRPr/>
            </a:pPr>
            <a:endParaRPr lang="fr-FR" sz="3200" b="1">
              <a:solidFill>
                <a:srgbClr val="0000CC"/>
              </a:solidFill>
              <a:latin typeface="Calibri" pitchFamily="34" charset="0"/>
            </a:endParaRPr>
          </a:p>
          <a:p>
            <a:pPr marL="800100" lvl="1" indent="-342900">
              <a:defRPr/>
            </a:pPr>
            <a:endParaRPr lang="fr-FR" b="1">
              <a:latin typeface="Calibri" pitchFamily="34" charset="0"/>
            </a:endParaRPr>
          </a:p>
        </p:txBody>
      </p:sp>
      <p:pic>
        <p:nvPicPr>
          <p:cNvPr id="47110" name="Picture 2" descr="http://www.codes05.org/images/interface/logo_codes05.gif"/>
          <p:cNvPicPr>
            <a:picLocks noChangeAspect="1" noChangeArrowheads="1"/>
          </p:cNvPicPr>
          <p:nvPr/>
        </p:nvPicPr>
        <p:blipFill>
          <a:blip r:embed="rId3" cstate="screen"/>
          <a:srcRect b="9912"/>
          <a:stretch>
            <a:fillRect/>
          </a:stretch>
        </p:blipFill>
        <p:spPr bwMode="auto">
          <a:xfrm>
            <a:off x="179388" y="0"/>
            <a:ext cx="1314450" cy="944563"/>
          </a:xfrm>
          <a:prstGeom prst="rect">
            <a:avLst/>
          </a:prstGeom>
          <a:noFill/>
          <a:ln w="9525">
            <a:noFill/>
            <a:miter lim="800000"/>
            <a:headEnd/>
            <a:tailEnd/>
          </a:ln>
        </p:spPr>
      </p:pic>
      <p:pic>
        <p:nvPicPr>
          <p:cNvPr id="47111" name="Picture 2" descr="Schema_ro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48488" y="404813"/>
            <a:ext cx="1655762" cy="1431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9B64C998-040E-4D8C-BBAA-895174403C55}" type="slidenum">
              <a:rPr lang="fr-FR"/>
              <a:pPr>
                <a:defRPr/>
              </a:pPr>
              <a:t>71</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9379C4A1-21BD-49D6-A272-A97836BFFE97}" type="slidenum">
              <a:rPr lang="fr-FR" sz="1400" b="1">
                <a:solidFill>
                  <a:srgbClr val="FFFFFF"/>
                </a:solidFill>
                <a:latin typeface="+mn-lt"/>
              </a:rPr>
              <a:pPr algn="ctr" fontAlgn="auto">
                <a:spcBef>
                  <a:spcPts val="0"/>
                </a:spcBef>
                <a:spcAft>
                  <a:spcPts val="0"/>
                </a:spcAft>
                <a:defRPr/>
              </a:pPr>
              <a:t>71</a:t>
            </a:fld>
            <a:endParaRPr lang="fr-FR" sz="1400" b="1">
              <a:solidFill>
                <a:srgbClr val="FFFFFF"/>
              </a:solidFill>
              <a:latin typeface="+mn-lt"/>
            </a:endParaRPr>
          </a:p>
        </p:txBody>
      </p:sp>
      <p:sp>
        <p:nvSpPr>
          <p:cNvPr id="98307"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smtClean="0">
                <a:solidFill>
                  <a:srgbClr val="0DB435"/>
                </a:solidFill>
                <a:latin typeface="Calibri" pitchFamily="34" charset="0"/>
              </a:rPr>
              <a:t>LE DIAGNOSTIC</a:t>
            </a:r>
          </a:p>
        </p:txBody>
      </p:sp>
      <p:sp>
        <p:nvSpPr>
          <p:cNvPr id="188419" name="Text Box 3"/>
          <p:cNvSpPr txBox="1">
            <a:spLocks noChangeArrowheads="1"/>
          </p:cNvSpPr>
          <p:nvPr/>
        </p:nvSpPr>
        <p:spPr bwMode="auto">
          <a:xfrm>
            <a:off x="179388" y="1431925"/>
            <a:ext cx="8713787" cy="3505200"/>
          </a:xfrm>
          <a:prstGeom prst="rect">
            <a:avLst/>
          </a:prstGeom>
          <a:noFill/>
          <a:ln w="12700" cap="sq">
            <a:noFill/>
            <a:miter lim="800000"/>
            <a:headEnd type="none" w="sm" len="sm"/>
            <a:tailEnd type="none" w="sm" len="sm"/>
          </a:ln>
        </p:spPr>
        <p:txBody>
          <a:bodyPr>
            <a:spAutoFit/>
          </a:bodyPr>
          <a:lstStyle/>
          <a:p>
            <a:pPr marL="800100" lvl="1" indent="-342900" algn="ctr">
              <a:defRPr/>
            </a:pPr>
            <a:r>
              <a:rPr lang="fr-FR" sz="3200" b="1">
                <a:solidFill>
                  <a:srgbClr val="0000CC"/>
                </a:solidFill>
                <a:latin typeface="Calibri" pitchFamily="34" charset="0"/>
              </a:rPr>
              <a:t>La triade </a:t>
            </a:r>
          </a:p>
          <a:p>
            <a:pPr marL="800100" lvl="1" indent="-342900" algn="ctr">
              <a:defRPr/>
            </a:pPr>
            <a:r>
              <a:rPr lang="fr-FR" sz="3200" b="1">
                <a:solidFill>
                  <a:srgbClr val="0000CC"/>
                </a:solidFill>
                <a:latin typeface="Calibri" pitchFamily="34" charset="0"/>
              </a:rPr>
              <a:t>BESOINS – </a:t>
            </a:r>
            <a:r>
              <a:rPr lang="fr-FR" sz="3200" b="1" u="sng">
                <a:solidFill>
                  <a:srgbClr val="FF0000"/>
                </a:solidFill>
                <a:effectLst>
                  <a:outerShdw blurRad="38100" dist="38100" dir="2700000" algn="tl">
                    <a:srgbClr val="C0C0C0"/>
                  </a:outerShdw>
                </a:effectLst>
                <a:latin typeface="Calibri" pitchFamily="34" charset="0"/>
              </a:rPr>
              <a:t>DEMANDES</a:t>
            </a:r>
            <a:r>
              <a:rPr lang="fr-FR" sz="3200" b="1">
                <a:solidFill>
                  <a:srgbClr val="0000CC"/>
                </a:solidFill>
                <a:latin typeface="Calibri" pitchFamily="34" charset="0"/>
              </a:rPr>
              <a:t> – REPONSES</a:t>
            </a:r>
          </a:p>
          <a:p>
            <a:pPr marL="800100" lvl="1" indent="-342900" algn="ctr">
              <a:defRPr/>
            </a:pPr>
            <a:endParaRPr lang="fr-FR" sz="2400" b="1">
              <a:latin typeface="Calibri" pitchFamily="34" charset="0"/>
            </a:endParaRPr>
          </a:p>
          <a:p>
            <a:pPr marL="800100" lvl="1" indent="-342900">
              <a:defRPr/>
            </a:pPr>
            <a:endParaRPr lang="fr-FR" sz="2400" b="1">
              <a:latin typeface="Calibri" pitchFamily="34" charset="0"/>
            </a:endParaRPr>
          </a:p>
          <a:p>
            <a:pPr marL="800100" lvl="1" indent="-342900">
              <a:defRPr/>
            </a:pPr>
            <a:r>
              <a:rPr lang="fr-FR" sz="2800" b="1">
                <a:latin typeface="Calibri" pitchFamily="34" charset="0"/>
              </a:rPr>
              <a:t>Les </a:t>
            </a:r>
            <a:r>
              <a:rPr lang="fr-FR" sz="2800" b="1">
                <a:solidFill>
                  <a:srgbClr val="FF0000"/>
                </a:solidFill>
                <a:latin typeface="Calibri" pitchFamily="34" charset="0"/>
              </a:rPr>
              <a:t>attentes exprimées par la population</a:t>
            </a:r>
            <a:r>
              <a:rPr lang="fr-FR" sz="2800" b="1">
                <a:latin typeface="Calibri" pitchFamily="34" charset="0"/>
              </a:rPr>
              <a:t> par rapport à une amélioration de la santé ou à l’utilisation d’un service</a:t>
            </a:r>
          </a:p>
          <a:p>
            <a:pPr marL="800100" lvl="1" indent="-342900">
              <a:defRPr/>
            </a:pPr>
            <a:endParaRPr lang="fr-FR" sz="2800" b="1">
              <a:latin typeface="Calibri" pitchFamily="34" charset="0"/>
            </a:endParaRPr>
          </a:p>
        </p:txBody>
      </p:sp>
      <p:pic>
        <p:nvPicPr>
          <p:cNvPr id="48134" name="Picture 2" descr="http://www.codes05.org/images/interface/logo_codes05.gif"/>
          <p:cNvPicPr>
            <a:picLocks noChangeAspect="1" noChangeArrowheads="1"/>
          </p:cNvPicPr>
          <p:nvPr/>
        </p:nvPicPr>
        <p:blipFill>
          <a:blip r:embed="rId3" cstate="screen"/>
          <a:srcRect b="9912"/>
          <a:stretch>
            <a:fillRect/>
          </a:stretch>
        </p:blipFill>
        <p:spPr bwMode="auto">
          <a:xfrm>
            <a:off x="179388" y="0"/>
            <a:ext cx="1314450" cy="944563"/>
          </a:xfrm>
          <a:prstGeom prst="rect">
            <a:avLst/>
          </a:prstGeom>
          <a:noFill/>
          <a:ln w="9525">
            <a:noFill/>
            <a:miter lim="800000"/>
            <a:headEnd/>
            <a:tailEnd/>
          </a:ln>
        </p:spPr>
      </p:pic>
      <p:pic>
        <p:nvPicPr>
          <p:cNvPr id="48135" name="Picture 2" descr="Schema_ro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48488" y="404813"/>
            <a:ext cx="1655762" cy="1431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C6F37CD8-C7E0-4061-B568-237D751BB21A}" type="slidenum">
              <a:rPr lang="fr-FR"/>
              <a:pPr>
                <a:defRPr/>
              </a:pPr>
              <a:t>72</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5B346078-4340-4A35-957B-599220C353D2}" type="slidenum">
              <a:rPr lang="fr-FR" sz="1400" b="1">
                <a:solidFill>
                  <a:srgbClr val="FFFFFF"/>
                </a:solidFill>
                <a:latin typeface="+mn-lt"/>
              </a:rPr>
              <a:pPr algn="ctr" fontAlgn="auto">
                <a:spcBef>
                  <a:spcPts val="0"/>
                </a:spcBef>
                <a:spcAft>
                  <a:spcPts val="0"/>
                </a:spcAft>
                <a:defRPr/>
              </a:pPr>
              <a:t>72</a:t>
            </a:fld>
            <a:endParaRPr lang="fr-FR" sz="1400" b="1">
              <a:solidFill>
                <a:srgbClr val="FFFFFF"/>
              </a:solidFill>
              <a:latin typeface="+mn-lt"/>
            </a:endParaRPr>
          </a:p>
        </p:txBody>
      </p:sp>
      <p:sp>
        <p:nvSpPr>
          <p:cNvPr id="100355"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smtClean="0">
                <a:solidFill>
                  <a:srgbClr val="0DB435"/>
                </a:solidFill>
                <a:latin typeface="Calibri" pitchFamily="34" charset="0"/>
              </a:rPr>
              <a:t>LE DIAGNOSTIC</a:t>
            </a:r>
          </a:p>
        </p:txBody>
      </p:sp>
      <p:sp>
        <p:nvSpPr>
          <p:cNvPr id="188419" name="Text Box 3"/>
          <p:cNvSpPr txBox="1">
            <a:spLocks noChangeArrowheads="1"/>
          </p:cNvSpPr>
          <p:nvPr/>
        </p:nvSpPr>
        <p:spPr bwMode="auto">
          <a:xfrm>
            <a:off x="179388" y="1431925"/>
            <a:ext cx="8713787" cy="4359275"/>
          </a:xfrm>
          <a:prstGeom prst="rect">
            <a:avLst/>
          </a:prstGeom>
          <a:noFill/>
          <a:ln w="12700" cap="sq">
            <a:noFill/>
            <a:miter lim="800000"/>
            <a:headEnd type="none" w="sm" len="sm"/>
            <a:tailEnd type="none" w="sm" len="sm"/>
          </a:ln>
        </p:spPr>
        <p:txBody>
          <a:bodyPr>
            <a:spAutoFit/>
          </a:bodyPr>
          <a:lstStyle/>
          <a:p>
            <a:pPr marL="800100" lvl="1" indent="-342900" algn="ctr">
              <a:defRPr/>
            </a:pPr>
            <a:r>
              <a:rPr lang="fr-FR" sz="3200" b="1">
                <a:solidFill>
                  <a:srgbClr val="0000CC"/>
                </a:solidFill>
                <a:latin typeface="Calibri" pitchFamily="34" charset="0"/>
              </a:rPr>
              <a:t>La triade </a:t>
            </a:r>
          </a:p>
          <a:p>
            <a:pPr marL="800100" lvl="1" indent="-342900" algn="ctr">
              <a:defRPr/>
            </a:pPr>
            <a:r>
              <a:rPr lang="fr-FR" sz="3200" b="1">
                <a:solidFill>
                  <a:srgbClr val="0000CC"/>
                </a:solidFill>
                <a:latin typeface="Calibri" pitchFamily="34" charset="0"/>
              </a:rPr>
              <a:t>BESOINS – DEMANDES – </a:t>
            </a:r>
            <a:r>
              <a:rPr lang="fr-FR" sz="3200" b="1" u="sng">
                <a:solidFill>
                  <a:srgbClr val="FF0000"/>
                </a:solidFill>
                <a:effectLst>
                  <a:outerShdw blurRad="38100" dist="38100" dir="2700000" algn="tl">
                    <a:srgbClr val="C0C0C0"/>
                  </a:outerShdw>
                </a:effectLst>
                <a:latin typeface="Calibri" pitchFamily="34" charset="0"/>
              </a:rPr>
              <a:t>REPONSES</a:t>
            </a:r>
          </a:p>
          <a:p>
            <a:pPr marL="800100" lvl="1" indent="-342900" algn="ctr">
              <a:defRPr/>
            </a:pPr>
            <a:endParaRPr lang="fr-FR" sz="2400" b="1">
              <a:latin typeface="Calibri" pitchFamily="34" charset="0"/>
            </a:endParaRPr>
          </a:p>
          <a:p>
            <a:pPr marL="800100" lvl="1" indent="-342900">
              <a:defRPr/>
            </a:pPr>
            <a:endParaRPr lang="fr-FR" sz="2400" b="1">
              <a:latin typeface="Calibri" pitchFamily="34" charset="0"/>
            </a:endParaRPr>
          </a:p>
          <a:p>
            <a:pPr marL="800100" lvl="1" indent="-342900">
              <a:defRPr/>
            </a:pPr>
            <a:r>
              <a:rPr lang="fr-FR" sz="2800" b="1">
                <a:latin typeface="Calibri" pitchFamily="34" charset="0"/>
              </a:rPr>
              <a:t>Ensemble des biens, des services, des soins, des organisations et des actions mis à disposition de la population par les professionnels et les systèmes de soins de santé</a:t>
            </a:r>
          </a:p>
          <a:p>
            <a:pPr marL="800100" lvl="1" indent="-342900">
              <a:defRPr/>
            </a:pPr>
            <a:endParaRPr lang="fr-FR" sz="2800" b="1">
              <a:latin typeface="Calibri" pitchFamily="34" charset="0"/>
            </a:endParaRPr>
          </a:p>
          <a:p>
            <a:pPr marL="800100" lvl="1" indent="-342900">
              <a:defRPr/>
            </a:pPr>
            <a:endParaRPr lang="fr-FR" sz="2800" b="1">
              <a:latin typeface="Calibri" pitchFamily="34" charset="0"/>
            </a:endParaRPr>
          </a:p>
        </p:txBody>
      </p:sp>
      <p:pic>
        <p:nvPicPr>
          <p:cNvPr id="49158" name="Picture 2" descr="http://www.codes05.org/images/interface/logo_codes05.gif"/>
          <p:cNvPicPr>
            <a:picLocks noChangeAspect="1" noChangeArrowheads="1"/>
          </p:cNvPicPr>
          <p:nvPr/>
        </p:nvPicPr>
        <p:blipFill>
          <a:blip r:embed="rId3" cstate="screen"/>
          <a:srcRect b="9912"/>
          <a:stretch>
            <a:fillRect/>
          </a:stretch>
        </p:blipFill>
        <p:spPr bwMode="auto">
          <a:xfrm>
            <a:off x="179388" y="0"/>
            <a:ext cx="1314450" cy="944563"/>
          </a:xfrm>
          <a:prstGeom prst="rect">
            <a:avLst/>
          </a:prstGeom>
          <a:noFill/>
          <a:ln w="9525">
            <a:noFill/>
            <a:miter lim="800000"/>
            <a:headEnd/>
            <a:tailEnd/>
          </a:ln>
        </p:spPr>
      </p:pic>
      <p:pic>
        <p:nvPicPr>
          <p:cNvPr id="49159" name="Picture 2" descr="Schema_ro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48488" y="404813"/>
            <a:ext cx="1655762" cy="1431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D14F5ACB-DC4E-4B36-850F-212EC6D0C0B2}" type="slidenum">
              <a:rPr lang="fr-FR"/>
              <a:pPr>
                <a:defRPr/>
              </a:pPr>
              <a:t>73</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6DAC48F3-7548-4140-9BB0-A9E094A8F7AA}" type="slidenum">
              <a:rPr lang="fr-FR" sz="1400" b="1">
                <a:solidFill>
                  <a:srgbClr val="FFFFFF"/>
                </a:solidFill>
                <a:latin typeface="+mn-lt"/>
              </a:rPr>
              <a:pPr algn="ctr" fontAlgn="auto">
                <a:spcBef>
                  <a:spcPts val="0"/>
                </a:spcBef>
                <a:spcAft>
                  <a:spcPts val="0"/>
                </a:spcAft>
                <a:defRPr/>
              </a:pPr>
              <a:t>73</a:t>
            </a:fld>
            <a:endParaRPr lang="fr-FR" sz="1400" b="1">
              <a:solidFill>
                <a:srgbClr val="FFFFFF"/>
              </a:solidFill>
              <a:latin typeface="+mn-lt"/>
            </a:endParaRPr>
          </a:p>
        </p:txBody>
      </p:sp>
      <p:sp>
        <p:nvSpPr>
          <p:cNvPr id="102403"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smtClean="0">
                <a:solidFill>
                  <a:srgbClr val="0DB435"/>
                </a:solidFill>
                <a:latin typeface="Calibri" pitchFamily="34" charset="0"/>
              </a:rPr>
              <a:t>LE DIAGNOSTIC</a:t>
            </a:r>
          </a:p>
        </p:txBody>
      </p:sp>
      <p:sp>
        <p:nvSpPr>
          <p:cNvPr id="50181" name="Text Box 3"/>
          <p:cNvSpPr txBox="1">
            <a:spLocks noChangeArrowheads="1"/>
          </p:cNvSpPr>
          <p:nvPr/>
        </p:nvSpPr>
        <p:spPr bwMode="auto">
          <a:xfrm>
            <a:off x="179388" y="1431925"/>
            <a:ext cx="8713787" cy="4359275"/>
          </a:xfrm>
          <a:prstGeom prst="rect">
            <a:avLst/>
          </a:prstGeom>
          <a:noFill/>
          <a:ln w="12700" cap="sq">
            <a:noFill/>
            <a:miter lim="800000"/>
            <a:headEnd type="none" w="sm" len="sm"/>
            <a:tailEnd type="none" w="sm" len="sm"/>
          </a:ln>
        </p:spPr>
        <p:txBody>
          <a:bodyPr>
            <a:spAutoFit/>
          </a:bodyPr>
          <a:lstStyle/>
          <a:p>
            <a:pPr marL="800100" lvl="1" indent="-342900" algn="ctr"/>
            <a:r>
              <a:rPr lang="fr-FR" sz="3200" b="1">
                <a:solidFill>
                  <a:srgbClr val="0000CC"/>
                </a:solidFill>
                <a:latin typeface="Calibri" pitchFamily="34" charset="0"/>
              </a:rPr>
              <a:t>La triade </a:t>
            </a:r>
          </a:p>
          <a:p>
            <a:pPr marL="800100" lvl="1" indent="-342900" algn="ctr"/>
            <a:r>
              <a:rPr lang="fr-FR" sz="3200" b="1">
                <a:solidFill>
                  <a:srgbClr val="0000CC"/>
                </a:solidFill>
                <a:latin typeface="Calibri" pitchFamily="34" charset="0"/>
              </a:rPr>
              <a:t>BESOINS – DEMANDES – REPONSES</a:t>
            </a:r>
          </a:p>
          <a:p>
            <a:pPr marL="800100" lvl="1" indent="-342900" algn="ctr"/>
            <a:endParaRPr lang="fr-FR" sz="2400" b="1">
              <a:latin typeface="Calibri" pitchFamily="34" charset="0"/>
            </a:endParaRPr>
          </a:p>
          <a:p>
            <a:pPr marL="800100" lvl="1" indent="-342900"/>
            <a:endParaRPr lang="fr-FR" sz="2400" b="1">
              <a:latin typeface="Calibri" pitchFamily="34" charset="0"/>
            </a:endParaRPr>
          </a:p>
          <a:p>
            <a:pPr marL="800100" lvl="1" indent="-342900">
              <a:buFontTx/>
              <a:buChar char="•"/>
            </a:pPr>
            <a:r>
              <a:rPr lang="fr-FR" sz="2800" b="1">
                <a:latin typeface="Calibri" pitchFamily="34" charset="0"/>
              </a:rPr>
              <a:t> Intervenir en santé publique c’est répondre à un</a:t>
            </a:r>
          </a:p>
          <a:p>
            <a:pPr marL="800100" lvl="1" indent="-342900"/>
            <a:r>
              <a:rPr lang="fr-FR" sz="2800" b="1">
                <a:solidFill>
                  <a:srgbClr val="FF0000"/>
                </a:solidFill>
                <a:latin typeface="Calibri" pitchFamily="34" charset="0"/>
              </a:rPr>
              <a:t>problème</a:t>
            </a:r>
          </a:p>
          <a:p>
            <a:pPr marL="800100" lvl="1" indent="-342900"/>
            <a:endParaRPr lang="fr-FR" sz="2800" b="1">
              <a:latin typeface="Calibri" pitchFamily="34" charset="0"/>
            </a:endParaRPr>
          </a:p>
          <a:p>
            <a:pPr marL="800100" lvl="1" indent="-342900">
              <a:buFontTx/>
              <a:buChar char="•"/>
            </a:pPr>
            <a:r>
              <a:rPr lang="fr-FR" sz="2800" b="1">
                <a:latin typeface="Calibri" pitchFamily="34" charset="0"/>
              </a:rPr>
              <a:t> Le problème se manifeste lorsque les trois cercles ne se recouvrent pas</a:t>
            </a:r>
          </a:p>
          <a:p>
            <a:pPr marL="800100" lvl="1" indent="-342900"/>
            <a:endParaRPr lang="fr-FR" sz="2800" b="1">
              <a:latin typeface="Calibri" pitchFamily="34" charset="0"/>
            </a:endParaRPr>
          </a:p>
        </p:txBody>
      </p:sp>
      <p:pic>
        <p:nvPicPr>
          <p:cNvPr id="50182" name="Picture 2" descr="http://www.codes05.org/images/interface/logo_codes05.gif"/>
          <p:cNvPicPr>
            <a:picLocks noChangeAspect="1" noChangeArrowheads="1"/>
          </p:cNvPicPr>
          <p:nvPr/>
        </p:nvPicPr>
        <p:blipFill>
          <a:blip r:embed="rId3" cstate="screen"/>
          <a:srcRect b="9912"/>
          <a:stretch>
            <a:fillRect/>
          </a:stretch>
        </p:blipFill>
        <p:spPr bwMode="auto">
          <a:xfrm>
            <a:off x="179388" y="0"/>
            <a:ext cx="1314450" cy="944563"/>
          </a:xfrm>
          <a:prstGeom prst="rect">
            <a:avLst/>
          </a:prstGeom>
          <a:noFill/>
          <a:ln w="9525">
            <a:noFill/>
            <a:miter lim="800000"/>
            <a:headEnd/>
            <a:tailEnd/>
          </a:ln>
        </p:spPr>
      </p:pic>
      <p:pic>
        <p:nvPicPr>
          <p:cNvPr id="50183" name="Picture 2" descr="Schema_ro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48488" y="404813"/>
            <a:ext cx="1655762" cy="1431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9187F701-4B3C-4E71-9ED9-787FAD79BDEE}" type="slidenum">
              <a:rPr lang="fr-FR"/>
              <a:pPr>
                <a:defRPr/>
              </a:pPr>
              <a:t>74</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E9BBD736-765A-44C2-97A6-458DA4719A6E}" type="slidenum">
              <a:rPr lang="fr-FR" sz="1400" b="1">
                <a:solidFill>
                  <a:srgbClr val="FFFFFF"/>
                </a:solidFill>
                <a:latin typeface="+mn-lt"/>
              </a:rPr>
              <a:pPr algn="ctr" fontAlgn="auto">
                <a:spcBef>
                  <a:spcPts val="0"/>
                </a:spcBef>
                <a:spcAft>
                  <a:spcPts val="0"/>
                </a:spcAft>
                <a:defRPr/>
              </a:pPr>
              <a:t>74</a:t>
            </a:fld>
            <a:endParaRPr lang="fr-FR" sz="1400" b="1">
              <a:solidFill>
                <a:srgbClr val="FFFFFF"/>
              </a:solidFill>
              <a:latin typeface="+mn-lt"/>
            </a:endParaRPr>
          </a:p>
        </p:txBody>
      </p:sp>
      <p:sp>
        <p:nvSpPr>
          <p:cNvPr id="104451"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smtClean="0">
                <a:solidFill>
                  <a:srgbClr val="0DB435"/>
                </a:solidFill>
                <a:latin typeface="Calibri" pitchFamily="34" charset="0"/>
              </a:rPr>
              <a:t>LE DIAGNOSTIC</a:t>
            </a:r>
          </a:p>
        </p:txBody>
      </p:sp>
      <p:sp>
        <p:nvSpPr>
          <p:cNvPr id="188419" name="Text Box 3"/>
          <p:cNvSpPr txBox="1">
            <a:spLocks noChangeArrowheads="1"/>
          </p:cNvSpPr>
          <p:nvPr/>
        </p:nvSpPr>
        <p:spPr bwMode="auto">
          <a:xfrm>
            <a:off x="179388" y="1431925"/>
            <a:ext cx="8713787" cy="5335588"/>
          </a:xfrm>
          <a:prstGeom prst="rect">
            <a:avLst/>
          </a:prstGeom>
          <a:noFill/>
          <a:ln w="12700" cap="sq">
            <a:noFill/>
            <a:miter lim="800000"/>
            <a:headEnd type="none" w="sm" len="sm"/>
            <a:tailEnd type="none" w="sm" len="sm"/>
          </a:ln>
        </p:spPr>
        <p:txBody>
          <a:bodyPr>
            <a:spAutoFit/>
          </a:bodyPr>
          <a:lstStyle/>
          <a:p>
            <a:pPr marL="800100" lvl="1" indent="-342900" algn="ctr"/>
            <a:r>
              <a:rPr lang="fr-FR" sz="3200" b="1">
                <a:solidFill>
                  <a:srgbClr val="0000CC"/>
                </a:solidFill>
                <a:latin typeface="Calibri" pitchFamily="34" charset="0"/>
              </a:rPr>
              <a:t>La triade </a:t>
            </a:r>
          </a:p>
          <a:p>
            <a:pPr marL="800100" lvl="1" indent="-342900" algn="ctr"/>
            <a:r>
              <a:rPr lang="fr-FR" sz="3200" b="1">
                <a:solidFill>
                  <a:srgbClr val="0000CC"/>
                </a:solidFill>
                <a:latin typeface="Calibri" pitchFamily="34" charset="0"/>
              </a:rPr>
              <a:t>BESOINS – DEMANDES – REPONSES</a:t>
            </a:r>
          </a:p>
          <a:p>
            <a:pPr marL="800100" lvl="1" indent="-342900" algn="ctr"/>
            <a:endParaRPr lang="fr-FR" sz="2400" b="1">
              <a:latin typeface="Calibri" pitchFamily="34" charset="0"/>
            </a:endParaRPr>
          </a:p>
          <a:p>
            <a:pPr marL="800100" lvl="1" indent="-342900">
              <a:buFontTx/>
              <a:buChar char="•"/>
            </a:pPr>
            <a:r>
              <a:rPr lang="fr-FR" sz="2800" b="1">
                <a:latin typeface="Calibri" pitchFamily="34" charset="0"/>
              </a:rPr>
              <a:t> </a:t>
            </a:r>
            <a:r>
              <a:rPr lang="fr-FR" sz="2800" b="1">
                <a:solidFill>
                  <a:schemeClr val="hlink"/>
                </a:solidFill>
                <a:latin typeface="Calibri" pitchFamily="34" charset="0"/>
              </a:rPr>
              <a:t>Zone 1 : Adéquation Besoins &amp; Demandes</a:t>
            </a:r>
          </a:p>
          <a:p>
            <a:pPr marL="800100" lvl="1" indent="-342900"/>
            <a:endParaRPr lang="fr-FR" sz="2800" b="1">
              <a:solidFill>
                <a:schemeClr val="hlink"/>
              </a:solidFill>
              <a:latin typeface="Calibri" pitchFamily="34" charset="0"/>
            </a:endParaRPr>
          </a:p>
          <a:p>
            <a:pPr marL="800100" lvl="1" indent="-342900"/>
            <a:endParaRPr lang="fr-FR" sz="2800" b="1">
              <a:latin typeface="Calibri" pitchFamily="34" charset="0"/>
            </a:endParaRPr>
          </a:p>
          <a:p>
            <a:pPr marL="800100" lvl="1" indent="-342900"/>
            <a:r>
              <a:rPr lang="fr-FR" sz="2800" b="1">
                <a:latin typeface="Calibri" pitchFamily="34" charset="0"/>
              </a:rPr>
              <a:t>Des besoins existent</a:t>
            </a:r>
          </a:p>
          <a:p>
            <a:pPr marL="800100" lvl="1" indent="-342900"/>
            <a:r>
              <a:rPr lang="fr-FR" sz="2800" b="1">
                <a:latin typeface="Calibri" pitchFamily="34" charset="0"/>
              </a:rPr>
              <a:t>Les demandes sont exprimées</a:t>
            </a:r>
          </a:p>
          <a:p>
            <a:pPr marL="800100" lvl="1" indent="-342900"/>
            <a:r>
              <a:rPr lang="fr-FR" sz="2800" b="1">
                <a:latin typeface="Calibri" pitchFamily="34" charset="0"/>
              </a:rPr>
              <a:t>Le système de santé n’est pas en mesure d’apporter des réponses satisfaisantes</a:t>
            </a:r>
          </a:p>
          <a:p>
            <a:pPr marL="800100" lvl="1" indent="-342900"/>
            <a:endParaRPr lang="fr-FR" sz="2800" b="1">
              <a:latin typeface="Calibri" pitchFamily="34" charset="0"/>
            </a:endParaRPr>
          </a:p>
          <a:p>
            <a:pPr marL="800100" lvl="1" indent="-342900" algn="ctr"/>
            <a:r>
              <a:rPr lang="fr-FR" sz="3200" b="1">
                <a:solidFill>
                  <a:srgbClr val="FF0000"/>
                </a:solidFill>
                <a:latin typeface="Calibri" pitchFamily="34" charset="0"/>
              </a:rPr>
              <a:t>Zone de mécontentement</a:t>
            </a:r>
          </a:p>
        </p:txBody>
      </p:sp>
      <p:pic>
        <p:nvPicPr>
          <p:cNvPr id="51206" name="Picture 2" descr="http://www.codes05.org/images/interface/logo_codes05.gif"/>
          <p:cNvPicPr>
            <a:picLocks noChangeAspect="1" noChangeArrowheads="1"/>
          </p:cNvPicPr>
          <p:nvPr/>
        </p:nvPicPr>
        <p:blipFill>
          <a:blip r:embed="rId3" cstate="screen"/>
          <a:srcRect b="9912"/>
          <a:stretch>
            <a:fillRect/>
          </a:stretch>
        </p:blipFill>
        <p:spPr bwMode="auto">
          <a:xfrm>
            <a:off x="179388" y="0"/>
            <a:ext cx="1314450" cy="944563"/>
          </a:xfrm>
          <a:prstGeom prst="rect">
            <a:avLst/>
          </a:prstGeom>
          <a:noFill/>
          <a:ln w="9525">
            <a:noFill/>
            <a:miter lim="800000"/>
            <a:headEnd/>
            <a:tailEnd/>
          </a:ln>
        </p:spPr>
      </p:pic>
      <p:pic>
        <p:nvPicPr>
          <p:cNvPr id="51207" name="Picture 2" descr="Schema_ro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88125" y="3221038"/>
            <a:ext cx="1944688" cy="1682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41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841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8419">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188419">
                                            <p:txEl>
                                              <p:pRg st="10" end="10"/>
                                            </p:txEl>
                                          </p:spTgt>
                                        </p:tgtEl>
                                        <p:attrNameLst>
                                          <p:attrName>style.visibility</p:attrName>
                                        </p:attrNameLst>
                                      </p:cBhvr>
                                      <p:to>
                                        <p:strVal val="visible"/>
                                      </p:to>
                                    </p:set>
                                    <p:anim calcmode="lin" valueType="num">
                                      <p:cBhvr>
                                        <p:cTn id="15" dur="1000" fill="hold"/>
                                        <p:tgtEl>
                                          <p:spTgt spid="188419">
                                            <p:txEl>
                                              <p:pRg st="10" end="10"/>
                                            </p:txEl>
                                          </p:spTgt>
                                        </p:tgtEl>
                                        <p:attrNameLst>
                                          <p:attrName>ppt_w</p:attrName>
                                        </p:attrNameLst>
                                      </p:cBhvr>
                                      <p:tavLst>
                                        <p:tav tm="0">
                                          <p:val>
                                            <p:strVal val="#ppt_w*0.70"/>
                                          </p:val>
                                        </p:tav>
                                        <p:tav tm="100000">
                                          <p:val>
                                            <p:strVal val="#ppt_w"/>
                                          </p:val>
                                        </p:tav>
                                      </p:tavLst>
                                    </p:anim>
                                    <p:anim calcmode="lin" valueType="num">
                                      <p:cBhvr>
                                        <p:cTn id="16" dur="1000" fill="hold"/>
                                        <p:tgtEl>
                                          <p:spTgt spid="188419">
                                            <p:txEl>
                                              <p:pRg st="10" end="10"/>
                                            </p:txEl>
                                          </p:spTgt>
                                        </p:tgtEl>
                                        <p:attrNameLst>
                                          <p:attrName>ppt_h</p:attrName>
                                        </p:attrNameLst>
                                      </p:cBhvr>
                                      <p:tavLst>
                                        <p:tav tm="0">
                                          <p:val>
                                            <p:strVal val="#ppt_h"/>
                                          </p:val>
                                        </p:tav>
                                        <p:tav tm="100000">
                                          <p:val>
                                            <p:strVal val="#ppt_h"/>
                                          </p:val>
                                        </p:tav>
                                      </p:tavLst>
                                    </p:anim>
                                    <p:animEffect transition="in" filter="fade">
                                      <p:cBhvr>
                                        <p:cTn id="17" dur="1000"/>
                                        <p:tgtEl>
                                          <p:spTgt spid="18841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2CF76D7C-6AB1-457E-830A-53A4E10D7712}" type="slidenum">
              <a:rPr lang="fr-FR"/>
              <a:pPr>
                <a:defRPr/>
              </a:pPr>
              <a:t>75</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1F298C5A-C5EF-4F85-B82A-F4098879DA40}" type="slidenum">
              <a:rPr lang="fr-FR" sz="1400" b="1">
                <a:solidFill>
                  <a:srgbClr val="FFFFFF"/>
                </a:solidFill>
                <a:latin typeface="+mn-lt"/>
              </a:rPr>
              <a:pPr algn="ctr" fontAlgn="auto">
                <a:spcBef>
                  <a:spcPts val="0"/>
                </a:spcBef>
                <a:spcAft>
                  <a:spcPts val="0"/>
                </a:spcAft>
                <a:defRPr/>
              </a:pPr>
              <a:t>75</a:t>
            </a:fld>
            <a:endParaRPr lang="fr-FR" sz="1400" b="1">
              <a:solidFill>
                <a:srgbClr val="FFFFFF"/>
              </a:solidFill>
              <a:latin typeface="+mn-lt"/>
            </a:endParaRPr>
          </a:p>
        </p:txBody>
      </p:sp>
      <p:sp>
        <p:nvSpPr>
          <p:cNvPr id="106499"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smtClean="0">
                <a:solidFill>
                  <a:srgbClr val="0DB435"/>
                </a:solidFill>
                <a:latin typeface="Calibri" pitchFamily="34" charset="0"/>
              </a:rPr>
              <a:t>LE DIAGNOSTIC</a:t>
            </a:r>
          </a:p>
        </p:txBody>
      </p:sp>
      <p:sp>
        <p:nvSpPr>
          <p:cNvPr id="188419" name="Text Box 3"/>
          <p:cNvSpPr txBox="1">
            <a:spLocks noChangeArrowheads="1"/>
          </p:cNvSpPr>
          <p:nvPr/>
        </p:nvSpPr>
        <p:spPr bwMode="auto">
          <a:xfrm>
            <a:off x="179388" y="1431925"/>
            <a:ext cx="8713787" cy="5335588"/>
          </a:xfrm>
          <a:prstGeom prst="rect">
            <a:avLst/>
          </a:prstGeom>
          <a:noFill/>
          <a:ln w="12700" cap="sq">
            <a:noFill/>
            <a:miter lim="800000"/>
            <a:headEnd type="none" w="sm" len="sm"/>
            <a:tailEnd type="none" w="sm" len="sm"/>
          </a:ln>
        </p:spPr>
        <p:txBody>
          <a:bodyPr>
            <a:spAutoFit/>
          </a:bodyPr>
          <a:lstStyle/>
          <a:p>
            <a:pPr marL="800100" lvl="1" indent="-342900" algn="ctr"/>
            <a:r>
              <a:rPr lang="fr-FR" sz="3200" b="1">
                <a:solidFill>
                  <a:srgbClr val="0000CC"/>
                </a:solidFill>
                <a:latin typeface="Calibri" pitchFamily="34" charset="0"/>
              </a:rPr>
              <a:t>La triade </a:t>
            </a:r>
          </a:p>
          <a:p>
            <a:pPr marL="800100" lvl="1" indent="-342900" algn="ctr"/>
            <a:r>
              <a:rPr lang="fr-FR" sz="3200" b="1">
                <a:solidFill>
                  <a:srgbClr val="0000CC"/>
                </a:solidFill>
                <a:latin typeface="Calibri" pitchFamily="34" charset="0"/>
              </a:rPr>
              <a:t>BESOINS – DEMANDES – REPONSES</a:t>
            </a:r>
          </a:p>
          <a:p>
            <a:pPr marL="800100" lvl="1" indent="-342900" algn="ctr"/>
            <a:endParaRPr lang="fr-FR" sz="2400" b="1">
              <a:latin typeface="Calibri" pitchFamily="34" charset="0"/>
            </a:endParaRPr>
          </a:p>
          <a:p>
            <a:pPr marL="800100" lvl="1" indent="-342900">
              <a:buFontTx/>
              <a:buChar char="•"/>
            </a:pPr>
            <a:r>
              <a:rPr lang="fr-FR" sz="2800" b="1">
                <a:latin typeface="Calibri" pitchFamily="34" charset="0"/>
              </a:rPr>
              <a:t> </a:t>
            </a:r>
            <a:r>
              <a:rPr lang="fr-FR" sz="2800" b="1">
                <a:solidFill>
                  <a:schemeClr val="hlink"/>
                </a:solidFill>
                <a:latin typeface="Calibri" pitchFamily="34" charset="0"/>
              </a:rPr>
              <a:t>Zone 2 : Adéquation Besoins &amp; Réponses</a:t>
            </a:r>
          </a:p>
          <a:p>
            <a:pPr marL="800100" lvl="1" indent="-342900"/>
            <a:endParaRPr lang="fr-FR" sz="2800" b="1">
              <a:solidFill>
                <a:schemeClr val="hlink"/>
              </a:solidFill>
              <a:latin typeface="Calibri" pitchFamily="34" charset="0"/>
            </a:endParaRPr>
          </a:p>
          <a:p>
            <a:pPr marL="800100" lvl="1" indent="-342900"/>
            <a:endParaRPr lang="fr-FR" sz="2800" b="1">
              <a:latin typeface="Calibri" pitchFamily="34" charset="0"/>
            </a:endParaRPr>
          </a:p>
          <a:p>
            <a:pPr marL="800100" lvl="1" indent="-342900"/>
            <a:r>
              <a:rPr lang="fr-FR" sz="2800" b="1">
                <a:latin typeface="Calibri" pitchFamily="34" charset="0"/>
              </a:rPr>
              <a:t>Des besoins existent</a:t>
            </a:r>
          </a:p>
          <a:p>
            <a:pPr marL="800100" lvl="1" indent="-342900"/>
            <a:r>
              <a:rPr lang="fr-FR" sz="2800" b="1">
                <a:latin typeface="Calibri" pitchFamily="34" charset="0"/>
              </a:rPr>
              <a:t>Les réponses sont disponibles, </a:t>
            </a:r>
          </a:p>
          <a:p>
            <a:pPr marL="800100" lvl="1" indent="-342900"/>
            <a:r>
              <a:rPr lang="fr-FR" sz="2800" b="1">
                <a:latin typeface="Calibri" pitchFamily="34" charset="0"/>
              </a:rPr>
              <a:t>mais non utilisées par la population (non connues, non adaptées…)</a:t>
            </a:r>
          </a:p>
          <a:p>
            <a:pPr marL="800100" lvl="1" indent="-342900"/>
            <a:endParaRPr lang="fr-FR" sz="2800" b="1">
              <a:latin typeface="Calibri" pitchFamily="34" charset="0"/>
            </a:endParaRPr>
          </a:p>
          <a:p>
            <a:pPr marL="800100" lvl="1" indent="-342900" algn="ctr"/>
            <a:r>
              <a:rPr lang="fr-FR" sz="3200" b="1">
                <a:solidFill>
                  <a:srgbClr val="FF0000"/>
                </a:solidFill>
                <a:latin typeface="Calibri" pitchFamily="34" charset="0"/>
              </a:rPr>
              <a:t>Zone de l’inefficacité</a:t>
            </a:r>
          </a:p>
        </p:txBody>
      </p:sp>
      <p:pic>
        <p:nvPicPr>
          <p:cNvPr id="52230" name="Picture 2" descr="http://www.codes05.org/images/interface/logo_codes05.gif"/>
          <p:cNvPicPr>
            <a:picLocks noChangeAspect="1" noChangeArrowheads="1"/>
          </p:cNvPicPr>
          <p:nvPr/>
        </p:nvPicPr>
        <p:blipFill>
          <a:blip r:embed="rId3" cstate="screen"/>
          <a:srcRect b="9912"/>
          <a:stretch>
            <a:fillRect/>
          </a:stretch>
        </p:blipFill>
        <p:spPr bwMode="auto">
          <a:xfrm>
            <a:off x="179388" y="0"/>
            <a:ext cx="1314450" cy="944563"/>
          </a:xfrm>
          <a:prstGeom prst="rect">
            <a:avLst/>
          </a:prstGeom>
          <a:noFill/>
          <a:ln w="9525">
            <a:noFill/>
            <a:miter lim="800000"/>
            <a:headEnd/>
            <a:tailEnd/>
          </a:ln>
        </p:spPr>
      </p:pic>
      <p:pic>
        <p:nvPicPr>
          <p:cNvPr id="52231" name="Picture 2" descr="Schema_ro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88125" y="3221038"/>
            <a:ext cx="1944688" cy="1682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41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841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8419">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188419">
                                            <p:txEl>
                                              <p:pRg st="10" end="10"/>
                                            </p:txEl>
                                          </p:spTgt>
                                        </p:tgtEl>
                                        <p:attrNameLst>
                                          <p:attrName>style.visibility</p:attrName>
                                        </p:attrNameLst>
                                      </p:cBhvr>
                                      <p:to>
                                        <p:strVal val="visible"/>
                                      </p:to>
                                    </p:set>
                                    <p:anim calcmode="lin" valueType="num">
                                      <p:cBhvr>
                                        <p:cTn id="15" dur="1000" fill="hold"/>
                                        <p:tgtEl>
                                          <p:spTgt spid="188419">
                                            <p:txEl>
                                              <p:pRg st="10" end="10"/>
                                            </p:txEl>
                                          </p:spTgt>
                                        </p:tgtEl>
                                        <p:attrNameLst>
                                          <p:attrName>ppt_w</p:attrName>
                                        </p:attrNameLst>
                                      </p:cBhvr>
                                      <p:tavLst>
                                        <p:tav tm="0">
                                          <p:val>
                                            <p:strVal val="#ppt_w*0.70"/>
                                          </p:val>
                                        </p:tav>
                                        <p:tav tm="100000">
                                          <p:val>
                                            <p:strVal val="#ppt_w"/>
                                          </p:val>
                                        </p:tav>
                                      </p:tavLst>
                                    </p:anim>
                                    <p:anim calcmode="lin" valueType="num">
                                      <p:cBhvr>
                                        <p:cTn id="16" dur="1000" fill="hold"/>
                                        <p:tgtEl>
                                          <p:spTgt spid="188419">
                                            <p:txEl>
                                              <p:pRg st="10" end="10"/>
                                            </p:txEl>
                                          </p:spTgt>
                                        </p:tgtEl>
                                        <p:attrNameLst>
                                          <p:attrName>ppt_h</p:attrName>
                                        </p:attrNameLst>
                                      </p:cBhvr>
                                      <p:tavLst>
                                        <p:tav tm="0">
                                          <p:val>
                                            <p:strVal val="#ppt_h"/>
                                          </p:val>
                                        </p:tav>
                                        <p:tav tm="100000">
                                          <p:val>
                                            <p:strVal val="#ppt_h"/>
                                          </p:val>
                                        </p:tav>
                                      </p:tavLst>
                                    </p:anim>
                                    <p:animEffect transition="in" filter="fade">
                                      <p:cBhvr>
                                        <p:cTn id="17" dur="1000"/>
                                        <p:tgtEl>
                                          <p:spTgt spid="18841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175C558E-AA89-47BA-8173-118977C97FCC}" type="slidenum">
              <a:rPr lang="fr-FR"/>
              <a:pPr>
                <a:defRPr/>
              </a:pPr>
              <a:t>76</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C3A55CAD-C068-4867-A387-C8ECADCB6068}" type="slidenum">
              <a:rPr lang="fr-FR" sz="1400" b="1">
                <a:solidFill>
                  <a:srgbClr val="FFFFFF"/>
                </a:solidFill>
                <a:latin typeface="+mn-lt"/>
              </a:rPr>
              <a:pPr algn="ctr" fontAlgn="auto">
                <a:spcBef>
                  <a:spcPts val="0"/>
                </a:spcBef>
                <a:spcAft>
                  <a:spcPts val="0"/>
                </a:spcAft>
                <a:defRPr/>
              </a:pPr>
              <a:t>76</a:t>
            </a:fld>
            <a:endParaRPr lang="fr-FR" sz="1400" b="1">
              <a:solidFill>
                <a:srgbClr val="FFFFFF"/>
              </a:solidFill>
              <a:latin typeface="+mn-lt"/>
            </a:endParaRPr>
          </a:p>
        </p:txBody>
      </p:sp>
      <p:sp>
        <p:nvSpPr>
          <p:cNvPr id="108547"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smtClean="0">
                <a:solidFill>
                  <a:srgbClr val="0DB435"/>
                </a:solidFill>
                <a:latin typeface="Calibri" pitchFamily="34" charset="0"/>
              </a:rPr>
              <a:t>LE DIAGNOSTIC</a:t>
            </a:r>
          </a:p>
        </p:txBody>
      </p:sp>
      <p:sp>
        <p:nvSpPr>
          <p:cNvPr id="188419" name="Text Box 3"/>
          <p:cNvSpPr txBox="1">
            <a:spLocks noChangeArrowheads="1"/>
          </p:cNvSpPr>
          <p:nvPr/>
        </p:nvSpPr>
        <p:spPr bwMode="auto">
          <a:xfrm>
            <a:off x="179388" y="1431925"/>
            <a:ext cx="8713787" cy="5335588"/>
          </a:xfrm>
          <a:prstGeom prst="rect">
            <a:avLst/>
          </a:prstGeom>
          <a:noFill/>
          <a:ln w="12700" cap="sq">
            <a:noFill/>
            <a:miter lim="800000"/>
            <a:headEnd type="none" w="sm" len="sm"/>
            <a:tailEnd type="none" w="sm" len="sm"/>
          </a:ln>
        </p:spPr>
        <p:txBody>
          <a:bodyPr>
            <a:spAutoFit/>
          </a:bodyPr>
          <a:lstStyle/>
          <a:p>
            <a:pPr marL="800100" lvl="1" indent="-342900" algn="ctr"/>
            <a:r>
              <a:rPr lang="fr-FR" sz="3200" b="1">
                <a:solidFill>
                  <a:srgbClr val="0000CC"/>
                </a:solidFill>
                <a:latin typeface="Calibri" pitchFamily="34" charset="0"/>
              </a:rPr>
              <a:t>La triade </a:t>
            </a:r>
          </a:p>
          <a:p>
            <a:pPr marL="800100" lvl="1" indent="-342900" algn="ctr"/>
            <a:r>
              <a:rPr lang="fr-FR" sz="3200" b="1">
                <a:solidFill>
                  <a:srgbClr val="0000CC"/>
                </a:solidFill>
                <a:latin typeface="Calibri" pitchFamily="34" charset="0"/>
              </a:rPr>
              <a:t>BESOINS – DEMANDES – REPONSES</a:t>
            </a:r>
          </a:p>
          <a:p>
            <a:pPr marL="800100" lvl="1" indent="-342900" algn="ctr"/>
            <a:endParaRPr lang="fr-FR" sz="2400" b="1">
              <a:latin typeface="Calibri" pitchFamily="34" charset="0"/>
            </a:endParaRPr>
          </a:p>
          <a:p>
            <a:pPr marL="800100" lvl="1" indent="-342900">
              <a:buFontTx/>
              <a:buChar char="•"/>
            </a:pPr>
            <a:r>
              <a:rPr lang="fr-FR" sz="2800" b="1">
                <a:latin typeface="Calibri" pitchFamily="34" charset="0"/>
              </a:rPr>
              <a:t> </a:t>
            </a:r>
            <a:r>
              <a:rPr lang="fr-FR" sz="2800" b="1">
                <a:solidFill>
                  <a:schemeClr val="hlink"/>
                </a:solidFill>
                <a:latin typeface="Calibri" pitchFamily="34" charset="0"/>
              </a:rPr>
              <a:t>Zone 3 : Adéquation Demandes &amp; Réponses</a:t>
            </a:r>
          </a:p>
          <a:p>
            <a:pPr marL="800100" lvl="1" indent="-342900"/>
            <a:endParaRPr lang="fr-FR" sz="2800" b="1">
              <a:solidFill>
                <a:schemeClr val="hlink"/>
              </a:solidFill>
              <a:latin typeface="Calibri" pitchFamily="34" charset="0"/>
            </a:endParaRPr>
          </a:p>
          <a:p>
            <a:pPr marL="800100" lvl="1" indent="-342900"/>
            <a:endParaRPr lang="fr-FR" sz="2800" b="1">
              <a:latin typeface="Calibri" pitchFamily="34" charset="0"/>
            </a:endParaRPr>
          </a:p>
          <a:p>
            <a:pPr marL="800100" lvl="1" indent="-342900">
              <a:buFontTx/>
              <a:buChar char="•"/>
            </a:pPr>
            <a:r>
              <a:rPr lang="fr-FR" sz="2800" b="1">
                <a:latin typeface="Calibri" pitchFamily="34" charset="0"/>
              </a:rPr>
              <a:t> Une demande existe et est exprimée</a:t>
            </a:r>
          </a:p>
          <a:p>
            <a:pPr marL="800100" lvl="1" indent="-342900">
              <a:buFontTx/>
              <a:buChar char="•"/>
            </a:pPr>
            <a:r>
              <a:rPr lang="fr-FR" sz="2800" b="1">
                <a:latin typeface="Calibri" pitchFamily="34" charset="0"/>
              </a:rPr>
              <a:t> Les réponses sont disponibles</a:t>
            </a:r>
          </a:p>
          <a:p>
            <a:pPr marL="800100" lvl="1" indent="-342900">
              <a:buFontTx/>
              <a:buChar char="•"/>
            </a:pPr>
            <a:r>
              <a:rPr lang="fr-FR" sz="2800" b="1">
                <a:latin typeface="Calibri" pitchFamily="34" charset="0"/>
              </a:rPr>
              <a:t> Il n’y a pas de besoins</a:t>
            </a:r>
          </a:p>
          <a:p>
            <a:pPr marL="800100" lvl="1" indent="-342900"/>
            <a:endParaRPr lang="fr-FR" sz="2800" b="1">
              <a:latin typeface="Calibri" pitchFamily="34" charset="0"/>
            </a:endParaRPr>
          </a:p>
          <a:p>
            <a:pPr marL="800100" lvl="1" indent="-342900"/>
            <a:endParaRPr lang="fr-FR" sz="2800" b="1">
              <a:latin typeface="Calibri" pitchFamily="34" charset="0"/>
            </a:endParaRPr>
          </a:p>
          <a:p>
            <a:pPr marL="800100" lvl="1" indent="-342900" algn="ctr"/>
            <a:r>
              <a:rPr lang="fr-FR" sz="3200" b="1">
                <a:solidFill>
                  <a:srgbClr val="FF0000"/>
                </a:solidFill>
                <a:latin typeface="Calibri" pitchFamily="34" charset="0"/>
              </a:rPr>
              <a:t>Zone de gaspillage</a:t>
            </a:r>
          </a:p>
        </p:txBody>
      </p:sp>
      <p:pic>
        <p:nvPicPr>
          <p:cNvPr id="53254"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53255" name="Picture 2" descr="Schema_ron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88125" y="3221038"/>
            <a:ext cx="1944688" cy="16827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8419">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841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8419">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188419">
                                            <p:txEl>
                                              <p:pRg st="11" end="11"/>
                                            </p:txEl>
                                          </p:spTgt>
                                        </p:tgtEl>
                                        <p:attrNameLst>
                                          <p:attrName>style.visibility</p:attrName>
                                        </p:attrNameLst>
                                      </p:cBhvr>
                                      <p:to>
                                        <p:strVal val="visible"/>
                                      </p:to>
                                    </p:set>
                                    <p:anim calcmode="lin" valueType="num">
                                      <p:cBhvr>
                                        <p:cTn id="15" dur="1000" fill="hold"/>
                                        <p:tgtEl>
                                          <p:spTgt spid="188419">
                                            <p:txEl>
                                              <p:pRg st="11" end="11"/>
                                            </p:txEl>
                                          </p:spTgt>
                                        </p:tgtEl>
                                        <p:attrNameLst>
                                          <p:attrName>ppt_w</p:attrName>
                                        </p:attrNameLst>
                                      </p:cBhvr>
                                      <p:tavLst>
                                        <p:tav tm="0">
                                          <p:val>
                                            <p:strVal val="#ppt_w*0.70"/>
                                          </p:val>
                                        </p:tav>
                                        <p:tav tm="100000">
                                          <p:val>
                                            <p:strVal val="#ppt_w"/>
                                          </p:val>
                                        </p:tav>
                                      </p:tavLst>
                                    </p:anim>
                                    <p:anim calcmode="lin" valueType="num">
                                      <p:cBhvr>
                                        <p:cTn id="16" dur="1000" fill="hold"/>
                                        <p:tgtEl>
                                          <p:spTgt spid="188419">
                                            <p:txEl>
                                              <p:pRg st="11" end="11"/>
                                            </p:txEl>
                                          </p:spTgt>
                                        </p:tgtEl>
                                        <p:attrNameLst>
                                          <p:attrName>ppt_h</p:attrName>
                                        </p:attrNameLst>
                                      </p:cBhvr>
                                      <p:tavLst>
                                        <p:tav tm="0">
                                          <p:val>
                                            <p:strVal val="#ppt_h"/>
                                          </p:val>
                                        </p:tav>
                                        <p:tav tm="100000">
                                          <p:val>
                                            <p:strVal val="#ppt_h"/>
                                          </p:val>
                                        </p:tav>
                                      </p:tavLst>
                                    </p:anim>
                                    <p:animEffect transition="in" filter="fade">
                                      <p:cBhvr>
                                        <p:cTn id="17" dur="1000"/>
                                        <p:tgtEl>
                                          <p:spTgt spid="18841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9B749491-C794-44DC-93CF-64954AFA6C35}" type="slidenum">
              <a:rPr lang="fr-FR"/>
              <a:pPr>
                <a:defRPr/>
              </a:pPr>
              <a:t>77</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27A01EF0-A00A-4245-B13D-06EB12D41262}" type="slidenum">
              <a:rPr lang="fr-FR" sz="1400" b="1">
                <a:solidFill>
                  <a:srgbClr val="FFFFFF"/>
                </a:solidFill>
                <a:latin typeface="+mn-lt"/>
              </a:rPr>
              <a:pPr algn="ctr" fontAlgn="auto">
                <a:spcBef>
                  <a:spcPts val="0"/>
                </a:spcBef>
                <a:spcAft>
                  <a:spcPts val="0"/>
                </a:spcAft>
                <a:defRPr/>
              </a:pPr>
              <a:t>77</a:t>
            </a:fld>
            <a:endParaRPr lang="fr-FR" sz="1400" b="1">
              <a:solidFill>
                <a:srgbClr val="FFFFFF"/>
              </a:solidFill>
              <a:latin typeface="+mn-lt"/>
            </a:endParaRPr>
          </a:p>
        </p:txBody>
      </p:sp>
      <p:sp>
        <p:nvSpPr>
          <p:cNvPr id="110595" name="Rectangle 2"/>
          <p:cNvSpPr>
            <a:spLocks noGrp="1"/>
          </p:cNvSpPr>
          <p:nvPr>
            <p:ph type="title" idx="4294967295"/>
            <p:custDataLst>
              <p:tags r:id="rId2"/>
            </p:custDataLst>
          </p:nvPr>
        </p:nvSpPr>
        <p:spPr bwMode="auto">
          <a:xfrm>
            <a:off x="1042988" y="188913"/>
            <a:ext cx="7467600" cy="652462"/>
          </a:xfrm>
        </p:spPr>
        <p:txBody>
          <a:bodyPr wrap="square" lIns="91440" tIns="45720" rIns="91440" bIns="45720" numCol="1" anchorCtr="0" compatLnSpc="1">
            <a:prstTxWarp prst="textNoShape">
              <a:avLst/>
            </a:prstTxWarp>
            <a:normAutofit fontScale="90000"/>
          </a:bodyPr>
          <a:lstStyle/>
          <a:p>
            <a:pPr algn="ctr">
              <a:defRPr/>
            </a:pPr>
            <a:r>
              <a:rPr lang="fr-FR" sz="4400" b="1" cap="none" dirty="0" smtClean="0">
                <a:solidFill>
                  <a:srgbClr val="0DB435"/>
                </a:solidFill>
                <a:latin typeface="Calibri" pitchFamily="34" charset="0"/>
              </a:rPr>
              <a:t>LE DIAGNOSTIC</a:t>
            </a:r>
          </a:p>
        </p:txBody>
      </p:sp>
      <p:sp>
        <p:nvSpPr>
          <p:cNvPr id="188419" name="Text Box 3"/>
          <p:cNvSpPr txBox="1">
            <a:spLocks noChangeArrowheads="1"/>
          </p:cNvSpPr>
          <p:nvPr/>
        </p:nvSpPr>
        <p:spPr bwMode="auto">
          <a:xfrm>
            <a:off x="179388" y="765175"/>
            <a:ext cx="8713787" cy="6261100"/>
          </a:xfrm>
          <a:prstGeom prst="rect">
            <a:avLst/>
          </a:prstGeom>
          <a:noFill/>
          <a:ln w="12700" cap="sq">
            <a:noFill/>
            <a:miter lim="800000"/>
            <a:headEnd type="none" w="sm" len="sm"/>
            <a:tailEnd type="none" w="sm" len="sm"/>
          </a:ln>
        </p:spPr>
        <p:txBody>
          <a:bodyPr>
            <a:spAutoFit/>
          </a:bodyPr>
          <a:lstStyle/>
          <a:p>
            <a:pPr marL="800100" lvl="1" indent="-342900" algn="ctr"/>
            <a:r>
              <a:rPr lang="fr-FR" sz="3200" b="1">
                <a:solidFill>
                  <a:srgbClr val="0000CC"/>
                </a:solidFill>
                <a:latin typeface="Calibri" pitchFamily="34" charset="0"/>
              </a:rPr>
              <a:t>La triade </a:t>
            </a:r>
          </a:p>
          <a:p>
            <a:pPr marL="800100" lvl="1" indent="-342900" algn="ctr"/>
            <a:r>
              <a:rPr lang="fr-FR" sz="3200" b="1">
                <a:solidFill>
                  <a:srgbClr val="0000CC"/>
                </a:solidFill>
                <a:latin typeface="Calibri" pitchFamily="34" charset="0"/>
              </a:rPr>
              <a:t>BESOINS – DEMANDES – REPONSES</a:t>
            </a:r>
          </a:p>
          <a:p>
            <a:pPr marL="800100" lvl="1" indent="-342900" algn="ctr"/>
            <a:endParaRPr lang="fr-FR" sz="2400" b="1">
              <a:latin typeface="Calibri" pitchFamily="34" charset="0"/>
            </a:endParaRPr>
          </a:p>
          <a:p>
            <a:pPr marL="800100" lvl="1" indent="-342900">
              <a:buFontTx/>
              <a:buChar char="•"/>
            </a:pPr>
            <a:r>
              <a:rPr lang="fr-FR" sz="2800" b="1">
                <a:latin typeface="Calibri" pitchFamily="34" charset="0"/>
              </a:rPr>
              <a:t> </a:t>
            </a:r>
            <a:r>
              <a:rPr lang="fr-FR" sz="2800" b="1">
                <a:solidFill>
                  <a:schemeClr val="hlink"/>
                </a:solidFill>
                <a:latin typeface="Calibri" pitchFamily="34" charset="0"/>
              </a:rPr>
              <a:t>Zone Hachurée : Adéquation Besoins - Demandes &amp; Réponses</a:t>
            </a:r>
          </a:p>
          <a:p>
            <a:pPr marL="800100" lvl="1" indent="-342900"/>
            <a:endParaRPr lang="fr-FR" sz="900" b="1">
              <a:solidFill>
                <a:schemeClr val="hlink"/>
              </a:solidFill>
              <a:latin typeface="Calibri" pitchFamily="34" charset="0"/>
            </a:endParaRPr>
          </a:p>
          <a:p>
            <a:pPr marL="800100" lvl="1" indent="-342900"/>
            <a:r>
              <a:rPr lang="fr-FR" sz="2400" b="1">
                <a:latin typeface="Calibri" pitchFamily="34" charset="0"/>
              </a:rPr>
              <a:t>Les besoins et les demandes existent et sont couverts par les réponses disponibles</a:t>
            </a:r>
          </a:p>
          <a:p>
            <a:pPr marL="800100" lvl="1" indent="-342900"/>
            <a:endParaRPr lang="fr-FR" sz="2400" b="1">
              <a:latin typeface="Calibri" pitchFamily="34" charset="0"/>
            </a:endParaRPr>
          </a:p>
          <a:p>
            <a:pPr marL="800100" lvl="1" indent="-342900" algn="ctr"/>
            <a:r>
              <a:rPr lang="fr-FR" sz="3200" b="1">
                <a:solidFill>
                  <a:srgbClr val="FF0000"/>
                </a:solidFill>
                <a:latin typeface="Calibri" pitchFamily="34" charset="0"/>
              </a:rPr>
              <a:t>Zone idéale</a:t>
            </a:r>
          </a:p>
          <a:p>
            <a:pPr marL="800100" lvl="1" indent="-342900"/>
            <a:endParaRPr lang="fr-FR" sz="2000" b="1">
              <a:solidFill>
                <a:srgbClr val="FF0000"/>
              </a:solidFill>
              <a:latin typeface="Calibri" pitchFamily="34" charset="0"/>
            </a:endParaRPr>
          </a:p>
          <a:p>
            <a:pPr marL="800100" lvl="1" indent="-342900"/>
            <a:endParaRPr lang="fr-FR" sz="800" b="1">
              <a:latin typeface="Calibri" pitchFamily="34" charset="0"/>
            </a:endParaRPr>
          </a:p>
          <a:p>
            <a:pPr marL="800100" lvl="1" indent="-342900"/>
            <a:r>
              <a:rPr lang="fr-FR" sz="2000" b="1">
                <a:latin typeface="Calibri" pitchFamily="34" charset="0"/>
              </a:rPr>
              <a:t>Viser à obtenir une adéquation entre les besoins, les demandes et les réponses apportées pour toute action de santé publique</a:t>
            </a:r>
          </a:p>
          <a:p>
            <a:pPr marL="800100" lvl="1" indent="-342900"/>
            <a:endParaRPr lang="fr-FR" sz="2000" b="1">
              <a:latin typeface="Calibri" pitchFamily="34" charset="0"/>
            </a:endParaRPr>
          </a:p>
          <a:p>
            <a:pPr marL="800100" lvl="1" indent="-342900"/>
            <a:r>
              <a:rPr lang="fr-FR" sz="2000" b="1">
                <a:solidFill>
                  <a:srgbClr val="FF0000"/>
                </a:solidFill>
                <a:latin typeface="Calibri" pitchFamily="34" charset="0"/>
              </a:rPr>
              <a:t>La participation des usagers lors de cette phase diagnostic est indispensable        à la définition des priorités</a:t>
            </a:r>
          </a:p>
          <a:p>
            <a:pPr marL="800100" lvl="1" indent="-342900" algn="ctr"/>
            <a:endParaRPr lang="fr-FR" sz="2000" b="1">
              <a:solidFill>
                <a:srgbClr val="FF0000"/>
              </a:solidFill>
              <a:latin typeface="Calibri" pitchFamily="34" charset="0"/>
            </a:endParaRPr>
          </a:p>
        </p:txBody>
      </p:sp>
      <p:pic>
        <p:nvPicPr>
          <p:cNvPr id="54278"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pic>
        <p:nvPicPr>
          <p:cNvPr id="54279" name="Picture 2" descr="Schema_ron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00788" y="3500438"/>
            <a:ext cx="1944687" cy="16827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8419">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188419">
                                            <p:txEl>
                                              <p:pRg st="7" end="7"/>
                                            </p:txEl>
                                          </p:spTgt>
                                        </p:tgtEl>
                                        <p:attrNameLst>
                                          <p:attrName>style.visibility</p:attrName>
                                        </p:attrNameLst>
                                      </p:cBhvr>
                                      <p:to>
                                        <p:strVal val="visible"/>
                                      </p:to>
                                    </p:set>
                                    <p:anim calcmode="lin" valueType="num">
                                      <p:cBhvr>
                                        <p:cTn id="11" dur="1000" fill="hold"/>
                                        <p:tgtEl>
                                          <p:spTgt spid="188419">
                                            <p:txEl>
                                              <p:pRg st="7" end="7"/>
                                            </p:txEl>
                                          </p:spTgt>
                                        </p:tgtEl>
                                        <p:attrNameLst>
                                          <p:attrName>ppt_w</p:attrName>
                                        </p:attrNameLst>
                                      </p:cBhvr>
                                      <p:tavLst>
                                        <p:tav tm="0">
                                          <p:val>
                                            <p:strVal val="#ppt_w*0.70"/>
                                          </p:val>
                                        </p:tav>
                                        <p:tav tm="100000">
                                          <p:val>
                                            <p:strVal val="#ppt_w"/>
                                          </p:val>
                                        </p:tav>
                                      </p:tavLst>
                                    </p:anim>
                                    <p:anim calcmode="lin" valueType="num">
                                      <p:cBhvr>
                                        <p:cTn id="12" dur="1000" fill="hold"/>
                                        <p:tgtEl>
                                          <p:spTgt spid="188419">
                                            <p:txEl>
                                              <p:pRg st="7" end="7"/>
                                            </p:txEl>
                                          </p:spTgt>
                                        </p:tgtEl>
                                        <p:attrNameLst>
                                          <p:attrName>ppt_h</p:attrName>
                                        </p:attrNameLst>
                                      </p:cBhvr>
                                      <p:tavLst>
                                        <p:tav tm="0">
                                          <p:val>
                                            <p:strVal val="#ppt_h"/>
                                          </p:val>
                                        </p:tav>
                                        <p:tav tm="100000">
                                          <p:val>
                                            <p:strVal val="#ppt_h"/>
                                          </p:val>
                                        </p:tav>
                                      </p:tavLst>
                                    </p:anim>
                                    <p:animEffect transition="in" filter="fade">
                                      <p:cBhvr>
                                        <p:cTn id="13" dur="1000"/>
                                        <p:tgtEl>
                                          <p:spTgt spid="188419">
                                            <p:txEl>
                                              <p:pRg st="7" end="7"/>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88419">
                                            <p:txEl>
                                              <p:pRg st="10" end="10"/>
                                            </p:txEl>
                                          </p:spTgt>
                                        </p:tgtEl>
                                        <p:attrNameLst>
                                          <p:attrName>style.visibility</p:attrName>
                                        </p:attrNameLst>
                                      </p:cBhvr>
                                      <p:to>
                                        <p:strVal val="visible"/>
                                      </p:to>
                                    </p:set>
                                    <p:anim calcmode="lin" valueType="num">
                                      <p:cBhvr>
                                        <p:cTn id="18" dur="1000" fill="hold"/>
                                        <p:tgtEl>
                                          <p:spTgt spid="188419">
                                            <p:txEl>
                                              <p:pRg st="10" end="10"/>
                                            </p:txEl>
                                          </p:spTgt>
                                        </p:tgtEl>
                                        <p:attrNameLst>
                                          <p:attrName>ppt_w</p:attrName>
                                        </p:attrNameLst>
                                      </p:cBhvr>
                                      <p:tavLst>
                                        <p:tav tm="0">
                                          <p:val>
                                            <p:strVal val="#ppt_w*0.70"/>
                                          </p:val>
                                        </p:tav>
                                        <p:tav tm="100000">
                                          <p:val>
                                            <p:strVal val="#ppt_w"/>
                                          </p:val>
                                        </p:tav>
                                      </p:tavLst>
                                    </p:anim>
                                    <p:anim calcmode="lin" valueType="num">
                                      <p:cBhvr>
                                        <p:cTn id="19" dur="1000" fill="hold"/>
                                        <p:tgtEl>
                                          <p:spTgt spid="188419">
                                            <p:txEl>
                                              <p:pRg st="10" end="10"/>
                                            </p:txEl>
                                          </p:spTgt>
                                        </p:tgtEl>
                                        <p:attrNameLst>
                                          <p:attrName>ppt_h</p:attrName>
                                        </p:attrNameLst>
                                      </p:cBhvr>
                                      <p:tavLst>
                                        <p:tav tm="0">
                                          <p:val>
                                            <p:strVal val="#ppt_h"/>
                                          </p:val>
                                        </p:tav>
                                        <p:tav tm="100000">
                                          <p:val>
                                            <p:strVal val="#ppt_h"/>
                                          </p:val>
                                        </p:tav>
                                      </p:tavLst>
                                    </p:anim>
                                    <p:animEffect transition="in" filter="fade">
                                      <p:cBhvr>
                                        <p:cTn id="20" dur="1000"/>
                                        <p:tgtEl>
                                          <p:spTgt spid="188419">
                                            <p:txEl>
                                              <p:pRg st="10" end="1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188419">
                                            <p:txEl>
                                              <p:pRg st="12" end="12"/>
                                            </p:txEl>
                                          </p:spTgt>
                                        </p:tgtEl>
                                        <p:attrNameLst>
                                          <p:attrName>style.visibility</p:attrName>
                                        </p:attrNameLst>
                                      </p:cBhvr>
                                      <p:to>
                                        <p:strVal val="visible"/>
                                      </p:to>
                                    </p:set>
                                    <p:anim calcmode="lin" valueType="num">
                                      <p:cBhvr>
                                        <p:cTn id="25" dur="1000" fill="hold"/>
                                        <p:tgtEl>
                                          <p:spTgt spid="188419">
                                            <p:txEl>
                                              <p:pRg st="12" end="12"/>
                                            </p:txEl>
                                          </p:spTgt>
                                        </p:tgtEl>
                                        <p:attrNameLst>
                                          <p:attrName>ppt_w</p:attrName>
                                        </p:attrNameLst>
                                      </p:cBhvr>
                                      <p:tavLst>
                                        <p:tav tm="0">
                                          <p:val>
                                            <p:strVal val="#ppt_w*0.70"/>
                                          </p:val>
                                        </p:tav>
                                        <p:tav tm="100000">
                                          <p:val>
                                            <p:strVal val="#ppt_w"/>
                                          </p:val>
                                        </p:tav>
                                      </p:tavLst>
                                    </p:anim>
                                    <p:anim calcmode="lin" valueType="num">
                                      <p:cBhvr>
                                        <p:cTn id="26" dur="1000" fill="hold"/>
                                        <p:tgtEl>
                                          <p:spTgt spid="188419">
                                            <p:txEl>
                                              <p:pRg st="12" end="12"/>
                                            </p:txEl>
                                          </p:spTgt>
                                        </p:tgtEl>
                                        <p:attrNameLst>
                                          <p:attrName>ppt_h</p:attrName>
                                        </p:attrNameLst>
                                      </p:cBhvr>
                                      <p:tavLst>
                                        <p:tav tm="0">
                                          <p:val>
                                            <p:strVal val="#ppt_h"/>
                                          </p:val>
                                        </p:tav>
                                        <p:tav tm="100000">
                                          <p:val>
                                            <p:strVal val="#ppt_h"/>
                                          </p:val>
                                        </p:tav>
                                      </p:tavLst>
                                    </p:anim>
                                    <p:animEffect transition="in" filter="fade">
                                      <p:cBhvr>
                                        <p:cTn id="27" dur="1000"/>
                                        <p:tgtEl>
                                          <p:spTgt spid="18841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251520" y="2107371"/>
            <a:ext cx="2196911" cy="8350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1. Portrait du territoire/lieu de vie</a:t>
            </a:r>
          </a:p>
        </p:txBody>
      </p:sp>
      <p:sp>
        <p:nvSpPr>
          <p:cNvPr id="6" name="Rectangle à coins arrondis 5"/>
          <p:cNvSpPr/>
          <p:nvPr/>
        </p:nvSpPr>
        <p:spPr>
          <a:xfrm>
            <a:off x="3154555" y="2662749"/>
            <a:ext cx="2150075" cy="80529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2. Connaissance de la population </a:t>
            </a:r>
          </a:p>
        </p:txBody>
      </p:sp>
      <p:sp>
        <p:nvSpPr>
          <p:cNvPr id="7" name="Rectangle à coins arrondis 6"/>
          <p:cNvSpPr/>
          <p:nvPr/>
        </p:nvSpPr>
        <p:spPr>
          <a:xfrm>
            <a:off x="5888750" y="1898432"/>
            <a:ext cx="2859714" cy="79602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3. Politiques publiques </a:t>
            </a:r>
          </a:p>
          <a:p>
            <a:pPr algn="ctr"/>
            <a:r>
              <a:rPr lang="fr-FR" sz="2000" b="1" dirty="0">
                <a:latin typeface="Calibri" panose="020F0502020204030204" pitchFamily="34" charset="0"/>
              </a:rPr>
              <a:t>et actions</a:t>
            </a:r>
          </a:p>
        </p:txBody>
      </p:sp>
      <p:sp>
        <p:nvSpPr>
          <p:cNvPr id="10" name="Rectangle à coins arrondis 9"/>
          <p:cNvSpPr/>
          <p:nvPr/>
        </p:nvSpPr>
        <p:spPr>
          <a:xfrm>
            <a:off x="2887096" y="1610643"/>
            <a:ext cx="2851588" cy="685800"/>
          </a:xfrm>
          <a:prstGeom prst="round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dirty="0">
                <a:latin typeface="Calibri" panose="020F0502020204030204" pitchFamily="34" charset="0"/>
              </a:rPr>
              <a:t>Types </a:t>
            </a:r>
            <a:r>
              <a:rPr lang="fr-FR" sz="2400" dirty="0" smtClean="0">
                <a:latin typeface="Calibri" panose="020F0502020204030204" pitchFamily="34" charset="0"/>
              </a:rPr>
              <a:t>d’informations</a:t>
            </a:r>
            <a:endParaRPr lang="fr-FR" sz="2400" dirty="0">
              <a:latin typeface="Calibri" panose="020F0502020204030204" pitchFamily="34" charset="0"/>
            </a:endParaRPr>
          </a:p>
        </p:txBody>
      </p:sp>
      <p:cxnSp>
        <p:nvCxnSpPr>
          <p:cNvPr id="12" name="Connecteur droit avec flèche 11"/>
          <p:cNvCxnSpPr/>
          <p:nvPr/>
        </p:nvCxnSpPr>
        <p:spPr>
          <a:xfrm flipH="1">
            <a:off x="2733675" y="2144935"/>
            <a:ext cx="335684" cy="151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H="1">
            <a:off x="4305300" y="2190298"/>
            <a:ext cx="15180" cy="2957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5376981" y="2144935"/>
            <a:ext cx="414219" cy="151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04166" y="4653136"/>
            <a:ext cx="3721340" cy="830997"/>
          </a:xfrm>
          <a:prstGeom prst="rect">
            <a:avLst/>
          </a:prstGeom>
        </p:spPr>
        <p:txBody>
          <a:bodyPr wrap="none">
            <a:spAutoFit/>
          </a:bodyPr>
          <a:lstStyle/>
          <a:p>
            <a:pPr algn="ctr"/>
            <a:r>
              <a:rPr lang="fr-FR" sz="2400" b="1" dirty="0">
                <a:latin typeface="Calibri" panose="020F0502020204030204" pitchFamily="34" charset="0"/>
              </a:rPr>
              <a:t>La recherche documentaire </a:t>
            </a:r>
          </a:p>
          <a:p>
            <a:pPr algn="ctr"/>
            <a:r>
              <a:rPr lang="fr-FR" sz="2400" b="1" dirty="0">
                <a:latin typeface="Calibri" panose="020F0502020204030204" pitchFamily="34" charset="0"/>
              </a:rPr>
              <a:t>et l’information statistique</a:t>
            </a:r>
          </a:p>
        </p:txBody>
      </p:sp>
      <p:pic>
        <p:nvPicPr>
          <p:cNvPr id="1026" name="Picture 2" descr="http://ll.univ-poitiers.fr/lettres/sites/ll.univ-poitiers.fr@lettres/local/cache-vignettes/L200xH300/rechdoc-b7d84.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56345" y="4653136"/>
            <a:ext cx="1252934" cy="18794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achat-fute.org/produits-multimedia/informatique/choisir-un-ordinateur/images/ordinateur-portable.jpg"/>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59233" y="3885880"/>
            <a:ext cx="1718748" cy="1718748"/>
          </a:xfrm>
          <a:prstGeom prst="rect">
            <a:avLst/>
          </a:prstGeom>
          <a:noFill/>
          <a:extLst>
            <a:ext uri="{909E8E84-426E-40DD-AFC4-6F175D3DCCD1}">
              <a14:hiddenFill xmlns:a14="http://schemas.microsoft.com/office/drawing/2010/main">
                <a:solidFill>
                  <a:srgbClr val="FFFFFF"/>
                </a:solidFill>
              </a14:hiddenFill>
            </a:ext>
          </a:extLst>
        </p:spPr>
      </p:pic>
      <p:sp>
        <p:nvSpPr>
          <p:cNvPr id="15" name="Titre 4"/>
          <p:cNvSpPr>
            <a:spLocks noGrp="1"/>
          </p:cNvSpPr>
          <p:nvPr>
            <p:ph type="title"/>
            <p:custDataLst>
              <p:tags r:id="rId2"/>
            </p:custDataLst>
          </p:nvPr>
        </p:nvSpPr>
        <p:spPr>
          <a:xfrm>
            <a:off x="1531773" y="154811"/>
            <a:ext cx="7049144" cy="741121"/>
          </a:xfrm>
        </p:spPr>
        <p:txBody>
          <a:bodyPr>
            <a:normAutofit fontScale="90000"/>
          </a:bodyPr>
          <a:lstStyle/>
          <a:p>
            <a:pPr algn="ctr"/>
            <a:r>
              <a:rPr lang="fr-FR" sz="4000" b="1" kern="1200" cap="none" dirty="0">
                <a:solidFill>
                  <a:schemeClr val="accent1"/>
                </a:solidFill>
                <a:latin typeface="Calibri" pitchFamily="34" charset="0"/>
              </a:rPr>
              <a:t>Méthodes de recueil de données</a:t>
            </a:r>
            <a:endParaRPr lang="fr-FR" sz="4000" b="1" kern="1200" dirty="0">
              <a:solidFill>
                <a:schemeClr val="accent1"/>
              </a:solidFill>
              <a:latin typeface="Calibri" pitchFamily="34" charset="0"/>
            </a:endParaRPr>
          </a:p>
        </p:txBody>
      </p:sp>
      <p:sp>
        <p:nvSpPr>
          <p:cNvPr id="3" name="Espace réservé du numéro de diapositive 2"/>
          <p:cNvSpPr>
            <a:spLocks noGrp="1"/>
          </p:cNvSpPr>
          <p:nvPr>
            <p:ph type="sldNum" sz="quarter" idx="11"/>
          </p:nvPr>
        </p:nvSpPr>
        <p:spPr/>
        <p:txBody>
          <a:bodyPr/>
          <a:lstStyle/>
          <a:p>
            <a:pPr>
              <a:defRPr/>
            </a:pPr>
            <a:fld id="{3C037D74-6CB4-495A-A80D-50A605D92923}" type="slidenum">
              <a:rPr lang="fr-FR" smtClean="0"/>
              <a:pPr>
                <a:defRPr/>
              </a:pPr>
              <a:t>78</a:t>
            </a:fld>
            <a:endParaRPr lang="fr-FR"/>
          </a:p>
        </p:txBody>
      </p:sp>
      <p:pic>
        <p:nvPicPr>
          <p:cNvPr id="17" name="Picture 2" descr="http://www.codes05.org/images/interface/logo_codes05.gif"/>
          <p:cNvPicPr>
            <a:picLocks noChangeAspect="1" noChangeArrowheads="1"/>
          </p:cNvPicPr>
          <p:nvPr/>
        </p:nvPicPr>
        <p:blipFill>
          <a:blip r:embed="rId7"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194286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312849" y="1659452"/>
            <a:ext cx="2917338" cy="8103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1. Portrait du territoire </a:t>
            </a:r>
          </a:p>
          <a:p>
            <a:pPr algn="ctr"/>
            <a:r>
              <a:rPr lang="fr-FR" sz="2000" b="1" dirty="0">
                <a:latin typeface="Calibri" panose="020F0502020204030204" pitchFamily="34" charset="0"/>
              </a:rPr>
              <a:t>ou du lieu de vie</a:t>
            </a:r>
          </a:p>
        </p:txBody>
      </p:sp>
      <p:sp>
        <p:nvSpPr>
          <p:cNvPr id="6" name="Rectangle à coins arrondis 5"/>
          <p:cNvSpPr/>
          <p:nvPr/>
        </p:nvSpPr>
        <p:spPr>
          <a:xfrm>
            <a:off x="827584" y="2774688"/>
            <a:ext cx="1890442" cy="76655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fr-FR" b="1" dirty="0">
                <a:solidFill>
                  <a:schemeClr val="tx1"/>
                </a:solidFill>
                <a:latin typeface="Calibri" panose="020F0502020204030204" pitchFamily="34" charset="0"/>
              </a:rPr>
              <a:t>Données socio</a:t>
            </a:r>
          </a:p>
          <a:p>
            <a:pPr algn="ctr"/>
            <a:r>
              <a:rPr lang="fr-FR" b="1" dirty="0">
                <a:solidFill>
                  <a:schemeClr val="tx1"/>
                </a:solidFill>
                <a:latin typeface="Calibri" panose="020F0502020204030204" pitchFamily="34" charset="0"/>
              </a:rPr>
              <a:t>démographiques </a:t>
            </a:r>
            <a:endParaRPr lang="fr-FR" b="1" dirty="0">
              <a:latin typeface="Calibri" panose="020F0502020204030204" pitchFamily="34" charset="0"/>
            </a:endParaRPr>
          </a:p>
        </p:txBody>
      </p:sp>
      <p:sp>
        <p:nvSpPr>
          <p:cNvPr id="8" name="Rectangle 7"/>
          <p:cNvSpPr/>
          <p:nvPr/>
        </p:nvSpPr>
        <p:spPr>
          <a:xfrm>
            <a:off x="3230187" y="2469808"/>
            <a:ext cx="5662381" cy="1102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fr-FR" b="1" dirty="0">
                <a:solidFill>
                  <a:schemeClr val="tx1"/>
                </a:solidFill>
                <a:latin typeface="Calibri" panose="020F0502020204030204" pitchFamily="34" charset="0"/>
              </a:rPr>
              <a:t>Données démographiques et </a:t>
            </a:r>
            <a:r>
              <a:rPr lang="fr-FR" b="1" dirty="0" smtClean="0">
                <a:solidFill>
                  <a:schemeClr val="tx1"/>
                </a:solidFill>
                <a:latin typeface="Calibri" panose="020F0502020204030204" pitchFamily="34" charset="0"/>
              </a:rPr>
              <a:t>sociales </a:t>
            </a:r>
            <a:r>
              <a:rPr lang="fr-FR" dirty="0" smtClean="0">
                <a:solidFill>
                  <a:schemeClr val="tx1"/>
                </a:solidFill>
                <a:latin typeface="Calibri" panose="020F0502020204030204" pitchFamily="34" charset="0"/>
              </a:rPr>
              <a:t>: </a:t>
            </a:r>
            <a:r>
              <a:rPr lang="fr-FR" dirty="0">
                <a:solidFill>
                  <a:schemeClr val="tx1"/>
                </a:solidFill>
                <a:latin typeface="Calibri" panose="020F0502020204030204" pitchFamily="34" charset="0"/>
              </a:rPr>
              <a:t>âge, structure, situation sociale (indicateurs de précarité, éducation, emploi)</a:t>
            </a:r>
          </a:p>
          <a:p>
            <a:pPr marL="214313" indent="-214313">
              <a:buFont typeface="Arial" panose="020B0604020202020204" pitchFamily="34" charset="0"/>
              <a:buChar char="•"/>
            </a:pPr>
            <a:r>
              <a:rPr lang="fr-FR" b="1" dirty="0">
                <a:solidFill>
                  <a:schemeClr val="tx1"/>
                </a:solidFill>
                <a:latin typeface="Calibri" panose="020F0502020204030204" pitchFamily="34" charset="0"/>
              </a:rPr>
              <a:t>Environnement physique </a:t>
            </a:r>
            <a:r>
              <a:rPr lang="fr-FR" dirty="0">
                <a:solidFill>
                  <a:schemeClr val="tx1"/>
                </a:solidFill>
                <a:latin typeface="Calibri" panose="020F0502020204030204" pitchFamily="34" charset="0"/>
              </a:rPr>
              <a:t>: logement, transport</a:t>
            </a:r>
          </a:p>
        </p:txBody>
      </p:sp>
      <p:sp>
        <p:nvSpPr>
          <p:cNvPr id="9" name="Rectangle 8"/>
          <p:cNvSpPr/>
          <p:nvPr/>
        </p:nvSpPr>
        <p:spPr>
          <a:xfrm>
            <a:off x="3230187" y="5235294"/>
            <a:ext cx="5644515" cy="744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fr-FR" dirty="0">
                <a:solidFill>
                  <a:schemeClr val="tx1"/>
                </a:solidFill>
                <a:latin typeface="Calibri" panose="020F0502020204030204" pitchFamily="34" charset="0"/>
              </a:rPr>
              <a:t>Mortalité, morbidité </a:t>
            </a:r>
          </a:p>
          <a:p>
            <a:pPr marL="214313" indent="-214313">
              <a:buFont typeface="Arial" panose="020B0604020202020204" pitchFamily="34" charset="0"/>
              <a:buChar char="•"/>
            </a:pPr>
            <a:r>
              <a:rPr lang="fr-FR" dirty="0">
                <a:solidFill>
                  <a:schemeClr val="tx1"/>
                </a:solidFill>
                <a:latin typeface="Calibri" panose="020F0502020204030204" pitchFamily="34" charset="0"/>
              </a:rPr>
              <a:t>Particularités selon la population : personnes âgées et perte d’autonomie, santé des enfants,…</a:t>
            </a:r>
          </a:p>
        </p:txBody>
      </p:sp>
      <p:sp>
        <p:nvSpPr>
          <p:cNvPr id="11" name="Rectangle 10"/>
          <p:cNvSpPr/>
          <p:nvPr/>
        </p:nvSpPr>
        <p:spPr>
          <a:xfrm>
            <a:off x="3230188" y="3824632"/>
            <a:ext cx="5760246" cy="1098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fr-FR" b="1" dirty="0">
                <a:solidFill>
                  <a:schemeClr val="tx1"/>
                </a:solidFill>
                <a:latin typeface="Calibri" panose="020F0502020204030204" pitchFamily="34" charset="0"/>
              </a:rPr>
              <a:t>Offre de soins </a:t>
            </a:r>
            <a:r>
              <a:rPr lang="fr-FR" dirty="0">
                <a:solidFill>
                  <a:schemeClr val="tx1"/>
                </a:solidFill>
                <a:latin typeface="Calibri" panose="020F0502020204030204" pitchFamily="34" charset="0"/>
              </a:rPr>
              <a:t>libérale et hospitalière et médico-sociale </a:t>
            </a:r>
          </a:p>
          <a:p>
            <a:pPr marL="214313" indent="-214313">
              <a:buFont typeface="Arial" panose="020B0604020202020204" pitchFamily="34" charset="0"/>
              <a:buChar char="•"/>
            </a:pPr>
            <a:r>
              <a:rPr lang="fr-FR" dirty="0">
                <a:solidFill>
                  <a:schemeClr val="tx1"/>
                </a:solidFill>
                <a:latin typeface="Calibri" panose="020F0502020204030204" pitchFamily="34" charset="0"/>
              </a:rPr>
              <a:t>Ressources en </a:t>
            </a:r>
            <a:r>
              <a:rPr lang="fr-FR" b="1" dirty="0">
                <a:solidFill>
                  <a:schemeClr val="tx1"/>
                </a:solidFill>
                <a:latin typeface="Calibri" panose="020F0502020204030204" pitchFamily="34" charset="0"/>
              </a:rPr>
              <a:t>prévention et promotion de la santé</a:t>
            </a:r>
          </a:p>
          <a:p>
            <a:pPr marL="214313" indent="-214313">
              <a:buFont typeface="Arial" panose="020B0604020202020204" pitchFamily="34" charset="0"/>
              <a:buChar char="•"/>
            </a:pPr>
            <a:r>
              <a:rPr lang="fr-FR" dirty="0">
                <a:solidFill>
                  <a:schemeClr val="tx1"/>
                </a:solidFill>
                <a:latin typeface="Calibri" panose="020F0502020204030204" pitchFamily="34" charset="0"/>
              </a:rPr>
              <a:t>Mode de </a:t>
            </a:r>
            <a:r>
              <a:rPr lang="fr-FR" b="1" dirty="0">
                <a:solidFill>
                  <a:schemeClr val="tx1"/>
                </a:solidFill>
                <a:latin typeface="Calibri" panose="020F0502020204030204" pitchFamily="34" charset="0"/>
              </a:rPr>
              <a:t>collaboration</a:t>
            </a:r>
            <a:r>
              <a:rPr lang="fr-FR" dirty="0">
                <a:solidFill>
                  <a:schemeClr val="tx1"/>
                </a:solidFill>
                <a:latin typeface="Calibri" panose="020F0502020204030204" pitchFamily="34" charset="0"/>
              </a:rPr>
              <a:t> entre les acteurs (réseaux, orientations…) </a:t>
            </a:r>
          </a:p>
          <a:p>
            <a:pPr marL="214313" indent="-214313">
              <a:buFont typeface="Arial" panose="020B0604020202020204" pitchFamily="34" charset="0"/>
              <a:buChar char="•"/>
            </a:pPr>
            <a:r>
              <a:rPr lang="fr-FR" b="1" dirty="0">
                <a:solidFill>
                  <a:schemeClr val="tx1"/>
                </a:solidFill>
                <a:latin typeface="Calibri" panose="020F0502020204030204" pitchFamily="34" charset="0"/>
              </a:rPr>
              <a:t>Accès et recours aux soins</a:t>
            </a:r>
            <a:r>
              <a:rPr lang="fr-FR" dirty="0">
                <a:solidFill>
                  <a:schemeClr val="tx1"/>
                </a:solidFill>
                <a:latin typeface="Calibri" panose="020F0502020204030204" pitchFamily="34" charset="0"/>
              </a:rPr>
              <a:t> : consultations, dépistages,…</a:t>
            </a:r>
          </a:p>
        </p:txBody>
      </p:sp>
      <p:sp>
        <p:nvSpPr>
          <p:cNvPr id="14" name="Rectangle à coins arrondis 13"/>
          <p:cNvSpPr/>
          <p:nvPr/>
        </p:nvSpPr>
        <p:spPr>
          <a:xfrm>
            <a:off x="827584" y="5200639"/>
            <a:ext cx="1890442" cy="608636"/>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fr-FR" b="1" dirty="0">
                <a:latin typeface="Calibri" panose="020F0502020204030204" pitchFamily="34" charset="0"/>
              </a:rPr>
              <a:t>Etat de santé</a:t>
            </a:r>
          </a:p>
        </p:txBody>
      </p:sp>
      <p:sp>
        <p:nvSpPr>
          <p:cNvPr id="15" name="Rectangle à coins arrondis 14"/>
          <p:cNvSpPr/>
          <p:nvPr/>
        </p:nvSpPr>
        <p:spPr>
          <a:xfrm>
            <a:off x="827584" y="3968961"/>
            <a:ext cx="1890442" cy="7950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fr-FR" b="1" dirty="0">
                <a:latin typeface="Calibri" panose="020F0502020204030204" pitchFamily="34" charset="0"/>
              </a:rPr>
              <a:t>Ressources de santé</a:t>
            </a:r>
          </a:p>
        </p:txBody>
      </p:sp>
      <p:sp>
        <p:nvSpPr>
          <p:cNvPr id="17" name="Titre 1"/>
          <p:cNvSpPr txBox="1">
            <a:spLocks/>
          </p:cNvSpPr>
          <p:nvPr/>
        </p:nvSpPr>
        <p:spPr>
          <a:xfrm>
            <a:off x="113658" y="267074"/>
            <a:ext cx="8458200" cy="762000"/>
          </a:xfrm>
          <a:prstGeom prst="rect">
            <a:avLst/>
          </a:prstGeom>
        </p:spPr>
        <p:txBody>
          <a:bodyPr vert="horz" lIns="68580" tIns="34290" rIns="68580" bIns="34290" rtlCol="0" anchor="b">
            <a:noAutofit/>
          </a:bodyPr>
          <a:lstStyle>
            <a:lvl1pPr marL="0" algn="l" defTabSz="914400" rtl="0" eaLnBrk="1" latinLnBrk="0" hangingPunct="1">
              <a:lnSpc>
                <a:spcPct val="85000"/>
              </a:lnSpc>
              <a:spcBef>
                <a:spcPct val="0"/>
              </a:spcBef>
              <a:buNone/>
              <a:defRPr sz="4800" b="1" i="0" kern="1200" spc="-50" baseline="0">
                <a:solidFill>
                  <a:schemeClr val="accent1"/>
                </a:solidFill>
                <a:latin typeface="+mj-lt"/>
                <a:ea typeface="+mj-ea"/>
                <a:cs typeface="+mj-cs"/>
              </a:defRPr>
            </a:lvl1pPr>
          </a:lstStyle>
          <a:p>
            <a:pPr algn="ctr"/>
            <a:r>
              <a:rPr lang="fr-FR" sz="3000" dirty="0">
                <a:latin typeface="Calibri" panose="020F0502020204030204" pitchFamily="34" charset="0"/>
              </a:rPr>
              <a:t>La recherche documentaire </a:t>
            </a:r>
            <a:endParaRPr lang="fr-FR" sz="3000" dirty="0" smtClean="0">
              <a:latin typeface="Calibri" panose="020F0502020204030204" pitchFamily="34" charset="0"/>
            </a:endParaRPr>
          </a:p>
          <a:p>
            <a:pPr algn="ctr"/>
            <a:r>
              <a:rPr lang="fr-FR" sz="3000" dirty="0" smtClean="0">
                <a:latin typeface="Calibri" panose="020F0502020204030204" pitchFamily="34" charset="0"/>
              </a:rPr>
              <a:t>et </a:t>
            </a:r>
            <a:r>
              <a:rPr lang="fr-FR" sz="3000" dirty="0">
                <a:latin typeface="Calibri" panose="020F0502020204030204" pitchFamily="34" charset="0"/>
              </a:rPr>
              <a:t>l’information statistique</a:t>
            </a: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79</a:t>
            </a:fld>
            <a:endParaRPr lang="fr-FR"/>
          </a:p>
        </p:txBody>
      </p:sp>
      <p:sp>
        <p:nvSpPr>
          <p:cNvPr id="3" name="Rectangle 2"/>
          <p:cNvSpPr/>
          <p:nvPr/>
        </p:nvSpPr>
        <p:spPr>
          <a:xfrm>
            <a:off x="2286000" y="990600"/>
            <a:ext cx="3801105" cy="523220"/>
          </a:xfrm>
          <a:prstGeom prst="rect">
            <a:avLst/>
          </a:prstGeom>
        </p:spPr>
        <p:txBody>
          <a:bodyPr wrap="none">
            <a:spAutoFit/>
          </a:bodyPr>
          <a:lstStyle/>
          <a:p>
            <a:pPr marL="179388" lvl="1" algn="ctr"/>
            <a:r>
              <a:rPr lang="fr-FR" sz="2800" b="1" dirty="0">
                <a:solidFill>
                  <a:srgbClr val="0000CC"/>
                </a:solidFill>
                <a:latin typeface="Calibri" pitchFamily="34" charset="0"/>
              </a:rPr>
              <a:t>Approche quantitative</a:t>
            </a:r>
          </a:p>
        </p:txBody>
      </p:sp>
      <p:pic>
        <p:nvPicPr>
          <p:cNvPr id="13"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4" name="Image 3"/>
          <p:cNvPicPr>
            <a:picLocks noChangeAspect="1"/>
          </p:cNvPicPr>
          <p:nvPr/>
        </p:nvPicPr>
        <p:blipFill rotWithShape="1">
          <a:blip r:embed="rId5" cstate="email">
            <a:extLst>
              <a:ext uri="{28A0092B-C50C-407E-A947-70E740481C1C}">
                <a14:useLocalDpi xmlns:a14="http://schemas.microsoft.com/office/drawing/2010/main"/>
              </a:ext>
            </a:extLst>
          </a:blip>
          <a:srcRect t="12893" r="58263" b="80807"/>
          <a:stretch/>
        </p:blipFill>
        <p:spPr>
          <a:xfrm>
            <a:off x="3388148" y="1665178"/>
            <a:ext cx="5328592" cy="452428"/>
          </a:xfrm>
          <a:prstGeom prst="rect">
            <a:avLst/>
          </a:prstGeom>
        </p:spPr>
      </p:pic>
    </p:spTree>
    <p:custDataLst>
      <p:tags r:id="rId1"/>
    </p:custDataLst>
    <p:extLst>
      <p:ext uri="{BB962C8B-B14F-4D97-AF65-F5344CB8AC3E}">
        <p14:creationId xmlns:p14="http://schemas.microsoft.com/office/powerpoint/2010/main" val="3615277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1904A33-1BAD-4729-9C31-AA02A75B7A6F}"/>
              </a:ext>
            </a:extLst>
          </p:cNvPr>
          <p:cNvSpPr>
            <a:spLocks noGrp="1"/>
          </p:cNvSpPr>
          <p:nvPr>
            <p:ph type="body" idx="1"/>
          </p:nvPr>
        </p:nvSpPr>
        <p:spPr>
          <a:xfrm>
            <a:off x="468313" y="3068638"/>
            <a:ext cx="8207375" cy="2089150"/>
          </a:xfrm>
        </p:spPr>
        <p:txBody>
          <a:bodyPr>
            <a:noAutofit/>
          </a:bodyPr>
          <a:lstStyle/>
          <a:p>
            <a:pPr eaLnBrk="1" fontAlgn="auto" hangingPunct="1">
              <a:spcAft>
                <a:spcPts val="0"/>
              </a:spcAft>
              <a:buFont typeface="Wingdings 2"/>
              <a:buNone/>
              <a:defRPr/>
            </a:pPr>
            <a:endParaRPr lang="fr-FR" sz="2800" dirty="0"/>
          </a:p>
          <a:p>
            <a:pPr eaLnBrk="1" fontAlgn="auto" hangingPunct="1">
              <a:spcAft>
                <a:spcPts val="0"/>
              </a:spcAft>
              <a:buFont typeface="Wingdings 2"/>
              <a:buNone/>
              <a:defRPr/>
            </a:pPr>
            <a:r>
              <a:rPr lang="fr-FR" sz="3600" dirty="0">
                <a:solidFill>
                  <a:srgbClr val="FF0000"/>
                </a:solidFill>
                <a:effectLst>
                  <a:outerShdw blurRad="38100" dist="38100" dir="2700000" algn="tl">
                    <a:srgbClr val="000000">
                      <a:alpha val="43137"/>
                    </a:srgbClr>
                  </a:outerShdw>
                </a:effectLst>
              </a:rPr>
              <a:t>Formation</a:t>
            </a:r>
          </a:p>
          <a:p>
            <a:pPr eaLnBrk="1" fontAlgn="auto" hangingPunct="1">
              <a:spcAft>
                <a:spcPts val="0"/>
              </a:spcAft>
              <a:buFont typeface="Wingdings 2"/>
              <a:buNone/>
              <a:defRPr/>
            </a:pPr>
            <a:endParaRPr lang="fr-FR" sz="2800" dirty="0"/>
          </a:p>
        </p:txBody>
      </p:sp>
      <p:sp>
        <p:nvSpPr>
          <p:cNvPr id="31747"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26B6FB1D-B895-487E-BC80-FD1EB3574F44}"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8</a:t>
            </a:fld>
            <a:endPar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endParaRPr>
          </a:p>
        </p:txBody>
      </p:sp>
      <p:pic>
        <p:nvPicPr>
          <p:cNvPr id="37892" name="Picture 4" descr="Afficher l'image d'origine">
            <a:extLst>
              <a:ext uri="{FF2B5EF4-FFF2-40B4-BE49-F238E27FC236}">
                <a16:creationId xmlns:a16="http://schemas.microsoft.com/office/drawing/2014/main" id="{3548818C-EC72-4D61-BFE3-078726A5C47D}"/>
              </a:ext>
            </a:extLst>
          </p:cNvPr>
          <p:cNvPicPr>
            <a:picLocks noChangeAspect="1" noChangeArrowheads="1"/>
          </p:cNvPicPr>
          <p:nvPr/>
        </p:nvPicPr>
        <p:blipFill>
          <a:blip r:embed="rId4"/>
          <a:srcRect/>
          <a:stretch>
            <a:fillRect/>
          </a:stretch>
        </p:blipFill>
        <p:spPr bwMode="auto">
          <a:xfrm>
            <a:off x="6245225" y="4672013"/>
            <a:ext cx="2647950" cy="1597025"/>
          </a:xfrm>
          <a:prstGeom prst="rect">
            <a:avLst/>
          </a:prstGeom>
          <a:ln>
            <a:noFill/>
          </a:ln>
          <a:effectLst>
            <a:outerShdw blurRad="292100" dist="139700" dir="2700000" algn="tl" rotWithShape="0">
              <a:srgbClr val="333333">
                <a:alpha val="65000"/>
              </a:srgbClr>
            </a:outerShdw>
          </a:effectLst>
        </p:spPr>
      </p:pic>
      <p:sp>
        <p:nvSpPr>
          <p:cNvPr id="9" name="Titre 2">
            <a:extLst>
              <a:ext uri="{FF2B5EF4-FFF2-40B4-BE49-F238E27FC236}">
                <a16:creationId xmlns:a16="http://schemas.microsoft.com/office/drawing/2014/main" id="{024E2DFC-97CE-4749-8318-90D9452D4A75}"/>
              </a:ext>
            </a:extLst>
          </p:cNvPr>
          <p:cNvSpPr txBox="1">
            <a:spLocks/>
          </p:cNvSpPr>
          <p:nvPr/>
        </p:nvSpPr>
        <p:spPr>
          <a:xfrm>
            <a:off x="722313" y="609600"/>
            <a:ext cx="7881937" cy="1524000"/>
          </a:xfrm>
          <a:prstGeom prst="rect">
            <a:avLst/>
          </a:prstGeom>
        </p:spPr>
        <p:txBody>
          <a:bodyPr anchor="b">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200" b="0" i="0" u="none" strike="noStrike" kern="1200" cap="none" spc="0" normalizeH="0" baseline="0" noProof="0" dirty="0">
                <a:ln>
                  <a:noFill/>
                </a:ln>
                <a:solidFill>
                  <a:srgbClr val="FFFFFF"/>
                </a:solidFill>
                <a:effectLst/>
                <a:uLnTx/>
                <a:uFillTx/>
                <a:latin typeface="Georgia"/>
                <a:ea typeface="+mn-ea"/>
                <a:cs typeface="+mn-cs"/>
              </a:rPr>
              <a:t>CoDES 05</a:t>
            </a:r>
            <a:br>
              <a:rPr kumimoji="0" lang="fr-FR" sz="4200" b="0" i="0" u="none" strike="noStrike" kern="1200" cap="none" spc="0" normalizeH="0" baseline="0" noProof="0" dirty="0">
                <a:ln>
                  <a:noFill/>
                </a:ln>
                <a:solidFill>
                  <a:srgbClr val="FFFFFF"/>
                </a:solidFill>
                <a:effectLst/>
                <a:uLnTx/>
                <a:uFillTx/>
                <a:latin typeface="Georgia"/>
                <a:ea typeface="+mn-ea"/>
                <a:cs typeface="+mn-cs"/>
              </a:rPr>
            </a:br>
            <a:r>
              <a:rPr kumimoji="0" lang="fr-FR" sz="4200" b="0" i="0" u="none" strike="noStrike" kern="1200" cap="none" spc="0" normalizeH="0" baseline="0" noProof="0" dirty="0">
                <a:ln>
                  <a:noFill/>
                </a:ln>
                <a:solidFill>
                  <a:srgbClr val="FFFFFF"/>
                </a:solidFill>
                <a:effectLst/>
                <a:uLnTx/>
                <a:uFillTx/>
                <a:latin typeface="Georgia"/>
                <a:ea typeface="+mn-ea"/>
                <a:cs typeface="+mn-cs"/>
              </a:rPr>
              <a:t>NOS ACTIVITES – NOS MISSIONS</a:t>
            </a:r>
            <a:br>
              <a:rPr kumimoji="0" lang="fr-FR" sz="4200" b="0" i="0" u="none" strike="noStrike" kern="1200" cap="none" spc="0" normalizeH="0" baseline="0" noProof="0" dirty="0">
                <a:ln>
                  <a:noFill/>
                </a:ln>
                <a:solidFill>
                  <a:srgbClr val="FFFFFF"/>
                </a:solidFill>
                <a:effectLst/>
                <a:uLnTx/>
                <a:uFillTx/>
                <a:latin typeface="Georgia"/>
                <a:ea typeface="+mn-ea"/>
                <a:cs typeface="+mn-cs"/>
              </a:rPr>
            </a:br>
            <a:endParaRPr kumimoji="0" lang="fr-FR" sz="42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31750" name="Image 9" descr="CoDES-0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4" descr="https://www.codes05.org/image/9540/3547?size=!500,400&amp;region=full&amp;format=png&amp;crop=centre&amp;realWidth=680&amp;realHeight=4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3638" y="2492375"/>
            <a:ext cx="27209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2" descr="https://www.codes05.org/image/4563/4699?size=!500,400&amp;region=full&amp;format=png&amp;crop=centre&amp;realWidth=710&amp;realHeight=992">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050" y="2646363"/>
            <a:ext cx="2519363"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66033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473257" y="2438400"/>
            <a:ext cx="2569724" cy="73024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2. Connaissance de la population</a:t>
            </a:r>
          </a:p>
        </p:txBody>
      </p:sp>
      <p:sp>
        <p:nvSpPr>
          <p:cNvPr id="6" name="Rectangle 5"/>
          <p:cNvSpPr/>
          <p:nvPr/>
        </p:nvSpPr>
        <p:spPr>
          <a:xfrm>
            <a:off x="3614353" y="2133600"/>
            <a:ext cx="4309418" cy="13776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fr-FR" sz="2000" dirty="0">
                <a:solidFill>
                  <a:schemeClr val="tx1"/>
                </a:solidFill>
                <a:latin typeface="Calibri" panose="020F0502020204030204" pitchFamily="34" charset="0"/>
              </a:rPr>
              <a:t>Identité culturelle</a:t>
            </a:r>
          </a:p>
          <a:p>
            <a:pPr marL="214313" indent="-214313">
              <a:buFont typeface="Arial" panose="020B0604020202020204" pitchFamily="34" charset="0"/>
              <a:buChar char="•"/>
            </a:pPr>
            <a:r>
              <a:rPr lang="fr-FR" sz="2000" dirty="0">
                <a:solidFill>
                  <a:schemeClr val="tx1"/>
                </a:solidFill>
                <a:latin typeface="Calibri" panose="020F0502020204030204" pitchFamily="34" charset="0"/>
              </a:rPr>
              <a:t>Mode de vie et comportements</a:t>
            </a:r>
          </a:p>
          <a:p>
            <a:pPr marL="214313" indent="-214313">
              <a:buFont typeface="Arial" panose="020B0604020202020204" pitchFamily="34" charset="0"/>
              <a:buChar char="•"/>
            </a:pPr>
            <a:r>
              <a:rPr lang="fr-FR" sz="2000" dirty="0">
                <a:solidFill>
                  <a:schemeClr val="tx1"/>
                </a:solidFill>
                <a:latin typeface="Calibri" panose="020F0502020204030204" pitchFamily="34" charset="0"/>
              </a:rPr>
              <a:t>Représentations sociales</a:t>
            </a:r>
          </a:p>
          <a:p>
            <a:pPr marL="214313" indent="-214313">
              <a:buFont typeface="Arial" panose="020B0604020202020204" pitchFamily="34" charset="0"/>
              <a:buChar char="•"/>
            </a:pPr>
            <a:r>
              <a:rPr lang="fr-FR" sz="2000" dirty="0">
                <a:solidFill>
                  <a:schemeClr val="tx1"/>
                </a:solidFill>
                <a:latin typeface="Calibri" panose="020F0502020204030204" pitchFamily="34" charset="0"/>
              </a:rPr>
              <a:t>Thématiques de santé</a:t>
            </a:r>
          </a:p>
        </p:txBody>
      </p:sp>
      <p:sp>
        <p:nvSpPr>
          <p:cNvPr id="7" name="Rectangle à coins arrondis 6"/>
          <p:cNvSpPr/>
          <p:nvPr/>
        </p:nvSpPr>
        <p:spPr>
          <a:xfrm>
            <a:off x="473257" y="4343400"/>
            <a:ext cx="2569724" cy="77794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3. Politiques publiques et actions</a:t>
            </a:r>
          </a:p>
        </p:txBody>
      </p:sp>
      <p:sp>
        <p:nvSpPr>
          <p:cNvPr id="8" name="Rectangle 7"/>
          <p:cNvSpPr/>
          <p:nvPr/>
        </p:nvSpPr>
        <p:spPr>
          <a:xfrm>
            <a:off x="3655977" y="4201970"/>
            <a:ext cx="4309418" cy="1055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fr-FR" sz="2000" dirty="0">
                <a:solidFill>
                  <a:schemeClr val="tx1"/>
                </a:solidFill>
                <a:latin typeface="Calibri" panose="020F0502020204030204" pitchFamily="34" charset="0"/>
              </a:rPr>
              <a:t>Cadre législatif</a:t>
            </a:r>
          </a:p>
          <a:p>
            <a:pPr marL="214313" indent="-214313">
              <a:buFont typeface="Arial" panose="020B0604020202020204" pitchFamily="34" charset="0"/>
              <a:buChar char="•"/>
            </a:pPr>
            <a:r>
              <a:rPr lang="fr-FR" sz="2000" dirty="0">
                <a:solidFill>
                  <a:schemeClr val="tx1"/>
                </a:solidFill>
                <a:latin typeface="Calibri" panose="020F0502020204030204" pitchFamily="34" charset="0"/>
              </a:rPr>
              <a:t>Plans et programmes</a:t>
            </a:r>
          </a:p>
          <a:p>
            <a:pPr marL="214313" indent="-214313">
              <a:buFont typeface="Arial" panose="020B0604020202020204" pitchFamily="34" charset="0"/>
              <a:buChar char="•"/>
            </a:pPr>
            <a:r>
              <a:rPr lang="fr-FR" sz="2000" dirty="0">
                <a:solidFill>
                  <a:schemeClr val="tx1"/>
                </a:solidFill>
                <a:latin typeface="Calibri" panose="020F0502020204030204" pitchFamily="34" charset="0"/>
              </a:rPr>
              <a:t>Action existantes ou déjà menées</a:t>
            </a: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80</a:t>
            </a:fld>
            <a:endParaRPr lang="fr-FR"/>
          </a:p>
        </p:txBody>
      </p:sp>
      <p:sp>
        <p:nvSpPr>
          <p:cNvPr id="11" name="Rectangle 10"/>
          <p:cNvSpPr/>
          <p:nvPr/>
        </p:nvSpPr>
        <p:spPr>
          <a:xfrm>
            <a:off x="1676400" y="1295400"/>
            <a:ext cx="3712940" cy="523220"/>
          </a:xfrm>
          <a:prstGeom prst="rect">
            <a:avLst/>
          </a:prstGeom>
        </p:spPr>
        <p:txBody>
          <a:bodyPr wrap="none">
            <a:spAutoFit/>
          </a:bodyPr>
          <a:lstStyle/>
          <a:p>
            <a:pPr marL="179388" lvl="1" algn="ctr"/>
            <a:r>
              <a:rPr lang="fr-FR" sz="2800" b="1" dirty="0">
                <a:solidFill>
                  <a:srgbClr val="C00000"/>
                </a:solidFill>
                <a:latin typeface="Calibri" pitchFamily="34" charset="0"/>
              </a:rPr>
              <a:t>Approche quantitative</a:t>
            </a:r>
          </a:p>
        </p:txBody>
      </p:sp>
      <p:sp>
        <p:nvSpPr>
          <p:cNvPr id="14" name="Titre 1"/>
          <p:cNvSpPr txBox="1">
            <a:spLocks/>
          </p:cNvSpPr>
          <p:nvPr/>
        </p:nvSpPr>
        <p:spPr>
          <a:xfrm>
            <a:off x="228600" y="76200"/>
            <a:ext cx="8458200" cy="762000"/>
          </a:xfrm>
          <a:prstGeom prst="rect">
            <a:avLst/>
          </a:prstGeom>
        </p:spPr>
        <p:txBody>
          <a:bodyPr vert="horz" lIns="68580" tIns="34290" rIns="68580" bIns="34290" rtlCol="0" anchor="b">
            <a:noAutofit/>
          </a:bodyPr>
          <a:lstStyle>
            <a:lvl1pPr marL="0" algn="l" defTabSz="914400" rtl="0" eaLnBrk="1" latinLnBrk="0" hangingPunct="1">
              <a:lnSpc>
                <a:spcPct val="85000"/>
              </a:lnSpc>
              <a:spcBef>
                <a:spcPct val="0"/>
              </a:spcBef>
              <a:buNone/>
              <a:defRPr sz="4800" b="1" i="0" kern="1200" spc="-50" baseline="0">
                <a:solidFill>
                  <a:schemeClr val="accent1"/>
                </a:solidFill>
                <a:latin typeface="+mj-lt"/>
                <a:ea typeface="+mj-ea"/>
                <a:cs typeface="+mj-cs"/>
              </a:defRPr>
            </a:lvl1pPr>
          </a:lstStyle>
          <a:p>
            <a:pPr algn="ctr"/>
            <a:r>
              <a:rPr lang="fr-FR" sz="3000" dirty="0">
                <a:latin typeface="Calibri" panose="020F0502020204030204" pitchFamily="34" charset="0"/>
              </a:rPr>
              <a:t>La recherche documentaire et l’information statistique</a:t>
            </a:r>
          </a:p>
        </p:txBody>
      </p:sp>
      <p:pic>
        <p:nvPicPr>
          <p:cNvPr id="3" name="Image 2"/>
          <p:cNvPicPr>
            <a:picLocks noChangeAspect="1"/>
          </p:cNvPicPr>
          <p:nvPr/>
        </p:nvPicPr>
        <p:blipFill rotWithShape="1">
          <a:blip r:embed="rId4" cstate="email">
            <a:extLst>
              <a:ext uri="{28A0092B-C50C-407E-A947-70E740481C1C}">
                <a14:useLocalDpi xmlns:a14="http://schemas.microsoft.com/office/drawing/2010/main"/>
              </a:ext>
            </a:extLst>
          </a:blip>
          <a:srcRect l="28349" t="12599" r="30701" b="75502"/>
          <a:stretch/>
        </p:blipFill>
        <p:spPr>
          <a:xfrm>
            <a:off x="1433364" y="5543694"/>
            <a:ext cx="6048672" cy="988725"/>
          </a:xfrm>
          <a:prstGeom prst="rect">
            <a:avLst/>
          </a:prstGeom>
        </p:spPr>
      </p:pic>
    </p:spTree>
    <p:custDataLst>
      <p:tags r:id="rId1"/>
    </p:custDataLst>
    <p:extLst>
      <p:ext uri="{BB962C8B-B14F-4D97-AF65-F5344CB8AC3E}">
        <p14:creationId xmlns:p14="http://schemas.microsoft.com/office/powerpoint/2010/main" val="39522473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avec flèche 9"/>
          <p:cNvCxnSpPr/>
          <p:nvPr/>
        </p:nvCxnSpPr>
        <p:spPr>
          <a:xfrm flipH="1">
            <a:off x="2937316" y="2262997"/>
            <a:ext cx="453812" cy="2808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H="1">
            <a:off x="4313072" y="2281564"/>
            <a:ext cx="1359" cy="3354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5223892" y="2239604"/>
            <a:ext cx="638848" cy="1710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085682" y="4735355"/>
            <a:ext cx="3482492" cy="830997"/>
          </a:xfrm>
          <a:prstGeom prst="rect">
            <a:avLst/>
          </a:prstGeom>
        </p:spPr>
        <p:txBody>
          <a:bodyPr wrap="none">
            <a:spAutoFit/>
          </a:bodyPr>
          <a:lstStyle/>
          <a:p>
            <a:pPr algn="ctr"/>
            <a:r>
              <a:rPr lang="fr-FR" sz="2400" b="1" dirty="0">
                <a:latin typeface="Calibri" panose="020F0502020204030204" pitchFamily="34" charset="0"/>
              </a:rPr>
              <a:t>Enquêtes </a:t>
            </a:r>
          </a:p>
          <a:p>
            <a:pPr algn="ctr"/>
            <a:r>
              <a:rPr lang="fr-FR" sz="2400" b="1" dirty="0">
                <a:latin typeface="Calibri" panose="020F0502020204030204" pitchFamily="34" charset="0"/>
              </a:rPr>
              <a:t>et observations de terrain</a:t>
            </a:r>
          </a:p>
        </p:txBody>
      </p:sp>
      <p:pic>
        <p:nvPicPr>
          <p:cNvPr id="18" name="Picture 12" descr="Questionnaire-casting-g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16083" y="4855430"/>
            <a:ext cx="973147" cy="730217"/>
          </a:xfrm>
          <a:prstGeom prst="rect">
            <a:avLst/>
          </a:prstGeom>
          <a:noFill/>
          <a:ln w="9525">
            <a:noFill/>
            <a:miter lim="800000"/>
            <a:headEnd/>
            <a:tailEnd/>
          </a:ln>
        </p:spPr>
      </p:pic>
      <p:pic>
        <p:nvPicPr>
          <p:cNvPr id="19" name="Picture 21" descr="focusgroup"/>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72717" y="4362159"/>
            <a:ext cx="894288" cy="746391"/>
          </a:xfrm>
          <a:prstGeom prst="rect">
            <a:avLst/>
          </a:prstGeom>
          <a:noFill/>
          <a:ln w="9525">
            <a:noFill/>
            <a:miter lim="800000"/>
            <a:headEnd/>
            <a:tailEnd/>
          </a:ln>
        </p:spPr>
      </p:pic>
      <p:pic>
        <p:nvPicPr>
          <p:cNvPr id="17" name="Picture 17" descr="Formations4b6af91ae553b"/>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05845" y="5566352"/>
            <a:ext cx="998999" cy="861881"/>
          </a:xfrm>
          <a:prstGeom prst="rect">
            <a:avLst/>
          </a:prstGeom>
          <a:noFill/>
          <a:ln w="9525">
            <a:noFill/>
            <a:miter lim="800000"/>
            <a:headEnd/>
            <a:tailEnd/>
          </a:ln>
        </p:spPr>
      </p:pic>
      <p:sp>
        <p:nvSpPr>
          <p:cNvPr id="15" name="Titre 4"/>
          <p:cNvSpPr>
            <a:spLocks noGrp="1"/>
          </p:cNvSpPr>
          <p:nvPr>
            <p:ph type="title"/>
          </p:nvPr>
        </p:nvSpPr>
        <p:spPr>
          <a:xfrm>
            <a:off x="838200" y="228600"/>
            <a:ext cx="7049144" cy="741121"/>
          </a:xfrm>
        </p:spPr>
        <p:txBody>
          <a:bodyPr>
            <a:normAutofit fontScale="90000"/>
          </a:bodyPr>
          <a:lstStyle/>
          <a:p>
            <a:pPr algn="ctr"/>
            <a:r>
              <a:rPr lang="fr-FR" sz="4000" b="1" kern="1200" cap="none" dirty="0">
                <a:solidFill>
                  <a:schemeClr val="accent1"/>
                </a:solidFill>
                <a:latin typeface="Calibri" pitchFamily="34" charset="0"/>
              </a:rPr>
              <a:t>Méthodes de recueil de données</a:t>
            </a:r>
            <a:endParaRPr lang="fr-FR" sz="4000" b="1" kern="1200" dirty="0">
              <a:solidFill>
                <a:schemeClr val="accent1"/>
              </a:solidFill>
              <a:latin typeface="Calibri" pitchFamily="34" charset="0"/>
            </a:endParaRPr>
          </a:p>
        </p:txBody>
      </p:sp>
      <p:sp>
        <p:nvSpPr>
          <p:cNvPr id="20" name="Rectangle à coins arrondis 19"/>
          <p:cNvSpPr/>
          <p:nvPr/>
        </p:nvSpPr>
        <p:spPr>
          <a:xfrm>
            <a:off x="2935991" y="1582068"/>
            <a:ext cx="2880092" cy="685800"/>
          </a:xfrm>
          <a:prstGeom prst="round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dirty="0">
                <a:latin typeface="Calibri" panose="020F0502020204030204" pitchFamily="34" charset="0"/>
              </a:rPr>
              <a:t>Types </a:t>
            </a:r>
            <a:r>
              <a:rPr lang="fr-FR" sz="2400" dirty="0" smtClean="0">
                <a:latin typeface="Calibri" panose="020F0502020204030204" pitchFamily="34" charset="0"/>
              </a:rPr>
              <a:t>d’informations</a:t>
            </a:r>
            <a:endParaRPr lang="fr-FR" sz="2400" dirty="0">
              <a:latin typeface="Calibri" panose="020F0502020204030204" pitchFamily="34" charset="0"/>
            </a:endParaRPr>
          </a:p>
        </p:txBody>
      </p:sp>
      <p:sp>
        <p:nvSpPr>
          <p:cNvPr id="21" name="Rectangle à coins arrondis 20"/>
          <p:cNvSpPr/>
          <p:nvPr/>
        </p:nvSpPr>
        <p:spPr>
          <a:xfrm>
            <a:off x="390782" y="2186304"/>
            <a:ext cx="2196911" cy="8350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4. Attentes et besoins du public</a:t>
            </a:r>
          </a:p>
        </p:txBody>
      </p:sp>
      <p:sp>
        <p:nvSpPr>
          <p:cNvPr id="22" name="Rectangle à coins arrondis 21"/>
          <p:cNvSpPr/>
          <p:nvPr/>
        </p:nvSpPr>
        <p:spPr>
          <a:xfrm>
            <a:off x="3186485" y="2865892"/>
            <a:ext cx="2492706" cy="103359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5. Problématiques repérées par les professionnels</a:t>
            </a:r>
          </a:p>
        </p:txBody>
      </p:sp>
      <p:sp>
        <p:nvSpPr>
          <p:cNvPr id="23" name="Rectangle à coins arrondis 22"/>
          <p:cNvSpPr/>
          <p:nvPr/>
        </p:nvSpPr>
        <p:spPr>
          <a:xfrm>
            <a:off x="6084168" y="2186117"/>
            <a:ext cx="2196911" cy="8350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6. Réponses existantes</a:t>
            </a: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81</a:t>
            </a:fld>
            <a:endParaRPr lang="fr-FR"/>
          </a:p>
        </p:txBody>
      </p:sp>
    </p:spTree>
    <p:custDataLst>
      <p:tags r:id="rId1"/>
    </p:custDataLst>
    <p:extLst>
      <p:ext uri="{BB962C8B-B14F-4D97-AF65-F5344CB8AC3E}">
        <p14:creationId xmlns:p14="http://schemas.microsoft.com/office/powerpoint/2010/main" val="23852293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3313471A-F96E-4254-A33D-75AB9530BD41}" type="slidenum">
              <a:rPr lang="fr-FR" sz="1400" b="1">
                <a:solidFill>
                  <a:srgbClr val="FFFFFF"/>
                </a:solidFill>
                <a:latin typeface="+mn-lt"/>
              </a:rPr>
              <a:pPr algn="ctr" fontAlgn="auto">
                <a:spcBef>
                  <a:spcPts val="0"/>
                </a:spcBef>
                <a:spcAft>
                  <a:spcPts val="0"/>
                </a:spcAft>
                <a:defRPr/>
              </a:pPr>
              <a:t>82</a:t>
            </a:fld>
            <a:endParaRPr lang="fr-FR" sz="1400" b="1">
              <a:solidFill>
                <a:srgbClr val="FFFFFF"/>
              </a:solidFill>
              <a:latin typeface="+mn-lt"/>
            </a:endParaRPr>
          </a:p>
        </p:txBody>
      </p:sp>
      <p:sp>
        <p:nvSpPr>
          <p:cNvPr id="126979" name="Rectangle 2"/>
          <p:cNvSpPr>
            <a:spLocks noGrp="1"/>
          </p:cNvSpPr>
          <p:nvPr>
            <p:ph type="title" idx="4294967295"/>
          </p:nvPr>
        </p:nvSpPr>
        <p:spPr bwMode="auto">
          <a:xfrm>
            <a:off x="228600" y="185737"/>
            <a:ext cx="7086600" cy="881063"/>
          </a:xfrm>
          <a:noFill/>
        </p:spPr>
        <p:txBody>
          <a:bodyPr wrap="square" lIns="91440" tIns="45720" rIns="91440" bIns="45720" numCol="1" anchorCtr="0" compatLnSpc="1">
            <a:prstTxWarp prst="textNoShape">
              <a:avLst/>
            </a:prstTxWarp>
            <a:normAutofit fontScale="90000"/>
          </a:bodyPr>
          <a:lstStyle/>
          <a:p>
            <a:pPr algn="ctr">
              <a:spcBef>
                <a:spcPct val="40000"/>
              </a:spcBef>
            </a:pPr>
            <a:r>
              <a:rPr lang="fr-FR" sz="3200" b="1" cap="none" dirty="0">
                <a:solidFill>
                  <a:srgbClr val="0DB435"/>
                </a:solidFill>
                <a:latin typeface="Calibri" pitchFamily="34" charset="0"/>
              </a:rPr>
              <a:t>LE RECUEIL DES ATTENTES &amp; DES BESOINS</a:t>
            </a:r>
            <a:br>
              <a:rPr lang="fr-FR" sz="3200" b="1" cap="none" dirty="0">
                <a:solidFill>
                  <a:srgbClr val="0DB435"/>
                </a:solidFill>
                <a:latin typeface="Calibri" pitchFamily="34" charset="0"/>
              </a:rPr>
            </a:br>
            <a:r>
              <a:rPr lang="fr-FR" sz="2000" b="1" cap="none" dirty="0">
                <a:solidFill>
                  <a:srgbClr val="0DB435"/>
                </a:solidFill>
                <a:latin typeface="Calibri" pitchFamily="34" charset="0"/>
              </a:rPr>
              <a:t>Différents outils de recueil</a:t>
            </a:r>
            <a:endParaRPr lang="fr-FR" sz="2800" b="1" cap="none" dirty="0">
              <a:solidFill>
                <a:srgbClr val="0DB435"/>
              </a:solidFill>
              <a:latin typeface="Calibri" pitchFamily="34" charset="0"/>
            </a:endParaRPr>
          </a:p>
        </p:txBody>
      </p:sp>
      <p:sp>
        <p:nvSpPr>
          <p:cNvPr id="107524" name="Text Box 3"/>
          <p:cNvSpPr txBox="1">
            <a:spLocks noChangeArrowheads="1"/>
          </p:cNvSpPr>
          <p:nvPr/>
        </p:nvSpPr>
        <p:spPr bwMode="auto">
          <a:xfrm>
            <a:off x="381000" y="1524000"/>
            <a:ext cx="8332788" cy="4893647"/>
          </a:xfrm>
          <a:prstGeom prst="rect">
            <a:avLst/>
          </a:prstGeom>
          <a:noFill/>
          <a:ln w="12700" cap="sq">
            <a:noFill/>
            <a:miter lim="800000"/>
            <a:headEnd type="none" w="sm" len="sm"/>
            <a:tailEnd type="none" w="sm" len="sm"/>
          </a:ln>
        </p:spPr>
        <p:txBody>
          <a:bodyPr wrap="square">
            <a:spAutoFit/>
          </a:bodyPr>
          <a:lstStyle/>
          <a:p>
            <a:pPr marL="179388" lvl="1"/>
            <a:r>
              <a:rPr lang="fr-FR" sz="2000" b="1" dirty="0">
                <a:latin typeface="Calibri" pitchFamily="34" charset="0"/>
              </a:rPr>
              <a:t>Les outils de recueil à disposition :</a:t>
            </a:r>
          </a:p>
          <a:p>
            <a:pPr marL="179388" lvl="1"/>
            <a:endParaRPr lang="fr-FR" sz="3200" b="1" dirty="0">
              <a:latin typeface="Calibri" pitchFamily="34" charset="0"/>
            </a:endParaRPr>
          </a:p>
          <a:p>
            <a:pPr marL="179388" lvl="1"/>
            <a:r>
              <a:rPr lang="fr-FR" sz="2000" b="1" dirty="0">
                <a:latin typeface="Calibri" pitchFamily="34" charset="0"/>
              </a:rPr>
              <a:t>                 Questionnaire</a:t>
            </a:r>
          </a:p>
          <a:p>
            <a:pPr marL="179388" lvl="1"/>
            <a:endParaRPr lang="fr-FR" sz="2000" b="1" dirty="0">
              <a:latin typeface="Calibri" pitchFamily="34" charset="0"/>
            </a:endParaRPr>
          </a:p>
          <a:p>
            <a:pPr marL="179388" lvl="1"/>
            <a:endParaRPr lang="fr-FR" sz="2000" b="1" dirty="0">
              <a:latin typeface="Calibri" pitchFamily="34" charset="0"/>
            </a:endParaRPr>
          </a:p>
          <a:p>
            <a:pPr marL="179388" lvl="1"/>
            <a:r>
              <a:rPr lang="fr-FR" sz="2000" b="1" dirty="0">
                <a:latin typeface="Calibri" pitchFamily="34" charset="0"/>
              </a:rPr>
              <a:t>                 </a:t>
            </a:r>
          </a:p>
          <a:p>
            <a:pPr marL="179388" lvl="1"/>
            <a:r>
              <a:rPr lang="fr-FR" sz="2000" b="1" dirty="0">
                <a:latin typeface="Calibri" pitchFamily="34" charset="0"/>
              </a:rPr>
              <a:t>                 Entretien</a:t>
            </a:r>
          </a:p>
          <a:p>
            <a:pPr marL="179388" lvl="1"/>
            <a:r>
              <a:rPr lang="fr-FR" sz="2000" b="1" dirty="0">
                <a:latin typeface="Calibri" pitchFamily="34" charset="0"/>
              </a:rPr>
              <a:t>                 </a:t>
            </a:r>
          </a:p>
          <a:p>
            <a:pPr marL="179388" lvl="1"/>
            <a:r>
              <a:rPr lang="fr-FR" sz="2000" b="1" dirty="0">
                <a:latin typeface="Calibri" pitchFamily="34" charset="0"/>
              </a:rPr>
              <a:t>                 </a:t>
            </a:r>
          </a:p>
          <a:p>
            <a:pPr marL="179388" lvl="1"/>
            <a:endParaRPr lang="fr-FR" sz="2000" b="1" dirty="0">
              <a:latin typeface="Calibri" pitchFamily="34" charset="0"/>
            </a:endParaRPr>
          </a:p>
          <a:p>
            <a:pPr marL="179388" lvl="1"/>
            <a:r>
              <a:rPr lang="fr-FR" sz="2000" b="1" dirty="0">
                <a:latin typeface="Calibri" pitchFamily="34" charset="0"/>
              </a:rPr>
              <a:t>                 Focus group</a:t>
            </a:r>
          </a:p>
          <a:p>
            <a:pPr marL="179388" lvl="1"/>
            <a:endParaRPr lang="fr-FR" sz="2000" b="1" dirty="0">
              <a:latin typeface="Calibri" pitchFamily="34" charset="0"/>
            </a:endParaRPr>
          </a:p>
          <a:p>
            <a:pPr marL="179388" lvl="1"/>
            <a:endParaRPr lang="fr-FR" sz="2000" b="1" dirty="0">
              <a:latin typeface="Calibri" pitchFamily="34" charset="0"/>
            </a:endParaRPr>
          </a:p>
          <a:p>
            <a:pPr marL="179388" lvl="1"/>
            <a:endParaRPr lang="fr-FR" sz="2000" b="1" dirty="0">
              <a:latin typeface="Calibri" pitchFamily="34" charset="0"/>
            </a:endParaRPr>
          </a:p>
          <a:p>
            <a:pPr marL="179388" lvl="1"/>
            <a:r>
              <a:rPr lang="fr-FR" sz="2000" b="1" dirty="0">
                <a:latin typeface="Calibri" pitchFamily="34" charset="0"/>
              </a:rPr>
              <a:t>	    </a:t>
            </a:r>
            <a:r>
              <a:rPr lang="fr-FR" sz="2000" b="1" dirty="0" smtClean="0">
                <a:latin typeface="Calibri" pitchFamily="34" charset="0"/>
              </a:rPr>
              <a:t>Photoexpression</a:t>
            </a:r>
            <a:r>
              <a:rPr lang="fr-FR" sz="2000" b="1" dirty="0">
                <a:latin typeface="Calibri" pitchFamily="34" charset="0"/>
              </a:rPr>
              <a:t>, </a:t>
            </a:r>
            <a:r>
              <a:rPr lang="fr-FR" sz="2000" b="1" dirty="0" smtClean="0">
                <a:latin typeface="Calibri" pitchFamily="34" charset="0"/>
              </a:rPr>
              <a:t>Métaplan©…</a:t>
            </a:r>
            <a:endParaRPr lang="fr-FR" dirty="0">
              <a:latin typeface="Calibri" pitchFamily="34" charset="0"/>
            </a:endParaRPr>
          </a:p>
        </p:txBody>
      </p:sp>
      <p:sp>
        <p:nvSpPr>
          <p:cNvPr id="153606" name="AutoShape 6"/>
          <p:cNvSpPr>
            <a:spLocks noChangeArrowheads="1"/>
          </p:cNvSpPr>
          <p:nvPr/>
        </p:nvSpPr>
        <p:spPr bwMode="auto">
          <a:xfrm>
            <a:off x="533400" y="2362200"/>
            <a:ext cx="576263" cy="360362"/>
          </a:xfrm>
          <a:prstGeom prst="rightArrow">
            <a:avLst>
              <a:gd name="adj1" fmla="val 50000"/>
              <a:gd name="adj2" fmla="val 39978"/>
            </a:avLst>
          </a:prstGeom>
          <a:solidFill>
            <a:srgbClr val="00CCFF"/>
          </a:solidFill>
          <a:ln w="9525">
            <a:solidFill>
              <a:schemeClr val="tx1"/>
            </a:solidFill>
            <a:miter lim="800000"/>
            <a:headEnd/>
            <a:tailEnd/>
          </a:ln>
        </p:spPr>
        <p:txBody>
          <a:bodyPr wrap="none" anchor="ctr"/>
          <a:lstStyle/>
          <a:p>
            <a:endParaRPr lang="fr-FR"/>
          </a:p>
        </p:txBody>
      </p:sp>
      <p:sp>
        <p:nvSpPr>
          <p:cNvPr id="2" name="AutoShape 6"/>
          <p:cNvSpPr>
            <a:spLocks noChangeArrowheads="1"/>
          </p:cNvSpPr>
          <p:nvPr/>
        </p:nvSpPr>
        <p:spPr bwMode="auto">
          <a:xfrm>
            <a:off x="533400" y="4821237"/>
            <a:ext cx="576263" cy="360363"/>
          </a:xfrm>
          <a:prstGeom prst="rightArrow">
            <a:avLst>
              <a:gd name="adj1" fmla="val 50000"/>
              <a:gd name="adj2" fmla="val 39978"/>
            </a:avLst>
          </a:prstGeom>
          <a:solidFill>
            <a:srgbClr val="00CCFF"/>
          </a:solidFill>
          <a:ln w="9525">
            <a:solidFill>
              <a:schemeClr val="tx1"/>
            </a:solidFill>
            <a:miter lim="800000"/>
            <a:headEnd/>
            <a:tailEnd/>
          </a:ln>
        </p:spPr>
        <p:txBody>
          <a:bodyPr wrap="none" anchor="ctr"/>
          <a:lstStyle/>
          <a:p>
            <a:endParaRPr lang="fr-FR"/>
          </a:p>
        </p:txBody>
      </p:sp>
      <p:pic>
        <p:nvPicPr>
          <p:cNvPr id="107532" name="Picture 12" descr="Questionnaire-casting-g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7113" y="2057400"/>
            <a:ext cx="1081087" cy="811212"/>
          </a:xfrm>
          <a:prstGeom prst="rect">
            <a:avLst/>
          </a:prstGeom>
          <a:noFill/>
          <a:ln w="9525">
            <a:noFill/>
            <a:miter lim="800000"/>
            <a:headEnd/>
            <a:tailEnd/>
          </a:ln>
        </p:spPr>
      </p:pic>
      <p:sp>
        <p:nvSpPr>
          <p:cNvPr id="3" name="AutoShape 6"/>
          <p:cNvSpPr>
            <a:spLocks noChangeArrowheads="1"/>
          </p:cNvSpPr>
          <p:nvPr/>
        </p:nvSpPr>
        <p:spPr bwMode="auto">
          <a:xfrm>
            <a:off x="533400" y="3602038"/>
            <a:ext cx="576263" cy="360362"/>
          </a:xfrm>
          <a:prstGeom prst="rightArrow">
            <a:avLst>
              <a:gd name="adj1" fmla="val 50000"/>
              <a:gd name="adj2" fmla="val 39978"/>
            </a:avLst>
          </a:prstGeom>
          <a:solidFill>
            <a:srgbClr val="00CCFF"/>
          </a:solidFill>
          <a:ln w="9525">
            <a:solidFill>
              <a:schemeClr val="tx1"/>
            </a:solidFill>
            <a:miter lim="800000"/>
            <a:headEnd/>
            <a:tailEnd/>
          </a:ln>
        </p:spPr>
        <p:txBody>
          <a:bodyPr wrap="none" anchor="ctr"/>
          <a:lstStyle/>
          <a:p>
            <a:endParaRPr lang="fr-FR"/>
          </a:p>
        </p:txBody>
      </p:sp>
      <p:pic>
        <p:nvPicPr>
          <p:cNvPr id="107537" name="Picture 17" descr="Formations4b6af91ae553b"/>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48000" y="3225800"/>
            <a:ext cx="1295400" cy="1117600"/>
          </a:xfrm>
          <a:prstGeom prst="rect">
            <a:avLst/>
          </a:prstGeom>
          <a:noFill/>
          <a:ln w="9525">
            <a:noFill/>
            <a:miter lim="800000"/>
            <a:headEnd/>
            <a:tailEnd/>
          </a:ln>
        </p:spPr>
      </p:pic>
      <p:pic>
        <p:nvPicPr>
          <p:cNvPr id="107539" name="Picture 19" descr="282134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00600" y="3286125"/>
            <a:ext cx="1295400" cy="1133475"/>
          </a:xfrm>
          <a:prstGeom prst="rect">
            <a:avLst/>
          </a:prstGeom>
          <a:noFill/>
          <a:ln w="9525">
            <a:noFill/>
            <a:miter lim="800000"/>
            <a:headEnd/>
            <a:tailEnd/>
          </a:ln>
        </p:spPr>
      </p:pic>
      <p:pic>
        <p:nvPicPr>
          <p:cNvPr id="107541" name="Picture 21" descr="focusgroup"/>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13138" y="4419600"/>
            <a:ext cx="1439862" cy="1201738"/>
          </a:xfrm>
          <a:prstGeom prst="rect">
            <a:avLst/>
          </a:prstGeom>
          <a:noFill/>
          <a:ln w="9525">
            <a:noFill/>
            <a:miter lim="800000"/>
            <a:headEnd/>
            <a:tailEnd/>
          </a:ln>
        </p:spPr>
      </p:pic>
      <p:sp>
        <p:nvSpPr>
          <p:cNvPr id="4" name="Espace réservé du numéro de diapositive 3"/>
          <p:cNvSpPr>
            <a:spLocks noGrp="1"/>
          </p:cNvSpPr>
          <p:nvPr>
            <p:ph type="sldNum" sz="quarter" idx="11"/>
          </p:nvPr>
        </p:nvSpPr>
        <p:spPr/>
        <p:txBody>
          <a:bodyPr/>
          <a:lstStyle/>
          <a:p>
            <a:pPr>
              <a:defRPr/>
            </a:pPr>
            <a:fld id="{3C037D74-6CB4-495A-A80D-50A605D92923}" type="slidenum">
              <a:rPr lang="fr-FR" smtClean="0"/>
              <a:pPr>
                <a:defRPr/>
              </a:pPr>
              <a:t>82</a:t>
            </a:fld>
            <a:endParaRPr lang="fr-FR"/>
          </a:p>
        </p:txBody>
      </p:sp>
      <p:sp>
        <p:nvSpPr>
          <p:cNvPr id="15" name="Rectangle 14"/>
          <p:cNvSpPr/>
          <p:nvPr/>
        </p:nvSpPr>
        <p:spPr>
          <a:xfrm>
            <a:off x="5201763" y="1066800"/>
            <a:ext cx="3303584" cy="523220"/>
          </a:xfrm>
          <a:prstGeom prst="rect">
            <a:avLst/>
          </a:prstGeom>
        </p:spPr>
        <p:txBody>
          <a:bodyPr wrap="none">
            <a:spAutoFit/>
          </a:bodyPr>
          <a:lstStyle/>
          <a:p>
            <a:pPr marL="179388" lvl="1" algn="ctr"/>
            <a:r>
              <a:rPr lang="fr-FR" sz="2800" b="1" dirty="0">
                <a:solidFill>
                  <a:srgbClr val="0000CC"/>
                </a:solidFill>
                <a:latin typeface="Calibri" pitchFamily="34" charset="0"/>
              </a:rPr>
              <a:t>Approche qualitative</a:t>
            </a:r>
          </a:p>
        </p:txBody>
      </p:sp>
      <p:sp>
        <p:nvSpPr>
          <p:cNvPr id="16" name="AutoShape 6"/>
          <p:cNvSpPr>
            <a:spLocks noChangeArrowheads="1"/>
          </p:cNvSpPr>
          <p:nvPr/>
        </p:nvSpPr>
        <p:spPr bwMode="auto">
          <a:xfrm>
            <a:off x="533400" y="6040437"/>
            <a:ext cx="576263" cy="360363"/>
          </a:xfrm>
          <a:prstGeom prst="rightArrow">
            <a:avLst>
              <a:gd name="adj1" fmla="val 50000"/>
              <a:gd name="adj2" fmla="val 39978"/>
            </a:avLst>
          </a:prstGeom>
          <a:solidFill>
            <a:srgbClr val="00CCFF"/>
          </a:solidFill>
          <a:ln w="9525">
            <a:solidFill>
              <a:schemeClr val="tx1"/>
            </a:solidFill>
            <a:miter lim="800000"/>
            <a:headEnd/>
            <a:tailEnd/>
          </a:ln>
        </p:spPr>
        <p:txBody>
          <a:bodyPr wrap="none" anchor="ctr"/>
          <a:lstStyle/>
          <a:p>
            <a:endParaRPr lang="fr-FR"/>
          </a:p>
        </p:txBody>
      </p:sp>
      <p:pic>
        <p:nvPicPr>
          <p:cNvPr id="17" name="Image 16"/>
          <p:cNvPicPr>
            <a:picLocks noChangeAspect="1"/>
          </p:cNvPicPr>
          <p:nvPr/>
        </p:nvPicPr>
        <p:blipFill>
          <a:blip r:embed="rId8"/>
          <a:stretch>
            <a:fillRect/>
          </a:stretch>
        </p:blipFill>
        <p:spPr>
          <a:xfrm>
            <a:off x="5416910" y="5420849"/>
            <a:ext cx="1009400" cy="1308100"/>
          </a:xfrm>
          <a:prstGeom prst="rect">
            <a:avLst/>
          </a:prstGeom>
        </p:spPr>
      </p:pic>
      <p:pic>
        <p:nvPicPr>
          <p:cNvPr id="18" name="Image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32240" y="5513874"/>
            <a:ext cx="1007140" cy="1047750"/>
          </a:xfrm>
          <a:prstGeom prst="rect">
            <a:avLst/>
          </a:prstGeom>
        </p:spPr>
      </p:pic>
    </p:spTree>
    <p:custDataLst>
      <p:tags r:id="rId1"/>
    </p:custDataLst>
    <p:extLst>
      <p:ext uri="{BB962C8B-B14F-4D97-AF65-F5344CB8AC3E}">
        <p14:creationId xmlns:p14="http://schemas.microsoft.com/office/powerpoint/2010/main" val="238670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524">
                                            <p:txEl>
                                              <p:pRg st="2" end="2"/>
                                            </p:txEl>
                                          </p:spTgt>
                                        </p:tgtEl>
                                        <p:attrNameLst>
                                          <p:attrName>style.visibility</p:attrName>
                                        </p:attrNameLst>
                                      </p:cBhvr>
                                      <p:to>
                                        <p:strVal val="visible"/>
                                      </p:to>
                                    </p:set>
                                  </p:childTnLst>
                                </p:cTn>
                              </p:par>
                              <p:par>
                                <p:cTn id="11" presetID="55" presetClass="entr" presetSubtype="0" fill="hold" grpId="0" nodeType="withEffect">
                                  <p:stCondLst>
                                    <p:cond delay="0"/>
                                  </p:stCondLst>
                                  <p:childTnLst>
                                    <p:set>
                                      <p:cBhvr>
                                        <p:cTn id="12" dur="1" fill="hold">
                                          <p:stCondLst>
                                            <p:cond delay="0"/>
                                          </p:stCondLst>
                                        </p:cTn>
                                        <p:tgtEl>
                                          <p:spTgt spid="153606"/>
                                        </p:tgtEl>
                                        <p:attrNameLst>
                                          <p:attrName>style.visibility</p:attrName>
                                        </p:attrNameLst>
                                      </p:cBhvr>
                                      <p:to>
                                        <p:strVal val="visible"/>
                                      </p:to>
                                    </p:set>
                                    <p:anim calcmode="lin" valueType="num">
                                      <p:cBhvr>
                                        <p:cTn id="13" dur="1000" fill="hold"/>
                                        <p:tgtEl>
                                          <p:spTgt spid="153606"/>
                                        </p:tgtEl>
                                        <p:attrNameLst>
                                          <p:attrName>ppt_w</p:attrName>
                                        </p:attrNameLst>
                                      </p:cBhvr>
                                      <p:tavLst>
                                        <p:tav tm="0">
                                          <p:val>
                                            <p:strVal val="#ppt_w*0.70"/>
                                          </p:val>
                                        </p:tav>
                                        <p:tav tm="100000">
                                          <p:val>
                                            <p:strVal val="#ppt_w"/>
                                          </p:val>
                                        </p:tav>
                                      </p:tavLst>
                                    </p:anim>
                                    <p:anim calcmode="lin" valueType="num">
                                      <p:cBhvr>
                                        <p:cTn id="14" dur="1000" fill="hold"/>
                                        <p:tgtEl>
                                          <p:spTgt spid="153606"/>
                                        </p:tgtEl>
                                        <p:attrNameLst>
                                          <p:attrName>ppt_h</p:attrName>
                                        </p:attrNameLst>
                                      </p:cBhvr>
                                      <p:tavLst>
                                        <p:tav tm="0">
                                          <p:val>
                                            <p:strVal val="#ppt_h"/>
                                          </p:val>
                                        </p:tav>
                                        <p:tav tm="100000">
                                          <p:val>
                                            <p:strVal val="#ppt_h"/>
                                          </p:val>
                                        </p:tav>
                                      </p:tavLst>
                                    </p:anim>
                                    <p:animEffect transition="in" filter="fade">
                                      <p:cBhvr>
                                        <p:cTn id="15" dur="1000"/>
                                        <p:tgtEl>
                                          <p:spTgt spid="153606"/>
                                        </p:tgtEl>
                                      </p:cBhvr>
                                    </p:animEffect>
                                  </p:childTnLst>
                                </p:cTn>
                              </p:par>
                              <p:par>
                                <p:cTn id="16" presetID="55" presetClass="entr" presetSubtype="0" fill="hold" nodeType="withEffect">
                                  <p:stCondLst>
                                    <p:cond delay="0"/>
                                  </p:stCondLst>
                                  <p:childTnLst>
                                    <p:set>
                                      <p:cBhvr>
                                        <p:cTn id="17" dur="1" fill="hold">
                                          <p:stCondLst>
                                            <p:cond delay="0"/>
                                          </p:stCondLst>
                                        </p:cTn>
                                        <p:tgtEl>
                                          <p:spTgt spid="107532"/>
                                        </p:tgtEl>
                                        <p:attrNameLst>
                                          <p:attrName>style.visibility</p:attrName>
                                        </p:attrNameLst>
                                      </p:cBhvr>
                                      <p:to>
                                        <p:strVal val="visible"/>
                                      </p:to>
                                    </p:set>
                                    <p:anim calcmode="lin" valueType="num">
                                      <p:cBhvr>
                                        <p:cTn id="18" dur="1000" fill="hold"/>
                                        <p:tgtEl>
                                          <p:spTgt spid="107532"/>
                                        </p:tgtEl>
                                        <p:attrNameLst>
                                          <p:attrName>ppt_w</p:attrName>
                                        </p:attrNameLst>
                                      </p:cBhvr>
                                      <p:tavLst>
                                        <p:tav tm="0">
                                          <p:val>
                                            <p:strVal val="#ppt_w*0.70"/>
                                          </p:val>
                                        </p:tav>
                                        <p:tav tm="100000">
                                          <p:val>
                                            <p:strVal val="#ppt_w"/>
                                          </p:val>
                                        </p:tav>
                                      </p:tavLst>
                                    </p:anim>
                                    <p:anim calcmode="lin" valueType="num">
                                      <p:cBhvr>
                                        <p:cTn id="19" dur="1000" fill="hold"/>
                                        <p:tgtEl>
                                          <p:spTgt spid="107532"/>
                                        </p:tgtEl>
                                        <p:attrNameLst>
                                          <p:attrName>ppt_h</p:attrName>
                                        </p:attrNameLst>
                                      </p:cBhvr>
                                      <p:tavLst>
                                        <p:tav tm="0">
                                          <p:val>
                                            <p:strVal val="#ppt_h"/>
                                          </p:val>
                                        </p:tav>
                                        <p:tav tm="100000">
                                          <p:val>
                                            <p:strVal val="#ppt_h"/>
                                          </p:val>
                                        </p:tav>
                                      </p:tavLst>
                                    </p:anim>
                                    <p:animEffect transition="in" filter="fade">
                                      <p:cBhvr>
                                        <p:cTn id="20" dur="1000"/>
                                        <p:tgtEl>
                                          <p:spTgt spid="10753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524">
                                            <p:txEl>
                                              <p:pRg st="6" end="6"/>
                                            </p:txEl>
                                          </p:spTgt>
                                        </p:tgtEl>
                                        <p:attrNameLst>
                                          <p:attrName>style.visibility</p:attrName>
                                        </p:attrNameLst>
                                      </p:cBhvr>
                                      <p:to>
                                        <p:strVal val="visible"/>
                                      </p:to>
                                    </p:set>
                                  </p:childTnLst>
                                </p:cTn>
                              </p:par>
                              <p:par>
                                <p:cTn id="25" presetID="55"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strVal val="#ppt_w*0.70"/>
                                          </p:val>
                                        </p:tav>
                                        <p:tav tm="100000">
                                          <p:val>
                                            <p:strVal val="#ppt_w"/>
                                          </p:val>
                                        </p:tav>
                                      </p:tavLst>
                                    </p:anim>
                                    <p:anim calcmode="lin" valueType="num">
                                      <p:cBhvr>
                                        <p:cTn id="28" dur="1000" fill="hold"/>
                                        <p:tgtEl>
                                          <p:spTgt spid="3"/>
                                        </p:tgtEl>
                                        <p:attrNameLst>
                                          <p:attrName>ppt_h</p:attrName>
                                        </p:attrNameLst>
                                      </p:cBhvr>
                                      <p:tavLst>
                                        <p:tav tm="0">
                                          <p:val>
                                            <p:strVal val="#ppt_h"/>
                                          </p:val>
                                        </p:tav>
                                        <p:tav tm="100000">
                                          <p:val>
                                            <p:strVal val="#ppt_h"/>
                                          </p:val>
                                        </p:tav>
                                      </p:tavLst>
                                    </p:anim>
                                    <p:animEffect transition="in" filter="fade">
                                      <p:cBhvr>
                                        <p:cTn id="29" dur="1000"/>
                                        <p:tgtEl>
                                          <p:spTgt spid="3"/>
                                        </p:tgtEl>
                                      </p:cBhvr>
                                    </p:animEffect>
                                  </p:childTnLst>
                                </p:cTn>
                              </p:par>
                              <p:par>
                                <p:cTn id="30" presetID="55" presetClass="entr" presetSubtype="0" fill="hold" nodeType="withEffect">
                                  <p:stCondLst>
                                    <p:cond delay="0"/>
                                  </p:stCondLst>
                                  <p:childTnLst>
                                    <p:set>
                                      <p:cBhvr>
                                        <p:cTn id="31" dur="1" fill="hold">
                                          <p:stCondLst>
                                            <p:cond delay="0"/>
                                          </p:stCondLst>
                                        </p:cTn>
                                        <p:tgtEl>
                                          <p:spTgt spid="107537"/>
                                        </p:tgtEl>
                                        <p:attrNameLst>
                                          <p:attrName>style.visibility</p:attrName>
                                        </p:attrNameLst>
                                      </p:cBhvr>
                                      <p:to>
                                        <p:strVal val="visible"/>
                                      </p:to>
                                    </p:set>
                                    <p:anim calcmode="lin" valueType="num">
                                      <p:cBhvr>
                                        <p:cTn id="32" dur="1000" fill="hold"/>
                                        <p:tgtEl>
                                          <p:spTgt spid="107537"/>
                                        </p:tgtEl>
                                        <p:attrNameLst>
                                          <p:attrName>ppt_w</p:attrName>
                                        </p:attrNameLst>
                                      </p:cBhvr>
                                      <p:tavLst>
                                        <p:tav tm="0">
                                          <p:val>
                                            <p:strVal val="#ppt_w*0.70"/>
                                          </p:val>
                                        </p:tav>
                                        <p:tav tm="100000">
                                          <p:val>
                                            <p:strVal val="#ppt_w"/>
                                          </p:val>
                                        </p:tav>
                                      </p:tavLst>
                                    </p:anim>
                                    <p:anim calcmode="lin" valueType="num">
                                      <p:cBhvr>
                                        <p:cTn id="33" dur="1000" fill="hold"/>
                                        <p:tgtEl>
                                          <p:spTgt spid="107537"/>
                                        </p:tgtEl>
                                        <p:attrNameLst>
                                          <p:attrName>ppt_h</p:attrName>
                                        </p:attrNameLst>
                                      </p:cBhvr>
                                      <p:tavLst>
                                        <p:tav tm="0">
                                          <p:val>
                                            <p:strVal val="#ppt_h"/>
                                          </p:val>
                                        </p:tav>
                                        <p:tav tm="100000">
                                          <p:val>
                                            <p:strVal val="#ppt_h"/>
                                          </p:val>
                                        </p:tav>
                                      </p:tavLst>
                                    </p:anim>
                                    <p:animEffect transition="in" filter="fade">
                                      <p:cBhvr>
                                        <p:cTn id="34" dur="1000"/>
                                        <p:tgtEl>
                                          <p:spTgt spid="107537"/>
                                        </p:tgtEl>
                                      </p:cBhvr>
                                    </p:animEffect>
                                  </p:childTnLst>
                                </p:cTn>
                              </p:par>
                              <p:par>
                                <p:cTn id="35" presetID="55" presetClass="entr" presetSubtype="0" fill="hold" nodeType="withEffect">
                                  <p:stCondLst>
                                    <p:cond delay="0"/>
                                  </p:stCondLst>
                                  <p:childTnLst>
                                    <p:set>
                                      <p:cBhvr>
                                        <p:cTn id="36" dur="1" fill="hold">
                                          <p:stCondLst>
                                            <p:cond delay="0"/>
                                          </p:stCondLst>
                                        </p:cTn>
                                        <p:tgtEl>
                                          <p:spTgt spid="107539"/>
                                        </p:tgtEl>
                                        <p:attrNameLst>
                                          <p:attrName>style.visibility</p:attrName>
                                        </p:attrNameLst>
                                      </p:cBhvr>
                                      <p:to>
                                        <p:strVal val="visible"/>
                                      </p:to>
                                    </p:set>
                                    <p:anim calcmode="lin" valueType="num">
                                      <p:cBhvr>
                                        <p:cTn id="37" dur="1000" fill="hold"/>
                                        <p:tgtEl>
                                          <p:spTgt spid="107539"/>
                                        </p:tgtEl>
                                        <p:attrNameLst>
                                          <p:attrName>ppt_w</p:attrName>
                                        </p:attrNameLst>
                                      </p:cBhvr>
                                      <p:tavLst>
                                        <p:tav tm="0">
                                          <p:val>
                                            <p:strVal val="#ppt_w*0.70"/>
                                          </p:val>
                                        </p:tav>
                                        <p:tav tm="100000">
                                          <p:val>
                                            <p:strVal val="#ppt_w"/>
                                          </p:val>
                                        </p:tav>
                                      </p:tavLst>
                                    </p:anim>
                                    <p:anim calcmode="lin" valueType="num">
                                      <p:cBhvr>
                                        <p:cTn id="38" dur="1000" fill="hold"/>
                                        <p:tgtEl>
                                          <p:spTgt spid="107539"/>
                                        </p:tgtEl>
                                        <p:attrNameLst>
                                          <p:attrName>ppt_h</p:attrName>
                                        </p:attrNameLst>
                                      </p:cBhvr>
                                      <p:tavLst>
                                        <p:tav tm="0">
                                          <p:val>
                                            <p:strVal val="#ppt_h"/>
                                          </p:val>
                                        </p:tav>
                                        <p:tav tm="100000">
                                          <p:val>
                                            <p:strVal val="#ppt_h"/>
                                          </p:val>
                                        </p:tav>
                                      </p:tavLst>
                                    </p:anim>
                                    <p:animEffect transition="in" filter="fade">
                                      <p:cBhvr>
                                        <p:cTn id="39" dur="1000"/>
                                        <p:tgtEl>
                                          <p:spTgt spid="10753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7524">
                                            <p:txEl>
                                              <p:pRg st="10" end="1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7524">
                                            <p:txEl>
                                              <p:pRg st="14" end="14"/>
                                            </p:txEl>
                                          </p:spTgt>
                                        </p:tgtEl>
                                        <p:attrNameLst>
                                          <p:attrName>style.visibility</p:attrName>
                                        </p:attrNameLst>
                                      </p:cBhvr>
                                      <p:to>
                                        <p:strVal val="visible"/>
                                      </p:to>
                                    </p:set>
                                  </p:childTnLst>
                                </p:cTn>
                              </p:par>
                              <p:par>
                                <p:cTn id="48" presetID="55" presetClass="entr" presetSubtype="0"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p:cTn id="50" dur="1000" fill="hold"/>
                                        <p:tgtEl>
                                          <p:spTgt spid="2"/>
                                        </p:tgtEl>
                                        <p:attrNameLst>
                                          <p:attrName>ppt_w</p:attrName>
                                        </p:attrNameLst>
                                      </p:cBhvr>
                                      <p:tavLst>
                                        <p:tav tm="0">
                                          <p:val>
                                            <p:strVal val="#ppt_w*0.70"/>
                                          </p:val>
                                        </p:tav>
                                        <p:tav tm="100000">
                                          <p:val>
                                            <p:strVal val="#ppt_w"/>
                                          </p:val>
                                        </p:tav>
                                      </p:tavLst>
                                    </p:anim>
                                    <p:anim calcmode="lin" valueType="num">
                                      <p:cBhvr>
                                        <p:cTn id="51" dur="1000" fill="hold"/>
                                        <p:tgtEl>
                                          <p:spTgt spid="2"/>
                                        </p:tgtEl>
                                        <p:attrNameLst>
                                          <p:attrName>ppt_h</p:attrName>
                                        </p:attrNameLst>
                                      </p:cBhvr>
                                      <p:tavLst>
                                        <p:tav tm="0">
                                          <p:val>
                                            <p:strVal val="#ppt_h"/>
                                          </p:val>
                                        </p:tav>
                                        <p:tav tm="100000">
                                          <p:val>
                                            <p:strVal val="#ppt_h"/>
                                          </p:val>
                                        </p:tav>
                                      </p:tavLst>
                                    </p:anim>
                                    <p:animEffect transition="in" filter="fade">
                                      <p:cBhvr>
                                        <p:cTn id="52" dur="1000"/>
                                        <p:tgtEl>
                                          <p:spTgt spid="2"/>
                                        </p:tgtEl>
                                      </p:cBhvr>
                                    </p:animEffect>
                                  </p:childTnLst>
                                </p:cTn>
                              </p:par>
                              <p:par>
                                <p:cTn id="53" presetID="55" presetClass="entr" presetSubtype="0" fill="hold" nodeType="withEffect">
                                  <p:stCondLst>
                                    <p:cond delay="0"/>
                                  </p:stCondLst>
                                  <p:childTnLst>
                                    <p:set>
                                      <p:cBhvr>
                                        <p:cTn id="54" dur="1" fill="hold">
                                          <p:stCondLst>
                                            <p:cond delay="0"/>
                                          </p:stCondLst>
                                        </p:cTn>
                                        <p:tgtEl>
                                          <p:spTgt spid="107541"/>
                                        </p:tgtEl>
                                        <p:attrNameLst>
                                          <p:attrName>style.visibility</p:attrName>
                                        </p:attrNameLst>
                                      </p:cBhvr>
                                      <p:to>
                                        <p:strVal val="visible"/>
                                      </p:to>
                                    </p:set>
                                    <p:anim calcmode="lin" valueType="num">
                                      <p:cBhvr>
                                        <p:cTn id="55" dur="1000" fill="hold"/>
                                        <p:tgtEl>
                                          <p:spTgt spid="107541"/>
                                        </p:tgtEl>
                                        <p:attrNameLst>
                                          <p:attrName>ppt_w</p:attrName>
                                        </p:attrNameLst>
                                      </p:cBhvr>
                                      <p:tavLst>
                                        <p:tav tm="0">
                                          <p:val>
                                            <p:strVal val="#ppt_w*0.70"/>
                                          </p:val>
                                        </p:tav>
                                        <p:tav tm="100000">
                                          <p:val>
                                            <p:strVal val="#ppt_w"/>
                                          </p:val>
                                        </p:tav>
                                      </p:tavLst>
                                    </p:anim>
                                    <p:anim calcmode="lin" valueType="num">
                                      <p:cBhvr>
                                        <p:cTn id="56" dur="1000" fill="hold"/>
                                        <p:tgtEl>
                                          <p:spTgt spid="107541"/>
                                        </p:tgtEl>
                                        <p:attrNameLst>
                                          <p:attrName>ppt_h</p:attrName>
                                        </p:attrNameLst>
                                      </p:cBhvr>
                                      <p:tavLst>
                                        <p:tav tm="0">
                                          <p:val>
                                            <p:strVal val="#ppt_h"/>
                                          </p:val>
                                        </p:tav>
                                        <p:tav tm="100000">
                                          <p:val>
                                            <p:strVal val="#ppt_h"/>
                                          </p:val>
                                        </p:tav>
                                      </p:tavLst>
                                    </p:anim>
                                    <p:animEffect transition="in" filter="fade">
                                      <p:cBhvr>
                                        <p:cTn id="57" dur="1000"/>
                                        <p:tgtEl>
                                          <p:spTgt spid="107541"/>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1000" fill="hold"/>
                                        <p:tgtEl>
                                          <p:spTgt spid="16"/>
                                        </p:tgtEl>
                                        <p:attrNameLst>
                                          <p:attrName>ppt_w</p:attrName>
                                        </p:attrNameLst>
                                      </p:cBhvr>
                                      <p:tavLst>
                                        <p:tav tm="0">
                                          <p:val>
                                            <p:strVal val="#ppt_w*0.70"/>
                                          </p:val>
                                        </p:tav>
                                        <p:tav tm="100000">
                                          <p:val>
                                            <p:strVal val="#ppt_w"/>
                                          </p:val>
                                        </p:tav>
                                      </p:tavLst>
                                    </p:anim>
                                    <p:anim calcmode="lin" valueType="num">
                                      <p:cBhvr>
                                        <p:cTn id="61" dur="1000" fill="hold"/>
                                        <p:tgtEl>
                                          <p:spTgt spid="16"/>
                                        </p:tgtEl>
                                        <p:attrNameLst>
                                          <p:attrName>ppt_h</p:attrName>
                                        </p:attrNameLst>
                                      </p:cBhvr>
                                      <p:tavLst>
                                        <p:tav tm="0">
                                          <p:val>
                                            <p:strVal val="#ppt_h"/>
                                          </p:val>
                                        </p:tav>
                                        <p:tav tm="100000">
                                          <p:val>
                                            <p:strVal val="#ppt_h"/>
                                          </p:val>
                                        </p:tav>
                                      </p:tavLst>
                                    </p:anim>
                                    <p:animEffect transition="in" filter="fade">
                                      <p:cBhvr>
                                        <p:cTn id="6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6" grpId="0" animBg="1"/>
      <p:bldP spid="2" grpId="0" animBg="1"/>
      <p:bldP spid="3" grpId="0" animBg="1"/>
      <p:bldP spid="1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4"/>
          <p:cNvSpPr>
            <a:spLocks noGrp="1"/>
          </p:cNvSpPr>
          <p:nvPr>
            <p:ph type="title"/>
            <p:custDataLst>
              <p:tags r:id="rId2"/>
            </p:custDataLst>
          </p:nvPr>
        </p:nvSpPr>
        <p:spPr>
          <a:xfrm>
            <a:off x="1699320" y="173014"/>
            <a:ext cx="7049144" cy="735706"/>
          </a:xfrm>
        </p:spPr>
        <p:txBody>
          <a:bodyPr>
            <a:normAutofit/>
          </a:bodyPr>
          <a:lstStyle/>
          <a:p>
            <a:pPr algn="ctr"/>
            <a:r>
              <a:rPr lang="fr-FR" sz="4000" b="1" cap="none" dirty="0" smtClean="0">
                <a:solidFill>
                  <a:schemeClr val="accent1"/>
                </a:solidFill>
                <a:latin typeface="Calibri" pitchFamily="34" charset="0"/>
              </a:rPr>
              <a:t>PRIORISATION</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2" name="Picture 2" descr="http://www.codes05.org/images/interface/logo_codes05.gif"/>
          <p:cNvPicPr>
            <a:picLocks noChangeAspect="1" noChangeArrowheads="1"/>
          </p:cNvPicPr>
          <p:nvPr/>
        </p:nvPicPr>
        <p:blipFill>
          <a:blip r:embed="rId5" cstate="screen"/>
          <a:srcRect b="9912"/>
          <a:stretch>
            <a:fillRect/>
          </a:stretch>
        </p:blipFill>
        <p:spPr bwMode="auto">
          <a:xfrm>
            <a:off x="61913" y="0"/>
            <a:ext cx="1314450" cy="944563"/>
          </a:xfrm>
          <a:prstGeom prst="rect">
            <a:avLst/>
          </a:prstGeom>
          <a:noFill/>
          <a:ln w="9525">
            <a:noFill/>
            <a:miter lim="800000"/>
            <a:headEnd/>
            <a:tailEnd/>
          </a:ln>
        </p:spPr>
      </p:pic>
      <p:pic>
        <p:nvPicPr>
          <p:cNvPr id="4" name="Image 3"/>
          <p:cNvPicPr>
            <a:picLocks noChangeAspect="1"/>
          </p:cNvPicPr>
          <p:nvPr/>
        </p:nvPicPr>
        <p:blipFill rotWithShape="1">
          <a:blip r:embed="rId6"/>
          <a:srcRect l="16533" t="17101" r="40156" b="5901"/>
          <a:stretch/>
        </p:blipFill>
        <p:spPr>
          <a:xfrm>
            <a:off x="1475656" y="908720"/>
            <a:ext cx="5832648" cy="5832648"/>
          </a:xfrm>
          <a:prstGeom prst="rect">
            <a:avLst/>
          </a:prstGeom>
        </p:spPr>
      </p:pic>
    </p:spTree>
    <p:custDataLst>
      <p:tags r:id="rId1"/>
    </p:custDataLst>
    <p:extLst>
      <p:ext uri="{BB962C8B-B14F-4D97-AF65-F5344CB8AC3E}">
        <p14:creationId xmlns:p14="http://schemas.microsoft.com/office/powerpoint/2010/main" val="5194875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4"/>
          <p:cNvSpPr>
            <a:spLocks noGrp="1"/>
          </p:cNvSpPr>
          <p:nvPr>
            <p:ph type="title"/>
            <p:custDataLst>
              <p:tags r:id="rId2"/>
            </p:custDataLst>
          </p:nvPr>
        </p:nvSpPr>
        <p:spPr>
          <a:xfrm>
            <a:off x="1699320" y="173014"/>
            <a:ext cx="7049144" cy="735706"/>
          </a:xfrm>
        </p:spPr>
        <p:txBody>
          <a:bodyPr>
            <a:normAutofit/>
          </a:bodyPr>
          <a:lstStyle/>
          <a:p>
            <a:pPr algn="ctr"/>
            <a:r>
              <a:rPr lang="fr-FR" sz="4000" b="1" cap="none" dirty="0" smtClean="0">
                <a:solidFill>
                  <a:schemeClr val="accent1"/>
                </a:solidFill>
                <a:latin typeface="Calibri" pitchFamily="34" charset="0"/>
              </a:rPr>
              <a:t>PRIORISATION</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84</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2" name="Picture 2" descr="http://www.codes05.org/images/interface/logo_codes05.gif"/>
          <p:cNvPicPr>
            <a:picLocks noChangeAspect="1" noChangeArrowheads="1"/>
          </p:cNvPicPr>
          <p:nvPr/>
        </p:nvPicPr>
        <p:blipFill>
          <a:blip r:embed="rId5" cstate="screen"/>
          <a:srcRect b="9912"/>
          <a:stretch>
            <a:fillRect/>
          </a:stretch>
        </p:blipFill>
        <p:spPr bwMode="auto">
          <a:xfrm>
            <a:off x="61913" y="0"/>
            <a:ext cx="1314450" cy="944563"/>
          </a:xfrm>
          <a:prstGeom prst="rect">
            <a:avLst/>
          </a:prstGeom>
          <a:noFill/>
          <a:ln w="9525">
            <a:noFill/>
            <a:miter lim="800000"/>
            <a:headEnd/>
            <a:tailEnd/>
          </a:ln>
        </p:spPr>
      </p:pic>
      <p:pic>
        <p:nvPicPr>
          <p:cNvPr id="3" name="Image 2"/>
          <p:cNvPicPr>
            <a:picLocks noChangeAspect="1"/>
          </p:cNvPicPr>
          <p:nvPr/>
        </p:nvPicPr>
        <p:blipFill rotWithShape="1">
          <a:blip r:embed="rId6"/>
          <a:srcRect l="16532" t="17100" r="41338" b="13601"/>
          <a:stretch/>
        </p:blipFill>
        <p:spPr>
          <a:xfrm>
            <a:off x="1722579" y="944563"/>
            <a:ext cx="6120680" cy="5663059"/>
          </a:xfrm>
          <a:prstGeom prst="rect">
            <a:avLst/>
          </a:prstGeom>
        </p:spPr>
      </p:pic>
    </p:spTree>
    <p:custDataLst>
      <p:tags r:id="rId1"/>
    </p:custDataLst>
    <p:extLst>
      <p:ext uri="{BB962C8B-B14F-4D97-AF65-F5344CB8AC3E}">
        <p14:creationId xmlns:p14="http://schemas.microsoft.com/office/powerpoint/2010/main" val="14579542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4"/>
          <p:cNvSpPr>
            <a:spLocks noGrp="1"/>
          </p:cNvSpPr>
          <p:nvPr>
            <p:ph type="title"/>
            <p:custDataLst>
              <p:tags r:id="rId2"/>
            </p:custDataLst>
          </p:nvPr>
        </p:nvSpPr>
        <p:spPr>
          <a:xfrm>
            <a:off x="1699320" y="173014"/>
            <a:ext cx="7049144" cy="735706"/>
          </a:xfrm>
        </p:spPr>
        <p:txBody>
          <a:bodyPr>
            <a:normAutofit/>
          </a:bodyPr>
          <a:lstStyle/>
          <a:p>
            <a:pPr algn="ctr"/>
            <a:r>
              <a:rPr lang="fr-FR" sz="4000" b="1" cap="none" dirty="0" smtClean="0">
                <a:solidFill>
                  <a:schemeClr val="accent1"/>
                </a:solidFill>
                <a:latin typeface="Calibri" pitchFamily="34" charset="0"/>
              </a:rPr>
              <a:t>PRIORISATION</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2" name="Picture 2" descr="http://www.codes05.org/images/interface/logo_codes05.gif"/>
          <p:cNvPicPr>
            <a:picLocks noChangeAspect="1" noChangeArrowheads="1"/>
          </p:cNvPicPr>
          <p:nvPr/>
        </p:nvPicPr>
        <p:blipFill>
          <a:blip r:embed="rId5" cstate="screen"/>
          <a:srcRect b="9912"/>
          <a:stretch>
            <a:fillRect/>
          </a:stretch>
        </p:blipFill>
        <p:spPr bwMode="auto">
          <a:xfrm>
            <a:off x="61913" y="0"/>
            <a:ext cx="1314450" cy="944563"/>
          </a:xfrm>
          <a:prstGeom prst="rect">
            <a:avLst/>
          </a:prstGeom>
          <a:noFill/>
          <a:ln w="9525">
            <a:noFill/>
            <a:miter lim="800000"/>
            <a:headEnd/>
            <a:tailEnd/>
          </a:ln>
        </p:spPr>
      </p:pic>
      <p:pic>
        <p:nvPicPr>
          <p:cNvPr id="4" name="Image 3"/>
          <p:cNvPicPr>
            <a:picLocks noChangeAspect="1"/>
          </p:cNvPicPr>
          <p:nvPr/>
        </p:nvPicPr>
        <p:blipFill rotWithShape="1">
          <a:blip r:embed="rId6"/>
          <a:srcRect l="16137" t="17801" r="19289" b="6600"/>
          <a:stretch/>
        </p:blipFill>
        <p:spPr>
          <a:xfrm>
            <a:off x="467543" y="1151461"/>
            <a:ext cx="7613613" cy="5013843"/>
          </a:xfrm>
          <a:prstGeom prst="rect">
            <a:avLst/>
          </a:prstGeom>
        </p:spPr>
      </p:pic>
    </p:spTree>
    <p:custDataLst>
      <p:tags r:id="rId1"/>
    </p:custDataLst>
    <p:extLst>
      <p:ext uri="{BB962C8B-B14F-4D97-AF65-F5344CB8AC3E}">
        <p14:creationId xmlns:p14="http://schemas.microsoft.com/office/powerpoint/2010/main" val="1867036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4"/>
          <p:cNvSpPr>
            <a:spLocks noGrp="1"/>
          </p:cNvSpPr>
          <p:nvPr>
            <p:ph type="title"/>
            <p:custDataLst>
              <p:tags r:id="rId2"/>
            </p:custDataLst>
          </p:nvPr>
        </p:nvSpPr>
        <p:spPr>
          <a:xfrm>
            <a:off x="1699320" y="173014"/>
            <a:ext cx="7049144" cy="735706"/>
          </a:xfrm>
        </p:spPr>
        <p:txBody>
          <a:bodyPr>
            <a:normAutofit/>
          </a:bodyPr>
          <a:lstStyle/>
          <a:p>
            <a:pPr algn="ctr"/>
            <a:r>
              <a:rPr lang="fr-FR" sz="4000" b="1" cap="none" dirty="0" smtClean="0">
                <a:solidFill>
                  <a:schemeClr val="accent1"/>
                </a:solidFill>
                <a:latin typeface="Calibri" pitchFamily="34" charset="0"/>
              </a:rPr>
              <a:t>PROBLEMATIQUE</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86</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2" name="Picture 2" descr="http://www.codes05.org/images/interface/logo_codes05.gif"/>
          <p:cNvPicPr>
            <a:picLocks noChangeAspect="1" noChangeArrowheads="1"/>
          </p:cNvPicPr>
          <p:nvPr/>
        </p:nvPicPr>
        <p:blipFill>
          <a:blip r:embed="rId5" cstate="screen"/>
          <a:srcRect b="9912"/>
          <a:stretch>
            <a:fillRect/>
          </a:stretch>
        </p:blipFill>
        <p:spPr bwMode="auto">
          <a:xfrm>
            <a:off x="61913" y="0"/>
            <a:ext cx="1314450" cy="944563"/>
          </a:xfrm>
          <a:prstGeom prst="rect">
            <a:avLst/>
          </a:prstGeom>
          <a:noFill/>
          <a:ln w="9525">
            <a:noFill/>
            <a:miter lim="800000"/>
            <a:headEnd/>
            <a:tailEnd/>
          </a:ln>
        </p:spPr>
      </p:pic>
      <p:pic>
        <p:nvPicPr>
          <p:cNvPr id="3" name="Image 2"/>
          <p:cNvPicPr>
            <a:picLocks noChangeAspect="1"/>
          </p:cNvPicPr>
          <p:nvPr/>
        </p:nvPicPr>
        <p:blipFill rotWithShape="1">
          <a:blip r:embed="rId6"/>
          <a:srcRect l="16925" t="14300" r="42913" b="37401"/>
          <a:stretch/>
        </p:blipFill>
        <p:spPr>
          <a:xfrm>
            <a:off x="700612" y="1196752"/>
            <a:ext cx="7344816" cy="4968552"/>
          </a:xfrm>
          <a:prstGeom prst="rect">
            <a:avLst/>
          </a:prstGeom>
        </p:spPr>
      </p:pic>
    </p:spTree>
    <p:custDataLst>
      <p:tags r:id="rId1"/>
    </p:custDataLst>
    <p:extLst>
      <p:ext uri="{BB962C8B-B14F-4D97-AF65-F5344CB8AC3E}">
        <p14:creationId xmlns:p14="http://schemas.microsoft.com/office/powerpoint/2010/main" val="15502137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900113" y="260350"/>
            <a:ext cx="7793037" cy="911225"/>
          </a:xfrm>
        </p:spPr>
        <p:txBody>
          <a:bodyPr/>
          <a:lstStyle/>
          <a:p>
            <a:pPr algn="ctr" eaLnBrk="1" fontAlgn="auto" hangingPunct="1">
              <a:spcAft>
                <a:spcPts val="0"/>
              </a:spcAft>
              <a:defRPr/>
            </a:pPr>
            <a:r>
              <a:rPr lang="fr-FR" sz="3200" b="1" u="sng" dirty="0" smtClean="0">
                <a:solidFill>
                  <a:schemeClr val="tx2">
                    <a:lumMod val="75000"/>
                    <a:lumOff val="25000"/>
                  </a:schemeClr>
                </a:solidFill>
                <a:latin typeface="Calibri" pitchFamily="34" charset="0"/>
                <a:cs typeface="Calibri" pitchFamily="34" charset="0"/>
              </a:rPr>
              <a:t>DEFINITION DES OBJECTIFS </a:t>
            </a:r>
          </a:p>
        </p:txBody>
      </p:sp>
      <p:sp>
        <p:nvSpPr>
          <p:cNvPr id="21506" name="Rectangle 3"/>
          <p:cNvSpPr>
            <a:spLocks noGrp="1" noChangeArrowheads="1"/>
          </p:cNvSpPr>
          <p:nvPr>
            <p:ph type="body" idx="4294967295"/>
          </p:nvPr>
        </p:nvSpPr>
        <p:spPr>
          <a:xfrm>
            <a:off x="684213" y="1557338"/>
            <a:ext cx="7772400" cy="4995862"/>
          </a:xfrm>
        </p:spPr>
        <p:txBody>
          <a:bodyPr/>
          <a:lstStyle/>
          <a:p>
            <a:pPr eaLnBrk="1" hangingPunct="1">
              <a:lnSpc>
                <a:spcPct val="90000"/>
              </a:lnSpc>
            </a:pPr>
            <a:r>
              <a:rPr lang="fr-FR" sz="2800" dirty="0" smtClean="0">
                <a:latin typeface="Calibri" pitchFamily="34" charset="0"/>
              </a:rPr>
              <a:t>L’objectif se définit </a:t>
            </a:r>
            <a:r>
              <a:rPr lang="fr-FR" sz="2800" b="1" dirty="0" smtClean="0">
                <a:latin typeface="Calibri" pitchFamily="34" charset="0"/>
              </a:rPr>
              <a:t>avec</a:t>
            </a:r>
            <a:r>
              <a:rPr lang="fr-FR" sz="2800" dirty="0" smtClean="0">
                <a:latin typeface="Calibri" pitchFamily="34" charset="0"/>
              </a:rPr>
              <a:t> les partenaires d’action et la population concernée</a:t>
            </a:r>
          </a:p>
          <a:p>
            <a:pPr eaLnBrk="1" hangingPunct="1">
              <a:lnSpc>
                <a:spcPct val="90000"/>
              </a:lnSpc>
              <a:buFont typeface="Wingdings" pitchFamily="2" charset="2"/>
              <a:buNone/>
            </a:pPr>
            <a:endParaRPr lang="fr-FR" sz="2800" dirty="0" smtClean="0">
              <a:latin typeface="Calibri" pitchFamily="34" charset="0"/>
            </a:endParaRPr>
          </a:p>
          <a:p>
            <a:pPr eaLnBrk="1" hangingPunct="1">
              <a:lnSpc>
                <a:spcPct val="90000"/>
              </a:lnSpc>
            </a:pPr>
            <a:r>
              <a:rPr lang="fr-FR" sz="2800" dirty="0" smtClean="0">
                <a:latin typeface="Calibri" pitchFamily="34" charset="0"/>
              </a:rPr>
              <a:t>Il s’agit de savoir ce que l’on </a:t>
            </a:r>
            <a:r>
              <a:rPr lang="fr-FR" sz="2800" b="1" dirty="0" smtClean="0">
                <a:latin typeface="Calibri" pitchFamily="34" charset="0"/>
              </a:rPr>
              <a:t>veut</a:t>
            </a:r>
            <a:r>
              <a:rPr lang="fr-FR" sz="2800" dirty="0" smtClean="0">
                <a:latin typeface="Calibri" pitchFamily="34" charset="0"/>
              </a:rPr>
              <a:t> faire , ce que l’on </a:t>
            </a:r>
            <a:r>
              <a:rPr lang="fr-FR" sz="2800" b="1" dirty="0" smtClean="0">
                <a:latin typeface="Calibri" pitchFamily="34" charset="0"/>
              </a:rPr>
              <a:t>peut</a:t>
            </a:r>
            <a:r>
              <a:rPr lang="fr-FR" sz="2800" dirty="0" smtClean="0">
                <a:latin typeface="Calibri" pitchFamily="34" charset="0"/>
              </a:rPr>
              <a:t> faire</a:t>
            </a:r>
          </a:p>
          <a:p>
            <a:pPr eaLnBrk="1" hangingPunct="1">
              <a:lnSpc>
                <a:spcPct val="90000"/>
              </a:lnSpc>
              <a:buFont typeface="Wingdings" pitchFamily="2" charset="2"/>
              <a:buNone/>
            </a:pPr>
            <a:endParaRPr lang="fr-FR" sz="2800" dirty="0" smtClean="0">
              <a:latin typeface="Calibri" pitchFamily="34" charset="0"/>
            </a:endParaRPr>
          </a:p>
          <a:p>
            <a:pPr eaLnBrk="1" hangingPunct="1">
              <a:lnSpc>
                <a:spcPct val="90000"/>
              </a:lnSpc>
            </a:pPr>
            <a:r>
              <a:rPr lang="fr-FR" sz="2800" dirty="0" smtClean="0">
                <a:latin typeface="Calibri" pitchFamily="34" charset="0"/>
              </a:rPr>
              <a:t>C’est le </a:t>
            </a:r>
            <a:r>
              <a:rPr lang="fr-FR" sz="2800" b="1" dirty="0" smtClean="0">
                <a:latin typeface="Calibri" pitchFamily="34" charset="0"/>
              </a:rPr>
              <a:t>résultat </a:t>
            </a:r>
            <a:r>
              <a:rPr lang="fr-FR" sz="2800" dirty="0" smtClean="0">
                <a:latin typeface="Calibri" pitchFamily="34" charset="0"/>
              </a:rPr>
              <a:t>auquel on veut aboutir</a:t>
            </a:r>
          </a:p>
          <a:p>
            <a:pPr eaLnBrk="1" hangingPunct="1">
              <a:lnSpc>
                <a:spcPct val="90000"/>
              </a:lnSpc>
            </a:pPr>
            <a:endParaRPr lang="fr-FR" sz="2800" dirty="0" smtClean="0">
              <a:latin typeface="Calibri" pitchFamily="34" charset="0"/>
            </a:endParaRPr>
          </a:p>
          <a:p>
            <a:pPr eaLnBrk="1" hangingPunct="1">
              <a:lnSpc>
                <a:spcPct val="90000"/>
              </a:lnSpc>
            </a:pPr>
            <a:r>
              <a:rPr lang="fr-FR" sz="2800" dirty="0" smtClean="0">
                <a:latin typeface="Calibri" pitchFamily="34" charset="0"/>
              </a:rPr>
              <a:t>L’objectif doit se rapporter :</a:t>
            </a:r>
          </a:p>
          <a:p>
            <a:pPr eaLnBrk="1" hangingPunct="1">
              <a:lnSpc>
                <a:spcPct val="90000"/>
              </a:lnSpc>
              <a:buFontTx/>
              <a:buChar char="-"/>
            </a:pPr>
            <a:r>
              <a:rPr lang="fr-FR" sz="2800" b="1" dirty="0" smtClean="0">
                <a:latin typeface="Calibri" pitchFamily="34" charset="0"/>
              </a:rPr>
              <a:t>au problème de santé à traiter</a:t>
            </a:r>
          </a:p>
          <a:p>
            <a:pPr eaLnBrk="1" hangingPunct="1">
              <a:lnSpc>
                <a:spcPct val="90000"/>
              </a:lnSpc>
              <a:buFontTx/>
              <a:buChar char="-"/>
            </a:pPr>
            <a:r>
              <a:rPr lang="fr-FR" sz="2800" b="1" dirty="0" smtClean="0">
                <a:latin typeface="Calibri" pitchFamily="34" charset="0"/>
              </a:rPr>
              <a:t>à la population concernée</a:t>
            </a:r>
          </a:p>
          <a:p>
            <a:pPr eaLnBrk="1" hangingPunct="1">
              <a:lnSpc>
                <a:spcPct val="90000"/>
              </a:lnSpc>
            </a:pPr>
            <a:endParaRPr lang="fr-FR" b="1" dirty="0" smtClean="0">
              <a:latin typeface="Calibri" pitchFamily="34" charset="0"/>
            </a:endParaRPr>
          </a:p>
        </p:txBody>
      </p:sp>
      <p:pic>
        <p:nvPicPr>
          <p:cNvPr id="2150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684213" y="333375"/>
            <a:ext cx="7793037" cy="839788"/>
          </a:xfrm>
        </p:spPr>
        <p:txBody>
          <a:bodyPr/>
          <a:lstStyle/>
          <a:p>
            <a:pPr algn="ctr" eaLnBrk="1" fontAlgn="auto" hangingPunct="1">
              <a:spcAft>
                <a:spcPts val="0"/>
              </a:spcAft>
              <a:defRPr/>
            </a:pPr>
            <a:r>
              <a:rPr lang="fr-FR" sz="3200" b="1" u="sng" dirty="0" smtClean="0">
                <a:solidFill>
                  <a:schemeClr val="tx2">
                    <a:lumMod val="75000"/>
                    <a:lumOff val="25000"/>
                  </a:schemeClr>
                </a:solidFill>
                <a:latin typeface="Calibri" pitchFamily="34" charset="0"/>
              </a:rPr>
              <a:t>DEFINITION DES OBJECTIFS</a:t>
            </a:r>
          </a:p>
        </p:txBody>
      </p:sp>
      <p:sp>
        <p:nvSpPr>
          <p:cNvPr id="123906" name="Rectangle 3"/>
          <p:cNvSpPr>
            <a:spLocks noGrp="1" noChangeArrowheads="1"/>
          </p:cNvSpPr>
          <p:nvPr>
            <p:ph type="body" idx="4294967295"/>
          </p:nvPr>
        </p:nvSpPr>
        <p:spPr>
          <a:xfrm>
            <a:off x="539552" y="1484784"/>
            <a:ext cx="7992690" cy="4679950"/>
          </a:xfrm>
        </p:spPr>
        <p:txBody>
          <a:bodyPr/>
          <a:lstStyle/>
          <a:p>
            <a:pPr eaLnBrk="1" hangingPunct="1">
              <a:lnSpc>
                <a:spcPct val="90000"/>
              </a:lnSpc>
            </a:pPr>
            <a:r>
              <a:rPr lang="fr-FR" sz="2800" dirty="0" smtClean="0">
                <a:latin typeface="Calibri" pitchFamily="34" charset="0"/>
              </a:rPr>
              <a:t>Un objectif doit indiquer :</a:t>
            </a:r>
          </a:p>
          <a:p>
            <a:pPr lvl="1" eaLnBrk="1" hangingPunct="1">
              <a:lnSpc>
                <a:spcPct val="90000"/>
              </a:lnSpc>
            </a:pPr>
            <a:r>
              <a:rPr lang="fr-FR" sz="2400" dirty="0" smtClean="0">
                <a:latin typeface="Calibri" pitchFamily="34" charset="0"/>
              </a:rPr>
              <a:t>Le public concerné</a:t>
            </a:r>
          </a:p>
          <a:p>
            <a:pPr lvl="1" eaLnBrk="1" hangingPunct="1">
              <a:lnSpc>
                <a:spcPct val="90000"/>
              </a:lnSpc>
            </a:pPr>
            <a:r>
              <a:rPr lang="fr-FR" sz="2400" dirty="0" smtClean="0">
                <a:latin typeface="Calibri" pitchFamily="34" charset="0"/>
              </a:rPr>
              <a:t>Le résultat que l’on recherche à atteindre</a:t>
            </a:r>
          </a:p>
          <a:p>
            <a:pPr lvl="1" eaLnBrk="1" hangingPunct="1">
              <a:lnSpc>
                <a:spcPct val="90000"/>
              </a:lnSpc>
              <a:buFont typeface="Wingdings" pitchFamily="2" charset="2"/>
              <a:buNone/>
            </a:pPr>
            <a:endParaRPr lang="fr-FR" sz="1200" dirty="0" smtClean="0">
              <a:latin typeface="Calibri" pitchFamily="34" charset="0"/>
            </a:endParaRPr>
          </a:p>
          <a:p>
            <a:pPr eaLnBrk="1" hangingPunct="1">
              <a:lnSpc>
                <a:spcPct val="90000"/>
              </a:lnSpc>
            </a:pPr>
            <a:r>
              <a:rPr lang="fr-FR" sz="2800" dirty="0" smtClean="0">
                <a:latin typeface="Calibri" pitchFamily="34" charset="0"/>
              </a:rPr>
              <a:t>L’objectif doit être :</a:t>
            </a:r>
          </a:p>
          <a:p>
            <a:pPr lvl="1" eaLnBrk="1" hangingPunct="1">
              <a:lnSpc>
                <a:spcPct val="90000"/>
              </a:lnSpc>
            </a:pPr>
            <a:r>
              <a:rPr lang="fr-FR" sz="2400" dirty="0" smtClean="0">
                <a:latin typeface="Calibri" pitchFamily="34" charset="0"/>
              </a:rPr>
              <a:t>Pertinent </a:t>
            </a:r>
          </a:p>
          <a:p>
            <a:pPr lvl="1" eaLnBrk="1" hangingPunct="1">
              <a:lnSpc>
                <a:spcPct val="90000"/>
              </a:lnSpc>
            </a:pPr>
            <a:r>
              <a:rPr lang="fr-FR" sz="2400" dirty="0" smtClean="0">
                <a:latin typeface="Calibri" pitchFamily="34" charset="0"/>
              </a:rPr>
              <a:t>Précis </a:t>
            </a:r>
          </a:p>
          <a:p>
            <a:pPr lvl="1" eaLnBrk="1" hangingPunct="1">
              <a:lnSpc>
                <a:spcPct val="90000"/>
              </a:lnSpc>
            </a:pPr>
            <a:r>
              <a:rPr lang="fr-FR" sz="2400" dirty="0" smtClean="0">
                <a:latin typeface="Calibri" pitchFamily="34" charset="0"/>
              </a:rPr>
              <a:t>Réalisable</a:t>
            </a:r>
          </a:p>
          <a:p>
            <a:pPr lvl="1" eaLnBrk="1" hangingPunct="1">
              <a:lnSpc>
                <a:spcPct val="90000"/>
              </a:lnSpc>
            </a:pPr>
            <a:r>
              <a:rPr lang="fr-FR" sz="2400" dirty="0" smtClean="0">
                <a:latin typeface="Calibri" pitchFamily="34" charset="0"/>
              </a:rPr>
              <a:t>Mesurable (quantitativement et qualitativement)</a:t>
            </a:r>
          </a:p>
          <a:p>
            <a:pPr lvl="1" eaLnBrk="1" hangingPunct="1">
              <a:lnSpc>
                <a:spcPct val="90000"/>
              </a:lnSpc>
              <a:buNone/>
            </a:pPr>
            <a:endParaRPr lang="fr-FR" sz="1200" dirty="0" smtClean="0">
              <a:latin typeface="Calibri" pitchFamily="34" charset="0"/>
            </a:endParaRPr>
          </a:p>
          <a:p>
            <a:pPr lvl="1" eaLnBrk="1" hangingPunct="1">
              <a:lnSpc>
                <a:spcPct val="90000"/>
              </a:lnSpc>
            </a:pPr>
            <a:r>
              <a:rPr lang="fr-FR" sz="2800" dirty="0" smtClean="0">
                <a:latin typeface="Calibri" pitchFamily="34" charset="0"/>
              </a:rPr>
              <a:t>Un objectif doit être </a:t>
            </a:r>
            <a:r>
              <a:rPr lang="fr-FR" sz="2800" b="1" dirty="0" smtClean="0">
                <a:latin typeface="Calibri" pitchFamily="34" charset="0"/>
              </a:rPr>
              <a:t>SMART</a:t>
            </a:r>
            <a:r>
              <a:rPr lang="fr-FR" sz="2800" dirty="0" smtClean="0">
                <a:latin typeface="Calibri" pitchFamily="34" charset="0"/>
              </a:rPr>
              <a:t> :</a:t>
            </a:r>
            <a:r>
              <a:rPr lang="fr-FR" sz="2400" dirty="0" smtClean="0">
                <a:latin typeface="Calibri" pitchFamily="34" charset="0"/>
              </a:rPr>
              <a:t> </a:t>
            </a:r>
          </a:p>
          <a:p>
            <a:pPr lvl="1" eaLnBrk="1" hangingPunct="1">
              <a:lnSpc>
                <a:spcPct val="90000"/>
              </a:lnSpc>
              <a:buNone/>
            </a:pPr>
            <a:r>
              <a:rPr lang="fr-FR" sz="2200" b="1" dirty="0" smtClean="0">
                <a:latin typeface="Calibri" pitchFamily="34" charset="0"/>
              </a:rPr>
              <a:t>S</a:t>
            </a:r>
            <a:r>
              <a:rPr lang="fr-FR" sz="2200" dirty="0" smtClean="0">
                <a:latin typeface="Calibri" pitchFamily="34" charset="0"/>
              </a:rPr>
              <a:t>pécifique, </a:t>
            </a:r>
            <a:r>
              <a:rPr lang="fr-FR" sz="2200" b="1" dirty="0" smtClean="0">
                <a:latin typeface="Calibri" pitchFamily="34" charset="0"/>
              </a:rPr>
              <a:t>M</a:t>
            </a:r>
            <a:r>
              <a:rPr lang="fr-FR" sz="2200" dirty="0" smtClean="0">
                <a:latin typeface="Calibri" pitchFamily="34" charset="0"/>
              </a:rPr>
              <a:t>esurable, </a:t>
            </a:r>
            <a:r>
              <a:rPr lang="fr-FR" sz="2200" b="1" dirty="0" smtClean="0">
                <a:latin typeface="Calibri" pitchFamily="34" charset="0"/>
              </a:rPr>
              <a:t>A</a:t>
            </a:r>
            <a:r>
              <a:rPr lang="fr-FR" sz="2200" dirty="0" smtClean="0">
                <a:latin typeface="Calibri" pitchFamily="34" charset="0"/>
              </a:rPr>
              <a:t>ccessible, </a:t>
            </a:r>
            <a:r>
              <a:rPr lang="fr-FR" sz="2200" b="1" dirty="0" smtClean="0">
                <a:latin typeface="Calibri" pitchFamily="34" charset="0"/>
              </a:rPr>
              <a:t>R</a:t>
            </a:r>
            <a:r>
              <a:rPr lang="fr-FR" sz="2200" dirty="0" smtClean="0">
                <a:latin typeface="Calibri" pitchFamily="34" charset="0"/>
              </a:rPr>
              <a:t>éaliste, fixé dans le </a:t>
            </a:r>
            <a:r>
              <a:rPr lang="fr-FR" sz="2200" b="1" dirty="0" smtClean="0">
                <a:latin typeface="Calibri" pitchFamily="34" charset="0"/>
              </a:rPr>
              <a:t>T</a:t>
            </a:r>
            <a:r>
              <a:rPr lang="fr-FR" sz="2200" dirty="0" smtClean="0">
                <a:latin typeface="Calibri" pitchFamily="34" charset="0"/>
              </a:rPr>
              <a:t>emps</a:t>
            </a:r>
          </a:p>
        </p:txBody>
      </p:sp>
      <p:pic>
        <p:nvPicPr>
          <p:cNvPr id="12390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88</a:t>
            </a:fld>
            <a:endParaRPr lang="fr-FR"/>
          </a:p>
        </p:txBody>
      </p:sp>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684213" y="333375"/>
            <a:ext cx="7793037" cy="839788"/>
          </a:xfrm>
        </p:spPr>
        <p:txBody>
          <a:bodyPr/>
          <a:lstStyle/>
          <a:p>
            <a:pPr algn="ctr" eaLnBrk="1" fontAlgn="auto" hangingPunct="1">
              <a:spcAft>
                <a:spcPts val="0"/>
              </a:spcAft>
              <a:defRPr/>
            </a:pPr>
            <a:r>
              <a:rPr lang="fr-FR" sz="3200" b="1" u="sng" dirty="0" smtClean="0">
                <a:solidFill>
                  <a:schemeClr val="tx2">
                    <a:lumMod val="75000"/>
                    <a:lumOff val="25000"/>
                  </a:schemeClr>
                </a:solidFill>
                <a:latin typeface="Calibri" pitchFamily="34" charset="0"/>
              </a:rPr>
              <a:t>LA CONSTRUCTION D’UN PROJET</a:t>
            </a:r>
          </a:p>
        </p:txBody>
      </p:sp>
      <p:sp>
        <p:nvSpPr>
          <p:cNvPr id="123906" name="Rectangle 3"/>
          <p:cNvSpPr>
            <a:spLocks noGrp="1" noChangeArrowheads="1"/>
          </p:cNvSpPr>
          <p:nvPr>
            <p:ph type="body" idx="4294967295"/>
          </p:nvPr>
        </p:nvSpPr>
        <p:spPr>
          <a:xfrm>
            <a:off x="539750" y="1556792"/>
            <a:ext cx="7920682" cy="5040560"/>
          </a:xfrm>
        </p:spPr>
        <p:txBody>
          <a:bodyPr/>
          <a:lstStyle/>
          <a:p>
            <a:pPr algn="just" eaLnBrk="1" hangingPunct="1">
              <a:lnSpc>
                <a:spcPct val="90000"/>
              </a:lnSpc>
              <a:spcAft>
                <a:spcPts val="1200"/>
              </a:spcAft>
            </a:pPr>
            <a:r>
              <a:rPr lang="fr-FR" dirty="0" smtClean="0">
                <a:latin typeface="Calibri" pitchFamily="34" charset="0"/>
              </a:rPr>
              <a:t>L’objectif est l’énoncé d’une intention décrivant le résultat attendu à la suite d'une action </a:t>
            </a:r>
          </a:p>
          <a:p>
            <a:pPr algn="just" eaLnBrk="1" hangingPunct="1">
              <a:lnSpc>
                <a:spcPct val="90000"/>
              </a:lnSpc>
              <a:spcAft>
                <a:spcPts val="1200"/>
              </a:spcAft>
            </a:pPr>
            <a:r>
              <a:rPr lang="fr-FR" dirty="0" smtClean="0">
                <a:latin typeface="Calibri" pitchFamily="34" charset="0"/>
              </a:rPr>
              <a:t>Partir d’un constat, d’une situation, d’un problème </a:t>
            </a:r>
          </a:p>
          <a:p>
            <a:pPr algn="just" eaLnBrk="1" hangingPunct="1">
              <a:lnSpc>
                <a:spcPct val="90000"/>
              </a:lnSpc>
              <a:spcAft>
                <a:spcPts val="1200"/>
              </a:spcAft>
            </a:pPr>
            <a:r>
              <a:rPr lang="fr-FR" dirty="0" smtClean="0">
                <a:latin typeface="Calibri" pitchFamily="34" charset="0"/>
              </a:rPr>
              <a:t>Fixer des objectifs en lien direct avec l’amélioration, la résolution… </a:t>
            </a:r>
          </a:p>
          <a:p>
            <a:pPr algn="just" eaLnBrk="1" hangingPunct="1">
              <a:lnSpc>
                <a:spcPct val="90000"/>
              </a:lnSpc>
              <a:spcAft>
                <a:spcPts val="1200"/>
              </a:spcAft>
            </a:pPr>
            <a:r>
              <a:rPr lang="fr-FR" dirty="0" smtClean="0">
                <a:latin typeface="Calibri" pitchFamily="34" charset="0"/>
              </a:rPr>
              <a:t>Un objectif fait référence à un résultat particulier poursuivi par un programme (une intention), résultats définis par ce que le sujet doit atteindre </a:t>
            </a:r>
          </a:p>
          <a:p>
            <a:pPr algn="just" eaLnBrk="1" hangingPunct="1">
              <a:lnSpc>
                <a:spcPct val="90000"/>
              </a:lnSpc>
              <a:spcAft>
                <a:spcPts val="1200"/>
              </a:spcAft>
            </a:pPr>
            <a:r>
              <a:rPr lang="fr-FR" dirty="0" smtClean="0">
                <a:latin typeface="Calibri" pitchFamily="34" charset="0"/>
              </a:rPr>
              <a:t>Avec l'idée d'objectif, il s'agit de se donner les moyens d'évaluer l'efficacité de l'action et d'améliorer celle-ci </a:t>
            </a:r>
          </a:p>
          <a:p>
            <a:pPr algn="just" eaLnBrk="1" hangingPunct="1">
              <a:lnSpc>
                <a:spcPct val="90000"/>
              </a:lnSpc>
            </a:pPr>
            <a:r>
              <a:rPr lang="fr-FR" dirty="0" smtClean="0">
                <a:latin typeface="Calibri" pitchFamily="34" charset="0"/>
              </a:rPr>
              <a:t>Les objectifs rendent l’évaluation possible</a:t>
            </a:r>
            <a:endParaRPr lang="fr-FR" sz="2400" dirty="0" smtClean="0">
              <a:latin typeface="Calibri" pitchFamily="34" charset="0"/>
            </a:endParaRPr>
          </a:p>
        </p:txBody>
      </p:sp>
      <p:pic>
        <p:nvPicPr>
          <p:cNvPr id="12390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89</a:t>
            </a:fld>
            <a:endParaRPr lang="fr-FR"/>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C67501C-2EF5-4E39-B990-DAE49399CE77}"/>
              </a:ext>
            </a:extLst>
          </p:cNvPr>
          <p:cNvSpPr>
            <a:spLocks noGrp="1"/>
          </p:cNvSpPr>
          <p:nvPr>
            <p:ph type="body" idx="1"/>
          </p:nvPr>
        </p:nvSpPr>
        <p:spPr>
          <a:xfrm>
            <a:off x="468313" y="3068638"/>
            <a:ext cx="8207375" cy="2089150"/>
          </a:xfrm>
        </p:spPr>
        <p:txBody>
          <a:bodyPr>
            <a:noAutofit/>
          </a:bodyPr>
          <a:lstStyle/>
          <a:p>
            <a:pPr eaLnBrk="1" fontAlgn="auto" hangingPunct="1">
              <a:spcAft>
                <a:spcPts val="0"/>
              </a:spcAft>
              <a:buFont typeface="Wingdings 2"/>
              <a:buNone/>
              <a:defRPr/>
            </a:pPr>
            <a:endParaRPr lang="fr-FR" sz="2800" dirty="0"/>
          </a:p>
          <a:p>
            <a:pPr eaLnBrk="1" fontAlgn="auto" hangingPunct="1">
              <a:spcAft>
                <a:spcPts val="0"/>
              </a:spcAft>
              <a:buFont typeface="Wingdings 2"/>
              <a:buNone/>
              <a:defRPr/>
            </a:pPr>
            <a:r>
              <a:rPr lang="fr-FR" sz="3600" dirty="0">
                <a:solidFill>
                  <a:srgbClr val="FF0000"/>
                </a:solidFill>
                <a:effectLst>
                  <a:outerShdw blurRad="38100" dist="38100" dir="2700000" algn="tl">
                    <a:srgbClr val="000000">
                      <a:alpha val="43137"/>
                    </a:srgbClr>
                  </a:outerShdw>
                </a:effectLst>
              </a:rPr>
              <a:t>action</a:t>
            </a:r>
          </a:p>
        </p:txBody>
      </p:sp>
      <p:sp>
        <p:nvSpPr>
          <p:cNvPr id="33795"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DA210C9-7FEE-4830-84C4-D2F4035B4110}"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9</a:t>
            </a:fld>
            <a:endPar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endParaRPr>
          </a:p>
        </p:txBody>
      </p:sp>
      <p:pic>
        <p:nvPicPr>
          <p:cNvPr id="33796" name="Image 6" descr="wordle 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292600"/>
            <a:ext cx="28797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Image 7" descr="wordle 2.png"/>
          <p:cNvPicPr>
            <a:picLocks noChangeAspect="1"/>
          </p:cNvPicPr>
          <p:nvPr/>
        </p:nvPicPr>
        <p:blipFill>
          <a:blip r:embed="rId5" cstate="print">
            <a:extLst>
              <a:ext uri="{28A0092B-C50C-407E-A947-70E740481C1C}">
                <a14:useLocalDpi xmlns:a14="http://schemas.microsoft.com/office/drawing/2010/main" val="0"/>
              </a:ext>
            </a:extLst>
          </a:blip>
          <a:srcRect t="18324" b="22118"/>
          <a:stretch>
            <a:fillRect/>
          </a:stretch>
        </p:blipFill>
        <p:spPr bwMode="auto">
          <a:xfrm>
            <a:off x="5065713" y="4581525"/>
            <a:ext cx="38385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Image 8" descr="wordle 3.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2492375"/>
            <a:ext cx="34083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2">
            <a:extLst>
              <a:ext uri="{FF2B5EF4-FFF2-40B4-BE49-F238E27FC236}">
                <a16:creationId xmlns:a16="http://schemas.microsoft.com/office/drawing/2014/main" id="{24467049-8494-4920-B1AE-4FF414051DD5}"/>
              </a:ext>
            </a:extLst>
          </p:cNvPr>
          <p:cNvSpPr txBox="1">
            <a:spLocks/>
          </p:cNvSpPr>
          <p:nvPr/>
        </p:nvSpPr>
        <p:spPr>
          <a:xfrm>
            <a:off x="722313" y="609600"/>
            <a:ext cx="7881937" cy="1524000"/>
          </a:xfrm>
          <a:prstGeom prst="rect">
            <a:avLst/>
          </a:prstGeom>
        </p:spPr>
        <p:txBody>
          <a:bodyPr anchor="b">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200" b="0" i="0" u="none" strike="noStrike" kern="1200" cap="none" spc="0" normalizeH="0" baseline="0" noProof="0" dirty="0">
                <a:ln>
                  <a:noFill/>
                </a:ln>
                <a:solidFill>
                  <a:srgbClr val="FFFFFF"/>
                </a:solidFill>
                <a:effectLst/>
                <a:uLnTx/>
                <a:uFillTx/>
                <a:latin typeface="Georgia"/>
                <a:ea typeface="+mn-ea"/>
                <a:cs typeface="+mn-cs"/>
              </a:rPr>
              <a:t>CoDES 05</a:t>
            </a:r>
            <a:br>
              <a:rPr kumimoji="0" lang="fr-FR" sz="4200" b="0" i="0" u="none" strike="noStrike" kern="1200" cap="none" spc="0" normalizeH="0" baseline="0" noProof="0" dirty="0">
                <a:ln>
                  <a:noFill/>
                </a:ln>
                <a:solidFill>
                  <a:srgbClr val="FFFFFF"/>
                </a:solidFill>
                <a:effectLst/>
                <a:uLnTx/>
                <a:uFillTx/>
                <a:latin typeface="Georgia"/>
                <a:ea typeface="+mn-ea"/>
                <a:cs typeface="+mn-cs"/>
              </a:rPr>
            </a:br>
            <a:r>
              <a:rPr kumimoji="0" lang="fr-FR" sz="4200" b="0" i="0" u="none" strike="noStrike" kern="1200" cap="none" spc="0" normalizeH="0" baseline="0" noProof="0" dirty="0">
                <a:ln>
                  <a:noFill/>
                </a:ln>
                <a:solidFill>
                  <a:srgbClr val="FFFFFF"/>
                </a:solidFill>
                <a:effectLst/>
                <a:uLnTx/>
                <a:uFillTx/>
                <a:latin typeface="Georgia"/>
                <a:ea typeface="+mn-ea"/>
                <a:cs typeface="+mn-cs"/>
              </a:rPr>
              <a:t>NOS ACTIVITES – NOS MISSIONS</a:t>
            </a:r>
            <a:br>
              <a:rPr kumimoji="0" lang="fr-FR" sz="4200" b="0" i="0" u="none" strike="noStrike" kern="1200" cap="none" spc="0" normalizeH="0" baseline="0" noProof="0" dirty="0">
                <a:ln>
                  <a:noFill/>
                </a:ln>
                <a:solidFill>
                  <a:srgbClr val="FFFFFF"/>
                </a:solidFill>
                <a:effectLst/>
                <a:uLnTx/>
                <a:uFillTx/>
                <a:latin typeface="Georgia"/>
                <a:ea typeface="+mn-ea"/>
                <a:cs typeface="+mn-cs"/>
              </a:rPr>
            </a:br>
            <a:endParaRPr kumimoji="0" lang="fr-FR" sz="42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33800" name="Image 12" descr="CoDES-0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Rapport d'activités 2022">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2314919"/>
            <a:ext cx="1568485" cy="220913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3477152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684213" y="404813"/>
            <a:ext cx="7793037" cy="768350"/>
          </a:xfrm>
        </p:spPr>
        <p:txBody>
          <a:bodyPr/>
          <a:lstStyle/>
          <a:p>
            <a:pPr algn="ctr" eaLnBrk="1" fontAlgn="auto" hangingPunct="1">
              <a:spcAft>
                <a:spcPts val="0"/>
              </a:spcAft>
              <a:defRPr/>
            </a:pPr>
            <a:r>
              <a:rPr lang="fr-FR" sz="3200" b="1" u="sng" dirty="0" smtClean="0">
                <a:solidFill>
                  <a:schemeClr val="tx2">
                    <a:lumMod val="75000"/>
                    <a:lumOff val="25000"/>
                  </a:schemeClr>
                </a:solidFill>
                <a:latin typeface="Calibri" pitchFamily="34" charset="0"/>
              </a:rPr>
              <a:t>OBJECTIF GÉNÉRAL</a:t>
            </a:r>
          </a:p>
        </p:txBody>
      </p:sp>
      <p:sp>
        <p:nvSpPr>
          <p:cNvPr id="125954" name="Rectangle 3"/>
          <p:cNvSpPr>
            <a:spLocks noGrp="1" noChangeArrowheads="1"/>
          </p:cNvSpPr>
          <p:nvPr>
            <p:ph type="body" idx="4294967295"/>
          </p:nvPr>
        </p:nvSpPr>
        <p:spPr>
          <a:xfrm>
            <a:off x="468313" y="1916113"/>
            <a:ext cx="7693025" cy="4752975"/>
          </a:xfrm>
        </p:spPr>
        <p:txBody>
          <a:bodyPr/>
          <a:lstStyle/>
          <a:p>
            <a:pPr eaLnBrk="1" hangingPunct="1">
              <a:spcAft>
                <a:spcPts val="600"/>
              </a:spcAft>
            </a:pPr>
            <a:r>
              <a:rPr lang="fr-FR" smtClean="0">
                <a:latin typeface="Calibri" pitchFamily="34" charset="0"/>
              </a:rPr>
              <a:t>L’objectif général d’un projet précise le changement de situation attendu au terme de l’action et le délai fixé pour l’atteindre</a:t>
            </a:r>
            <a:r>
              <a:rPr lang="fr-FR" sz="2800" smtClean="0">
                <a:latin typeface="Calibri" pitchFamily="34" charset="0"/>
              </a:rPr>
              <a:t> </a:t>
            </a:r>
          </a:p>
          <a:p>
            <a:pPr eaLnBrk="1" hangingPunct="1">
              <a:spcAft>
                <a:spcPts val="600"/>
              </a:spcAft>
              <a:buFont typeface="Wingdings" pitchFamily="2" charset="2"/>
              <a:buNone/>
            </a:pPr>
            <a:endParaRPr lang="fr-FR" sz="2800" smtClean="0">
              <a:latin typeface="Calibri" pitchFamily="34" charset="0"/>
            </a:endParaRPr>
          </a:p>
          <a:p>
            <a:pPr eaLnBrk="1" hangingPunct="1">
              <a:spcAft>
                <a:spcPts val="600"/>
              </a:spcAft>
            </a:pPr>
            <a:r>
              <a:rPr lang="fr-FR" b="1" smtClean="0">
                <a:latin typeface="Calibri" pitchFamily="34" charset="0"/>
              </a:rPr>
              <a:t>C’est résultat que l’on souhaite obtenir sur le problème prioritaire</a:t>
            </a:r>
            <a:r>
              <a:rPr lang="fr-FR" i="1" smtClean="0">
                <a:latin typeface="Calibri" pitchFamily="34" charset="0"/>
              </a:rPr>
              <a:t> ("diminuer"</a:t>
            </a:r>
            <a:r>
              <a:rPr lang="fr-FR" smtClean="0">
                <a:latin typeface="Calibri" pitchFamily="34" charset="0"/>
              </a:rPr>
              <a:t>, </a:t>
            </a:r>
            <a:r>
              <a:rPr lang="fr-FR" i="1" smtClean="0">
                <a:latin typeface="Calibri" pitchFamily="34" charset="0"/>
              </a:rPr>
              <a:t>"stabiliser"</a:t>
            </a:r>
            <a:r>
              <a:rPr lang="fr-FR" smtClean="0">
                <a:latin typeface="Calibri" pitchFamily="34" charset="0"/>
              </a:rPr>
              <a:t>…)</a:t>
            </a:r>
          </a:p>
          <a:p>
            <a:pPr eaLnBrk="1" hangingPunct="1">
              <a:spcAft>
                <a:spcPts val="600"/>
              </a:spcAft>
            </a:pPr>
            <a:endParaRPr lang="fr-FR" smtClean="0">
              <a:latin typeface="Calibri" pitchFamily="34" charset="0"/>
            </a:endParaRPr>
          </a:p>
          <a:p>
            <a:pPr algn="ctr">
              <a:spcBef>
                <a:spcPct val="0"/>
              </a:spcBef>
              <a:buClr>
                <a:schemeClr val="bg1"/>
              </a:buClr>
              <a:buSzTx/>
              <a:buFont typeface="Wingdings" pitchFamily="2" charset="2"/>
              <a:buNone/>
            </a:pPr>
            <a:r>
              <a:rPr lang="fr-FR" sz="2600" b="1" smtClean="0">
                <a:solidFill>
                  <a:srgbClr val="FF0000"/>
                </a:solidFill>
                <a:latin typeface="Calibri" pitchFamily="34" charset="0"/>
              </a:rPr>
              <a:t>Quelle amélioration envisageons-nous pour la population ciblée à long terme ou à moyen terme ?</a:t>
            </a:r>
          </a:p>
        </p:txBody>
      </p:sp>
      <p:pic>
        <p:nvPicPr>
          <p:cNvPr id="125955"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90</a:t>
            </a:fld>
            <a:endParaRPr lang="fr-FR"/>
          </a:p>
        </p:txBody>
      </p:sp>
    </p:spTree>
    <p:custDataLst>
      <p:tags r:id="rId1"/>
    </p:custData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827088" y="188913"/>
            <a:ext cx="7793037" cy="911225"/>
          </a:xfrm>
        </p:spPr>
        <p:txBody>
          <a:bodyPr/>
          <a:lstStyle/>
          <a:p>
            <a:pPr algn="ctr" eaLnBrk="1" fontAlgn="auto" hangingPunct="1">
              <a:spcAft>
                <a:spcPts val="0"/>
              </a:spcAft>
              <a:defRPr/>
            </a:pPr>
            <a:r>
              <a:rPr lang="fr-FR" b="1" u="sng" dirty="0" smtClean="0">
                <a:solidFill>
                  <a:schemeClr val="tx2">
                    <a:lumMod val="75000"/>
                    <a:lumOff val="25000"/>
                  </a:schemeClr>
                </a:solidFill>
                <a:latin typeface="Calibri" pitchFamily="34" charset="0"/>
              </a:rPr>
              <a:t>LES OBJECTIFS SPÉCIFIQUES</a:t>
            </a:r>
          </a:p>
        </p:txBody>
      </p:sp>
      <p:sp>
        <p:nvSpPr>
          <p:cNvPr id="48131" name="Rectangle 3"/>
          <p:cNvSpPr>
            <a:spLocks noGrp="1" noChangeArrowheads="1"/>
          </p:cNvSpPr>
          <p:nvPr>
            <p:ph type="body" idx="4294967295"/>
          </p:nvPr>
        </p:nvSpPr>
        <p:spPr>
          <a:xfrm>
            <a:off x="468313" y="1773238"/>
            <a:ext cx="8305800" cy="4602162"/>
          </a:xfrm>
        </p:spPr>
        <p:txBody>
          <a:bodyPr>
            <a:normAutofit lnSpcReduction="10000"/>
          </a:bodyPr>
          <a:lstStyle/>
          <a:p>
            <a:pPr marL="274320" indent="-274320" eaLnBrk="1" fontAlgn="auto" hangingPunct="1">
              <a:lnSpc>
                <a:spcPct val="80000"/>
              </a:lnSpc>
              <a:spcAft>
                <a:spcPts val="0"/>
              </a:spcAft>
              <a:buFont typeface="Wingdings" pitchFamily="2" charset="2"/>
              <a:buNone/>
              <a:defRPr/>
            </a:pPr>
            <a:r>
              <a:rPr lang="fr-FR" dirty="0" smtClean="0">
                <a:latin typeface="Calibri" pitchFamily="34" charset="0"/>
              </a:rPr>
              <a:t>Plus nombreux, ils correspondent aux initiatives et dispositions permettant d’atteindre l’objectif général.</a:t>
            </a:r>
          </a:p>
          <a:p>
            <a:pPr marL="274320" indent="-274320" eaLnBrk="1" fontAlgn="auto" hangingPunct="1">
              <a:lnSpc>
                <a:spcPct val="80000"/>
              </a:lnSpc>
              <a:spcAft>
                <a:spcPts val="0"/>
              </a:spcAft>
              <a:buFont typeface="Wingdings" pitchFamily="2" charset="2"/>
              <a:buNone/>
              <a:defRPr/>
            </a:pPr>
            <a:endParaRPr lang="fr-FR" sz="800" dirty="0" smtClean="0">
              <a:latin typeface="Calibri" pitchFamily="34" charset="0"/>
            </a:endParaRPr>
          </a:p>
          <a:p>
            <a:pPr marL="274320" indent="-274320" eaLnBrk="1" fontAlgn="auto" hangingPunct="1">
              <a:lnSpc>
                <a:spcPct val="80000"/>
              </a:lnSpc>
              <a:spcAft>
                <a:spcPts val="0"/>
              </a:spcAft>
              <a:buClr>
                <a:schemeClr val="tx2">
                  <a:lumMod val="75000"/>
                  <a:lumOff val="25000"/>
                </a:schemeClr>
              </a:buClr>
              <a:buFont typeface="Wingdings"/>
              <a:buChar char=""/>
              <a:defRPr/>
            </a:pPr>
            <a:r>
              <a:rPr lang="fr-FR" b="1" dirty="0" smtClean="0">
                <a:solidFill>
                  <a:srgbClr val="009900"/>
                </a:solidFill>
                <a:latin typeface="Calibri" pitchFamily="34" charset="0"/>
              </a:rPr>
              <a:t>Ils peuvent être d’ordre éducatif pour le public concerné</a:t>
            </a:r>
            <a:r>
              <a:rPr lang="fr-FR" dirty="0" smtClean="0">
                <a:solidFill>
                  <a:srgbClr val="009900"/>
                </a:solidFill>
                <a:latin typeface="Calibri" pitchFamily="34" charset="0"/>
              </a:rPr>
              <a:t> </a:t>
            </a:r>
            <a:r>
              <a:rPr lang="fr-FR" b="1" dirty="0" smtClean="0">
                <a:solidFill>
                  <a:srgbClr val="009900"/>
                </a:solidFill>
                <a:latin typeface="Calibri" pitchFamily="34" charset="0"/>
              </a:rPr>
              <a:t>:</a:t>
            </a:r>
          </a:p>
          <a:p>
            <a:pPr marL="640080" lvl="1" indent="-274320" eaLnBrk="1" fontAlgn="auto" hangingPunct="1">
              <a:lnSpc>
                <a:spcPct val="80000"/>
              </a:lnSpc>
              <a:spcBef>
                <a:spcPts val="500"/>
              </a:spcBef>
              <a:spcAft>
                <a:spcPts val="0"/>
              </a:spcAft>
              <a:buFont typeface="Wingdings 2"/>
              <a:buChar char=""/>
              <a:defRPr/>
            </a:pPr>
            <a:r>
              <a:rPr lang="fr-FR" sz="2400" dirty="0" smtClean="0">
                <a:latin typeface="Calibri" pitchFamily="34" charset="0"/>
              </a:rPr>
              <a:t>Les connaissances à acquérir </a:t>
            </a:r>
            <a:r>
              <a:rPr lang="fr-FR" sz="2400" dirty="0" smtClean="0">
                <a:solidFill>
                  <a:schemeClr val="hlink"/>
                </a:solidFill>
                <a:latin typeface="Calibri" pitchFamily="34" charset="0"/>
              </a:rPr>
              <a:t>(savoirs)</a:t>
            </a:r>
          </a:p>
          <a:p>
            <a:pPr marL="640080" lvl="1" indent="-274320" eaLnBrk="1" fontAlgn="auto" hangingPunct="1">
              <a:lnSpc>
                <a:spcPct val="80000"/>
              </a:lnSpc>
              <a:spcBef>
                <a:spcPts val="500"/>
              </a:spcBef>
              <a:spcAft>
                <a:spcPts val="0"/>
              </a:spcAft>
              <a:buFont typeface="Wingdings 2"/>
              <a:buChar char=""/>
              <a:defRPr/>
            </a:pPr>
            <a:r>
              <a:rPr lang="fr-FR" sz="2400" dirty="0" smtClean="0">
                <a:latin typeface="Calibri" pitchFamily="34" charset="0"/>
              </a:rPr>
              <a:t>Les aptitudes à développer </a:t>
            </a:r>
            <a:r>
              <a:rPr lang="fr-FR" sz="2400" dirty="0" smtClean="0">
                <a:solidFill>
                  <a:schemeClr val="hlink"/>
                </a:solidFill>
                <a:latin typeface="Calibri" pitchFamily="34" charset="0"/>
              </a:rPr>
              <a:t>(savoir-faire)</a:t>
            </a:r>
          </a:p>
          <a:p>
            <a:pPr marL="640080" lvl="1" indent="-274320" eaLnBrk="1" fontAlgn="auto" hangingPunct="1">
              <a:lnSpc>
                <a:spcPct val="80000"/>
              </a:lnSpc>
              <a:spcBef>
                <a:spcPts val="500"/>
              </a:spcBef>
              <a:spcAft>
                <a:spcPts val="0"/>
              </a:spcAft>
              <a:buFont typeface="Wingdings 2"/>
              <a:buChar char=""/>
              <a:defRPr/>
            </a:pPr>
            <a:r>
              <a:rPr lang="fr-FR" sz="2400" dirty="0" smtClean="0">
                <a:latin typeface="Calibri" pitchFamily="34" charset="0"/>
              </a:rPr>
              <a:t>Les attitudes à favoriser </a:t>
            </a:r>
            <a:r>
              <a:rPr lang="fr-FR" sz="2400" dirty="0" smtClean="0">
                <a:solidFill>
                  <a:schemeClr val="hlink"/>
                </a:solidFill>
                <a:latin typeface="Calibri" pitchFamily="34" charset="0"/>
              </a:rPr>
              <a:t>(savoir-être)</a:t>
            </a:r>
          </a:p>
          <a:p>
            <a:pPr marL="640080" lvl="1" indent="-274320" eaLnBrk="1" fontAlgn="auto" hangingPunct="1">
              <a:lnSpc>
                <a:spcPct val="80000"/>
              </a:lnSpc>
              <a:spcBef>
                <a:spcPts val="500"/>
              </a:spcBef>
              <a:spcAft>
                <a:spcPts val="0"/>
              </a:spcAft>
              <a:buFont typeface="Wingdings" pitchFamily="2" charset="2"/>
              <a:buNone/>
              <a:defRPr/>
            </a:pPr>
            <a:endParaRPr lang="fr-FR" sz="800" dirty="0" smtClean="0">
              <a:solidFill>
                <a:schemeClr val="hlink"/>
              </a:solidFill>
              <a:latin typeface="Calibri" pitchFamily="34" charset="0"/>
            </a:endParaRPr>
          </a:p>
          <a:p>
            <a:pPr marL="274320" indent="-274320" eaLnBrk="1" fontAlgn="auto" hangingPunct="1">
              <a:lnSpc>
                <a:spcPct val="80000"/>
              </a:lnSpc>
              <a:spcAft>
                <a:spcPts val="0"/>
              </a:spcAft>
              <a:buClrTx/>
              <a:buFont typeface="Wingdings"/>
              <a:buChar char=""/>
              <a:defRPr/>
            </a:pPr>
            <a:r>
              <a:rPr lang="fr-FR" b="1" dirty="0" smtClean="0">
                <a:solidFill>
                  <a:srgbClr val="009900"/>
                </a:solidFill>
                <a:latin typeface="Calibri" pitchFamily="34" charset="0"/>
              </a:rPr>
              <a:t>Mais aussi concerner les dispositions relatives à l’environnement de vie du public :</a:t>
            </a:r>
          </a:p>
          <a:p>
            <a:pPr marL="640080" lvl="1" indent="-274320" eaLnBrk="1" fontAlgn="auto" hangingPunct="1">
              <a:lnSpc>
                <a:spcPct val="80000"/>
              </a:lnSpc>
              <a:spcBef>
                <a:spcPts val="500"/>
              </a:spcBef>
              <a:spcAft>
                <a:spcPts val="0"/>
              </a:spcAft>
              <a:buFont typeface="Wingdings 2"/>
              <a:buChar char=""/>
              <a:defRPr/>
            </a:pPr>
            <a:r>
              <a:rPr lang="fr-FR" sz="2400" dirty="0" smtClean="0">
                <a:latin typeface="Calibri" pitchFamily="34" charset="0"/>
              </a:rPr>
              <a:t>Au niveau institutionnel</a:t>
            </a:r>
          </a:p>
          <a:p>
            <a:pPr marL="640080" lvl="1" indent="-274320" eaLnBrk="1" fontAlgn="auto" hangingPunct="1">
              <a:lnSpc>
                <a:spcPct val="80000"/>
              </a:lnSpc>
              <a:spcBef>
                <a:spcPts val="500"/>
              </a:spcBef>
              <a:spcAft>
                <a:spcPts val="0"/>
              </a:spcAft>
              <a:buFont typeface="Wingdings 2"/>
              <a:buChar char=""/>
              <a:defRPr/>
            </a:pPr>
            <a:r>
              <a:rPr lang="fr-FR" sz="2400" dirty="0" smtClean="0">
                <a:latin typeface="Calibri" pitchFamily="34" charset="0"/>
              </a:rPr>
              <a:t>Au niveau des professionnels travaillant auprès du public</a:t>
            </a:r>
          </a:p>
          <a:p>
            <a:pPr marL="640080" lvl="1" indent="-274320" eaLnBrk="1" fontAlgn="auto" hangingPunct="1">
              <a:lnSpc>
                <a:spcPct val="80000"/>
              </a:lnSpc>
              <a:spcBef>
                <a:spcPts val="500"/>
              </a:spcBef>
              <a:spcAft>
                <a:spcPts val="0"/>
              </a:spcAft>
              <a:buFont typeface="Wingdings 2"/>
              <a:buChar char=""/>
              <a:defRPr/>
            </a:pPr>
            <a:r>
              <a:rPr lang="fr-FR" sz="2400" dirty="0" smtClean="0">
                <a:latin typeface="Calibri" pitchFamily="34" charset="0"/>
              </a:rPr>
              <a:t>Au niveau de l’environnement physique</a:t>
            </a:r>
          </a:p>
          <a:p>
            <a:pPr marL="640080" lvl="1" indent="-274320" eaLnBrk="1" fontAlgn="auto" hangingPunct="1">
              <a:lnSpc>
                <a:spcPct val="80000"/>
              </a:lnSpc>
              <a:spcBef>
                <a:spcPts val="500"/>
              </a:spcBef>
              <a:spcAft>
                <a:spcPts val="0"/>
              </a:spcAft>
              <a:buFont typeface="Wingdings" pitchFamily="2" charset="2"/>
              <a:buNone/>
              <a:defRPr/>
            </a:pPr>
            <a:endParaRPr lang="fr-FR" sz="800" dirty="0" smtClean="0">
              <a:solidFill>
                <a:srgbClr val="FF0000"/>
              </a:solidFill>
              <a:latin typeface="Calibri" pitchFamily="34" charset="0"/>
            </a:endParaRPr>
          </a:p>
          <a:p>
            <a:pPr marL="274320" indent="-274320" algn="ctr" eaLnBrk="1" fontAlgn="auto" hangingPunct="1">
              <a:lnSpc>
                <a:spcPct val="80000"/>
              </a:lnSpc>
              <a:spcAft>
                <a:spcPts val="0"/>
              </a:spcAft>
              <a:buClr>
                <a:srgbClr val="CC3300"/>
              </a:buClr>
              <a:buFont typeface="Wingdings" pitchFamily="2" charset="2"/>
              <a:buNone/>
              <a:defRPr/>
            </a:pPr>
            <a:r>
              <a:rPr lang="fr-FR" sz="2800" b="1" dirty="0" smtClean="0">
                <a:solidFill>
                  <a:srgbClr val="FF0000"/>
                </a:solidFill>
                <a:latin typeface="Calibri" pitchFamily="34" charset="0"/>
              </a:rPr>
              <a:t>Ils vont servir de base à l’évaluation du projet</a:t>
            </a:r>
          </a:p>
          <a:p>
            <a:pPr marL="274320" indent="-274320" eaLnBrk="1" fontAlgn="auto" hangingPunct="1">
              <a:lnSpc>
                <a:spcPct val="80000"/>
              </a:lnSpc>
              <a:spcAft>
                <a:spcPts val="0"/>
              </a:spcAft>
              <a:buFont typeface="Wingdings"/>
              <a:buChar char=""/>
              <a:defRPr/>
            </a:pPr>
            <a:endParaRPr lang="fr-FR" sz="2800" dirty="0" smtClean="0">
              <a:solidFill>
                <a:srgbClr val="9900FF"/>
              </a:solidFill>
            </a:endParaRPr>
          </a:p>
          <a:p>
            <a:pPr marL="274320" indent="-274320" eaLnBrk="1" fontAlgn="auto" hangingPunct="1">
              <a:lnSpc>
                <a:spcPct val="80000"/>
              </a:lnSpc>
              <a:spcAft>
                <a:spcPts val="0"/>
              </a:spcAft>
              <a:buFont typeface="Wingdings"/>
              <a:buChar char=""/>
              <a:defRPr/>
            </a:pPr>
            <a:endParaRPr lang="fr-FR" dirty="0" smtClean="0"/>
          </a:p>
        </p:txBody>
      </p:sp>
      <p:pic>
        <p:nvPicPr>
          <p:cNvPr id="128003"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6" name="Picture 2"/>
          <p:cNvPicPr>
            <a:picLocks noChangeAspect="1" noChangeArrowheads="1"/>
          </p:cNvPicPr>
          <p:nvPr/>
        </p:nvPicPr>
        <p:blipFill>
          <a:blip r:embed="rId5" cstate="screen"/>
          <a:srcRect/>
          <a:stretch>
            <a:fillRect/>
          </a:stretch>
        </p:blipFill>
        <p:spPr bwMode="auto">
          <a:xfrm>
            <a:off x="539750" y="133350"/>
            <a:ext cx="7777163" cy="6608763"/>
          </a:xfrm>
          <a:prstGeom prst="rect">
            <a:avLst/>
          </a:prstGeom>
          <a:noFill/>
          <a:ln w="9525">
            <a:noFill/>
            <a:miter lim="800000"/>
            <a:headEnd/>
            <a:tailEnd/>
          </a:ln>
        </p:spPr>
      </p:pic>
      <p:sp>
        <p:nvSpPr>
          <p:cNvPr id="7" name="Espace réservé du numéro de diapositive 6"/>
          <p:cNvSpPr>
            <a:spLocks noGrp="1"/>
          </p:cNvSpPr>
          <p:nvPr>
            <p:ph type="sldNum" sz="quarter" idx="11"/>
          </p:nvPr>
        </p:nvSpPr>
        <p:spPr/>
        <p:txBody>
          <a:bodyPr/>
          <a:lstStyle/>
          <a:p>
            <a:pPr>
              <a:defRPr/>
            </a:pPr>
            <a:fld id="{3C037D74-6CB4-495A-A80D-50A605D92923}" type="slidenum">
              <a:rPr lang="fr-FR" smtClean="0"/>
              <a:pPr>
                <a:defRPr/>
              </a:pPr>
              <a:t>91</a:t>
            </a:fld>
            <a:endParaRPr lang="fr-F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054100" y="333375"/>
            <a:ext cx="7793038" cy="839788"/>
          </a:xfrm>
        </p:spPr>
        <p:txBody>
          <a:bodyPr/>
          <a:lstStyle/>
          <a:p>
            <a:pPr algn="ctr" eaLnBrk="1" fontAlgn="auto" hangingPunct="1">
              <a:spcAft>
                <a:spcPts val="0"/>
              </a:spcAft>
              <a:defRPr/>
            </a:pPr>
            <a:r>
              <a:rPr lang="fr-FR" sz="3200" b="1" u="sng" dirty="0" smtClean="0">
                <a:solidFill>
                  <a:schemeClr val="tx2">
                    <a:lumMod val="75000"/>
                    <a:lumOff val="25000"/>
                  </a:schemeClr>
                </a:solidFill>
                <a:latin typeface="Calibri" pitchFamily="34" charset="0"/>
              </a:rPr>
              <a:t>OBJECTIFS OPÉRATIONNELS</a:t>
            </a:r>
          </a:p>
        </p:txBody>
      </p:sp>
      <p:sp>
        <p:nvSpPr>
          <p:cNvPr id="130050" name="Rectangle 3"/>
          <p:cNvSpPr>
            <a:spLocks noGrp="1" noChangeArrowheads="1"/>
          </p:cNvSpPr>
          <p:nvPr>
            <p:ph type="body" idx="4294967295"/>
          </p:nvPr>
        </p:nvSpPr>
        <p:spPr/>
        <p:txBody>
          <a:bodyPr/>
          <a:lstStyle/>
          <a:p>
            <a:pPr eaLnBrk="1" hangingPunct="1"/>
            <a:r>
              <a:rPr lang="fr-FR" smtClean="0">
                <a:latin typeface="Calibri" pitchFamily="34" charset="0"/>
              </a:rPr>
              <a:t>Ce sont des activités et des tâches concrètes à mettre en œuvre pour réaliser les objectifs spécifiques.</a:t>
            </a:r>
          </a:p>
          <a:p>
            <a:pPr eaLnBrk="1" hangingPunct="1">
              <a:buFont typeface="Wingdings" pitchFamily="2" charset="2"/>
              <a:buNone/>
            </a:pPr>
            <a:r>
              <a:rPr lang="fr-FR" smtClean="0">
                <a:latin typeface="Calibri" pitchFamily="34" charset="0"/>
              </a:rPr>
              <a:t>    </a:t>
            </a:r>
            <a:r>
              <a:rPr lang="fr-FR" i="1" smtClean="0">
                <a:latin typeface="Calibri" pitchFamily="34" charset="0"/>
              </a:rPr>
              <a:t>Exemples : Rédiger une brochure pour les jeunes, prévoir des groupes de paroles…</a:t>
            </a:r>
          </a:p>
          <a:p>
            <a:pPr eaLnBrk="1" hangingPunct="1">
              <a:buFont typeface="Wingdings" pitchFamily="2" charset="2"/>
              <a:buNone/>
            </a:pPr>
            <a:endParaRPr lang="fr-FR" smtClean="0">
              <a:latin typeface="Calibri" pitchFamily="34" charset="0"/>
            </a:endParaRPr>
          </a:p>
          <a:p>
            <a:pPr eaLnBrk="1" hangingPunct="1"/>
            <a:r>
              <a:rPr lang="fr-FR" smtClean="0">
                <a:latin typeface="Calibri" pitchFamily="34" charset="0"/>
              </a:rPr>
              <a:t>Ils précisent comment les actions vont se réaliser.</a:t>
            </a:r>
          </a:p>
          <a:p>
            <a:pPr eaLnBrk="1" hangingPunct="1"/>
            <a:endParaRPr lang="fr-FR" smtClean="0"/>
          </a:p>
        </p:txBody>
      </p:sp>
      <p:pic>
        <p:nvPicPr>
          <p:cNvPr id="13005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1026" name="Picture 2"/>
          <p:cNvPicPr>
            <a:picLocks noChangeAspect="1" noChangeArrowheads="1"/>
          </p:cNvPicPr>
          <p:nvPr/>
        </p:nvPicPr>
        <p:blipFill>
          <a:blip r:embed="rId5" cstate="screen"/>
          <a:srcRect/>
          <a:stretch>
            <a:fillRect/>
          </a:stretch>
        </p:blipFill>
        <p:spPr bwMode="auto">
          <a:xfrm>
            <a:off x="1036638" y="1196975"/>
            <a:ext cx="7143750" cy="5038725"/>
          </a:xfrm>
          <a:prstGeom prst="rect">
            <a:avLst/>
          </a:prstGeom>
          <a:noFill/>
          <a:ln w="9525">
            <a:noFill/>
            <a:miter lim="800000"/>
            <a:headEnd/>
            <a:tailEnd/>
          </a:ln>
        </p:spPr>
      </p:pic>
      <p:pic>
        <p:nvPicPr>
          <p:cNvPr id="2" name="Picture 2"/>
          <p:cNvPicPr>
            <a:picLocks noChangeAspect="1" noChangeArrowheads="1"/>
          </p:cNvPicPr>
          <p:nvPr/>
        </p:nvPicPr>
        <p:blipFill>
          <a:blip r:embed="rId6" cstate="screen"/>
          <a:srcRect/>
          <a:stretch>
            <a:fillRect/>
          </a:stretch>
        </p:blipFill>
        <p:spPr bwMode="auto">
          <a:xfrm>
            <a:off x="1765300" y="1025525"/>
            <a:ext cx="5648325" cy="5381625"/>
          </a:xfrm>
          <a:prstGeom prst="rect">
            <a:avLst/>
          </a:prstGeom>
          <a:noFill/>
          <a:ln w="9525">
            <a:noFill/>
            <a:miter lim="800000"/>
            <a:headEnd/>
            <a:tailEnd/>
          </a:ln>
        </p:spPr>
      </p:pic>
      <p:pic>
        <p:nvPicPr>
          <p:cNvPr id="130055"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59113" y="1025525"/>
            <a:ext cx="3475037" cy="5788025"/>
          </a:xfrm>
          <a:prstGeom prst="rect">
            <a:avLst/>
          </a:prstGeom>
          <a:noFill/>
          <a:ln w="9525">
            <a:noFill/>
            <a:miter lim="800000"/>
            <a:headEnd/>
            <a:tailEnd/>
          </a:ln>
        </p:spPr>
      </p:pic>
      <p:sp>
        <p:nvSpPr>
          <p:cNvPr id="8" name="Espace réservé du numéro de diapositive 7"/>
          <p:cNvSpPr>
            <a:spLocks noGrp="1"/>
          </p:cNvSpPr>
          <p:nvPr>
            <p:ph type="sldNum" sz="quarter" idx="11"/>
          </p:nvPr>
        </p:nvSpPr>
        <p:spPr/>
        <p:txBody>
          <a:bodyPr/>
          <a:lstStyle/>
          <a:p>
            <a:pPr>
              <a:defRPr/>
            </a:pPr>
            <a:fld id="{3C037D74-6CB4-495A-A80D-50A605D92923}" type="slidenum">
              <a:rPr lang="fr-FR" smtClean="0"/>
              <a:pPr>
                <a:defRPr/>
              </a:pPr>
              <a:t>92</a:t>
            </a:fld>
            <a:endParaRPr lang="fr-F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nodeType="clickEffect">
                                  <p:stCondLst>
                                    <p:cond delay="0"/>
                                  </p:stCondLst>
                                  <p:childTnLst>
                                    <p:animEffect transition="out" filter="checkerboard(across)">
                                      <p:cBhvr>
                                        <p:cTn id="10" dur="500"/>
                                        <p:tgtEl>
                                          <p:spTgt spid="1026"/>
                                        </p:tgtEl>
                                      </p:cBhvr>
                                    </p:animEffect>
                                    <p:set>
                                      <p:cBhvr>
                                        <p:cTn id="11" dur="1" fill="hold">
                                          <p:stCondLst>
                                            <p:cond delay="499"/>
                                          </p:stCondLst>
                                        </p:cTn>
                                        <p:tgtEl>
                                          <p:spTgt spid="1026"/>
                                        </p:tgtEl>
                                        <p:attrNameLst>
                                          <p:attrName>style.visibility</p:attrName>
                                        </p:attrNameLst>
                                      </p:cBhvr>
                                      <p:to>
                                        <p:strVal val="hidden"/>
                                      </p:to>
                                    </p:set>
                                  </p:childTnLst>
                                </p:cTn>
                              </p:par>
                              <p:par>
                                <p:cTn id="12" presetID="55"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xit" presetSubtype="16" fill="hold" nodeType="clickEffect">
                                  <p:stCondLst>
                                    <p:cond delay="0"/>
                                  </p:stCondLst>
                                  <p:childTnLst>
                                    <p:animEffect transition="out" filter="box(in)">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par>
                                <p:cTn id="22" presetID="55" presetClass="entr" presetSubtype="0" fill="hold" nodeType="withEffect">
                                  <p:stCondLst>
                                    <p:cond delay="0"/>
                                  </p:stCondLst>
                                  <p:childTnLst>
                                    <p:set>
                                      <p:cBhvr>
                                        <p:cTn id="23" dur="1" fill="hold">
                                          <p:stCondLst>
                                            <p:cond delay="0"/>
                                          </p:stCondLst>
                                        </p:cTn>
                                        <p:tgtEl>
                                          <p:spTgt spid="130055"/>
                                        </p:tgtEl>
                                        <p:attrNameLst>
                                          <p:attrName>style.visibility</p:attrName>
                                        </p:attrNameLst>
                                      </p:cBhvr>
                                      <p:to>
                                        <p:strVal val="visible"/>
                                      </p:to>
                                    </p:set>
                                    <p:anim calcmode="lin" valueType="num">
                                      <p:cBhvr>
                                        <p:cTn id="24" dur="1000" fill="hold"/>
                                        <p:tgtEl>
                                          <p:spTgt spid="130055"/>
                                        </p:tgtEl>
                                        <p:attrNameLst>
                                          <p:attrName>ppt_w</p:attrName>
                                        </p:attrNameLst>
                                      </p:cBhvr>
                                      <p:tavLst>
                                        <p:tav tm="0">
                                          <p:val>
                                            <p:strVal val="#ppt_w*0.70"/>
                                          </p:val>
                                        </p:tav>
                                        <p:tav tm="100000">
                                          <p:val>
                                            <p:strVal val="#ppt_w"/>
                                          </p:val>
                                        </p:tav>
                                      </p:tavLst>
                                    </p:anim>
                                    <p:anim calcmode="lin" valueType="num">
                                      <p:cBhvr>
                                        <p:cTn id="25" dur="1000" fill="hold"/>
                                        <p:tgtEl>
                                          <p:spTgt spid="130055"/>
                                        </p:tgtEl>
                                        <p:attrNameLst>
                                          <p:attrName>ppt_h</p:attrName>
                                        </p:attrNameLst>
                                      </p:cBhvr>
                                      <p:tavLst>
                                        <p:tav tm="0">
                                          <p:val>
                                            <p:strVal val="#ppt_h"/>
                                          </p:val>
                                        </p:tav>
                                        <p:tav tm="100000">
                                          <p:val>
                                            <p:strVal val="#ppt_h"/>
                                          </p:val>
                                        </p:tav>
                                      </p:tavLst>
                                    </p:anim>
                                    <p:animEffect transition="in" filter="fade">
                                      <p:cBhvr>
                                        <p:cTn id="26" dur="1000"/>
                                        <p:tgtEl>
                                          <p:spTgt spid="130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Diapositive 1 - &amp;quot;Méthodologie de conception et de réalisation &amp;#x0D;&amp;#x0A;d’un projet en Education Pour la Santé &amp;#x0D;&amp;#x0A;- Session I -&amp;#x0D;&amp;#x0A;&amp;#x0D;&amp;#x0A; LUNDI 1&quot;/&gt;&lt;property id=&quot;20307&quot; value=&quot;256&quot;/&gt;&lt;/object&gt;&lt;object type=&quot;3&quot; unique_id=&quot;10012&quot;&gt;&lt;property id=&quot;20148&quot; value=&quot;5&quot;/&gt;&lt;property id=&quot;20300&quot; value=&quot;Diapositive 8 - &amp;quot;OBJECTIFS DE LA FORMATION&amp;quot;&quot;/&gt;&lt;property id=&quot;20307&quot; value=&quot;332&quot;/&gt;&lt;/object&gt;&lt;object type=&quot;3&quot; unique_id=&quot;10016&quot;&gt;&lt;property id=&quot;20148&quot; value=&quot;5&quot;/&gt;&lt;property id=&quot;20300&quot; value=&quot;Diapositive 10 - &amp;quot;LE CONCEPT DE SANTE  &amp;#x0D;&amp;#x0A;d’une conception utopique à une conception adaptative&amp;quot;&quot;/&gt;&lt;property id=&quot;20307&quot; value=&quot;335&quot;/&gt;&lt;/object&gt;&lt;object type=&quot;3&quot; unique_id=&quot;10017&quot;&gt;&lt;property id=&quot;20148&quot; value=&quot;5&quot;/&gt;&lt;property id=&quot;20300&quot; value=&quot;Diapositive 11 - &amp;quot;LE CONCEPT DE SANTE  &amp;#x0D;&amp;#x0A;d’une conception utopique à une conception adaptative&amp;quot;&quot;/&gt;&lt;property id=&quot;20307&quot; value=&quot;336&quot;/&gt;&lt;/object&gt;&lt;object type=&quot;3&quot; unique_id=&quot;10018&quot;&gt;&lt;property id=&quot;20148&quot; value=&quot;5&quot;/&gt;&lt;property id=&quot;20300&quot; value=&quot;Diapositive 12 - &amp;quot;LE CONCEPT DE SANTE  &amp;#x0D;&amp;#x0A;d’une conception utopique à une conception adaptative&amp;quot;&quot;/&gt;&lt;property id=&quot;20307&quot; value=&quot;337&quot;/&gt;&lt;/object&gt;&lt;object type=&quot;3&quot; unique_id=&quot;10019&quot;&gt;&lt;property id=&quot;20148&quot; value=&quot;5&quot;/&gt;&lt;property id=&quot;20300&quot; value=&quot;Diapositive 13 - &amp;quot;LE CONCEPT DE SANTE  &amp;#x0D;&amp;#x0A;d’une conception utopique à une conception adaptative&amp;quot;&quot;/&gt;&lt;property id=&quot;20307&quot; value=&quot;338&quot;/&gt;&lt;/object&gt;&lt;object type=&quot;3&quot; unique_id=&quot;10020&quot;&gt;&lt;property id=&quot;20148&quot; value=&quot;5&quot;/&gt;&lt;property id=&quot;20300&quot; value=&quot;Diapositive 14 - &amp;quot;LE CONCEPT DE SANTE  &amp;#x0D;&amp;#x0A;d’une conception utopique à une conception adaptative&amp;quot;&quot;/&gt;&lt;property id=&quot;20307&quot; value=&quot;339&quot;/&gt;&lt;/object&gt;&lt;object type=&quot;3&quot; unique_id=&quot;10021&quot;&gt;&lt;property id=&quot;20148&quot; value=&quot;5&quot;/&gt;&lt;property id=&quot;20300&quot; value=&quot;Diapositive 15 - &amp;quot;Les Déterminants de la Santé&amp;quot;&quot;/&gt;&lt;property id=&quot;20307&quot; value=&quot;340&quot;/&gt;&lt;/object&gt;&lt;object type=&quot;3&quot; unique_id=&quot;10023&quot;&gt;&lt;property id=&quot;20148&quot; value=&quot;5&quot;/&gt;&lt;property id=&quot;20300&quot; value=&quot;Diapositive 17 - &amp;quot;Les Déterminants de la Santé&amp;quot;&quot;/&gt;&lt;property id=&quot;20307&quot; value=&quot;272&quot;/&gt;&lt;/object&gt;&lt;object type=&quot;3&quot; unique_id=&quot;10024&quot;&gt;&lt;property id=&quot;20148&quot; value=&quot;5&quot;/&gt;&lt;property id=&quot;20300&quot; value=&quot;Diapositive 19&quot;/&gt;&lt;property id=&quot;20307&quot; value=&quot;268&quot;/&gt;&lt;/object&gt;&lt;object type=&quot;3&quot; unique_id=&quot;10026&quot;&gt;&lt;property id=&quot;20148&quot; value=&quot;5&quot;/&gt;&lt;property id=&quot;20300&quot; value=&quot;Diapositive 21&quot;/&gt;&lt;property id=&quot;20307&quot; value=&quot;342&quot;/&gt;&lt;/object&gt;&lt;object type=&quot;3&quot; unique_id=&quot;10027&quot;&gt;&lt;property id=&quot;20148&quot; value=&quot;5&quot;/&gt;&lt;property id=&quot;20300&quot; value=&quot;Diapositive 22&quot;/&gt;&lt;property id=&quot;20307&quot; value=&quot;343&quot;/&gt;&lt;/object&gt;&lt;object type=&quot;3&quot; unique_id=&quot;10028&quot;&gt;&lt;property id=&quot;20148&quot; value=&quot;5&quot;/&gt;&lt;property id=&quot;20300&quot; value=&quot;Diapositive 23&quot;/&gt;&lt;property id=&quot;20307&quot; value=&quot;344&quot;/&gt;&lt;/object&gt;&lt;object type=&quot;3&quot; unique_id=&quot;10029&quot;&gt;&lt;property id=&quot;20148&quot; value=&quot;5&quot;/&gt;&lt;property id=&quot;20300&quot; value=&quot;Diapositive 24 - &amp;quot;Le concept de Promotion de la Santé &amp;quot;&quot;/&gt;&lt;property id=&quot;20307&quot; value=&quot;271&quot;/&gt;&lt;/object&gt;&lt;object type=&quot;3&quot; unique_id=&quot;10030&quot;&gt;&lt;property id=&quot;20148&quot; value=&quot;5&quot;/&gt;&lt;property id=&quot;20300&quot; value=&quot;Diapositive 29 - &amp;quot;Le concept de &amp;#x0D;&amp;#x0A;Santé Communautaire&amp;quot;&quot;/&gt;&lt;property id=&quot;20307&quot; value=&quot;269&quot;/&gt;&lt;/object&gt;&lt;object type=&quot;3&quot; unique_id=&quot;10032&quot;&gt;&lt;property id=&quot;20148&quot; value=&quot;5&quot;/&gt;&lt;property id=&quot;20300&quot; value=&quot;Diapositive 30&quot;/&gt;&lt;property id=&quot;20307&quot; value=&quot;274&quot;/&gt;&lt;/object&gt;&lt;object type=&quot;3&quot; unique_id=&quot;10034&quot;&gt;&lt;property id=&quot;20148&quot; value=&quot;5&quot;/&gt;&lt;property id=&quot;20300&quot; value=&quot;Diapositive 31&quot;/&gt;&lt;property id=&quot;20307&quot; value=&quot;276&quot;/&gt;&lt;/object&gt;&lt;object type=&quot;3&quot; unique_id=&quot;10035&quot;&gt;&lt;property id=&quot;20148&quot; value=&quot;5&quot;/&gt;&lt;property id=&quot;20300&quot; value=&quot;Diapositive 32&quot;/&gt;&lt;property id=&quot;20307&quot; value=&quot;277&quot;/&gt;&lt;/object&gt;&lt;object type=&quot;3&quot; unique_id=&quot;10038&quot;&gt;&lt;property id=&quot;20148&quot; value=&quot;5&quot;/&gt;&lt;property id=&quot;20300&quot; value=&quot;Diapositive 34 - &amp;quot;LA METHODE&amp;quot;&quot;/&gt;&lt;property id=&quot;20307&quot; value=&quot;348&quot;/&gt;&lt;/object&gt;&lt;object type=&quot;3&quot; unique_id=&quot;10039&quot;&gt;&lt;property id=&quot;20148&quot; value=&quot;5&quot;/&gt;&lt;property id=&quot;20300&quot; value=&quot;Diapositive 35 - &amp;quot;QUELS OBJECTIFS ?&amp;quot;&quot;/&gt;&lt;property id=&quot;20307&quot; value=&quot;289&quot;/&gt;&lt;/object&gt;&lt;object type=&quot;3&quot; unique_id=&quot;10040&quot;&gt;&lt;property id=&quot;20148&quot; value=&quot;5&quot;/&gt;&lt;property id=&quot;20300&quot; value=&quot;Diapositive 36 - &amp;quot;INTERETS DE LA METHODOLOGIE DE PROJET&amp;quot;&quot;/&gt;&lt;property id=&quot;20307&quot; value=&quot;349&quot;/&gt;&lt;/object&gt;&lt;object type=&quot;3&quot; unique_id=&quot;10041&quot;&gt;&lt;property id=&quot;20148&quot; value=&quot;5&quot;/&gt;&lt;property id=&quot;20300&quot; value=&quot;Diapositive 37 - &amp;quot;INTERETS DE LA METHODOLOGIE DE PROJET&amp;quot;&quot;/&gt;&lt;property id=&quot;20307&quot; value=&quot;350&quot;/&gt;&lt;/object&gt;&lt;object type=&quot;3&quot; unique_id=&quot;10042&quot;&gt;&lt;property id=&quot;20148&quot; value=&quot;5&quot;/&gt;&lt;property id=&quot;20300&quot; value=&quot;Diapositive 38 - &amp;quot;UN PROJET, C’EST…&amp;quot;&quot;/&gt;&lt;property id=&quot;20307&quot; value=&quot;351&quot;/&gt;&lt;/object&gt;&lt;object type=&quot;3&quot; unique_id=&quot;10043&quot;&gt;&lt;property id=&quot;20148&quot; value=&quot;5&quot;/&gt;&lt;property id=&quot;20300&quot; value=&quot;Diapositive 39 - &amp;quot;UN PROJET, C’EST…&amp;quot;&quot;/&gt;&lt;property id=&quot;20307&quot; value=&quot;352&quot;/&gt;&lt;/object&gt;&lt;object type=&quot;3&quot; unique_id=&quot;10044&quot;&gt;&lt;property id=&quot;20148&quot; value=&quot;5&quot;/&gt;&lt;property id=&quot;20300&quot; value=&quot;Diapositive 40 - &amp;quot;UN PROJET, C’EST…&amp;quot;&quot;/&gt;&lt;property id=&quot;20307&quot; value=&quot;353&quot;/&gt;&lt;/object&gt;&lt;object type=&quot;3&quot; unique_id=&quot;10045&quot;&gt;&lt;property id=&quot;20148&quot; value=&quot;5&quot;/&gt;&lt;property id=&quot;20300&quot; value=&quot;Diapositive 41&quot;/&gt;&lt;property id=&quot;20307&quot; value=&quot;371&quot;/&gt;&lt;/object&gt;&lt;object type=&quot;3&quot; unique_id=&quot;10046&quot;&gt;&lt;property id=&quot;20148&quot; value=&quot;5&quot;/&gt;&lt;property id=&quot;20300&quot; value=&quot;Diapositive 42&quot;/&gt;&lt;property id=&quot;20307&quot; value=&quot;294&quot;/&gt;&lt;/object&gt;&lt;object type=&quot;3&quot; unique_id=&quot;10047&quot;&gt;&lt;property id=&quot;20148&quot; value=&quot;5&quot;/&gt;&lt;property id=&quot;20300&quot; value=&quot;Diapositive 44&quot;/&gt;&lt;property id=&quot;20307&quot; value=&quot;355&quot;/&gt;&lt;/object&gt;&lt;object type=&quot;3&quot; unique_id=&quot;10052&quot;&gt;&lt;property id=&quot;20148&quot; value=&quot;5&quot;/&gt;&lt;property id=&quot;20300&quot; value=&quot;Diapositive 55 - &amp;quot;DEFINITION DES OBJECTIFS&amp;quot;&quot;/&gt;&lt;property id=&quot;20307&quot; value=&quot;360&quot;/&gt;&lt;/object&gt;&lt;object type=&quot;3&quot; unique_id=&quot;10053&quot;&gt;&lt;property id=&quot;20148&quot; value=&quot;5&quot;/&gt;&lt;property id=&quot;20300&quot; value=&quot;Diapositive 57 - &amp;quot;OBJECTIF GÉNÉRAL&amp;quot;&quot;/&gt;&lt;property id=&quot;20307&quot; value=&quot;361&quot;/&gt;&lt;/object&gt;&lt;object type=&quot;3&quot; unique_id=&quot;10054&quot;&gt;&lt;property id=&quot;20148&quot; value=&quot;5&quot;/&gt;&lt;property id=&quot;20300&quot; value=&quot;Diapositive 58 - &amp;quot;LES OBJECTIFS SPÉCIFIQUES&amp;quot;&quot;/&gt;&lt;property id=&quot;20307&quot; value=&quot;362&quot;/&gt;&lt;/object&gt;&lt;object type=&quot;3&quot; unique_id=&quot;10055&quot;&gt;&lt;property id=&quot;20148&quot; value=&quot;5&quot;/&gt;&lt;property id=&quot;20300&quot; value=&quot;Diapositive 59 - &amp;quot;OBJECTIFS OPÉRATIONNELS&amp;quot;&quot;/&gt;&lt;property id=&quot;20307&quot; value=&quot;363&quot;/&gt;&lt;/object&gt;&lt;object type=&quot;3&quot; unique_id=&quot;10542&quot;&gt;&lt;property id=&quot;20148&quot; value=&quot;5&quot;/&gt;&lt;property id=&quot;20300&quot; value=&quot;Diapositive 45 - &amp;quot;LE DIAGNOSTIC&amp;quot;&quot;/&gt;&lt;property id=&quot;20307&quot; value=&quot;372&quot;/&gt;&lt;/object&gt;&lt;object type=&quot;3&quot; unique_id=&quot;10543&quot;&gt;&lt;property id=&quot;20148&quot; value=&quot;5&quot;/&gt;&lt;property id=&quot;20300&quot; value=&quot;Diapositive 46 - &amp;quot;LE DIAGNOSTIC&amp;quot;&quot;/&gt;&lt;property id=&quot;20307&quot; value=&quot;373&quot;/&gt;&lt;/object&gt;&lt;object type=&quot;3&quot; unique_id=&quot;10544&quot;&gt;&lt;property id=&quot;20148&quot; value=&quot;5&quot;/&gt;&lt;property id=&quot;20300&quot; value=&quot;Diapositive 47 - &amp;quot;LE DIAGNOSTIC&amp;quot;&quot;/&gt;&lt;property id=&quot;20307&quot; value=&quot;374&quot;/&gt;&lt;/object&gt;&lt;object type=&quot;3&quot; unique_id=&quot;10545&quot;&gt;&lt;property id=&quot;20148&quot; value=&quot;5&quot;/&gt;&lt;property id=&quot;20300&quot; value=&quot;Diapositive 48 - &amp;quot;LE DIAGNOSTIC&amp;quot;&quot;/&gt;&lt;property id=&quot;20307&quot; value=&quot;375&quot;/&gt;&lt;/object&gt;&lt;object type=&quot;3&quot; unique_id=&quot;10546&quot;&gt;&lt;property id=&quot;20148&quot; value=&quot;5&quot;/&gt;&lt;property id=&quot;20300&quot; value=&quot;Diapositive 49 - &amp;quot;LE DIAGNOSTIC&amp;quot;&quot;/&gt;&lt;property id=&quot;20307&quot; value=&quot;376&quot;/&gt;&lt;/object&gt;&lt;object type=&quot;3&quot; unique_id=&quot;10547&quot;&gt;&lt;property id=&quot;20148&quot; value=&quot;5&quot;/&gt;&lt;property id=&quot;20300&quot; value=&quot;Diapositive 50 - &amp;quot;LE DIAGNOSTIC&amp;quot;&quot;/&gt;&lt;property id=&quot;20307&quot; value=&quot;377&quot;/&gt;&lt;/object&gt;&lt;object type=&quot;3&quot; unique_id=&quot;10548&quot;&gt;&lt;property id=&quot;20148&quot; value=&quot;5&quot;/&gt;&lt;property id=&quot;20300&quot; value=&quot;Diapositive 51 - &amp;quot;LE DIAGNOSTIC&amp;quot;&quot;/&gt;&lt;property id=&quot;20307&quot; value=&quot;378&quot;/&gt;&lt;/object&gt;&lt;object type=&quot;3&quot; unique_id=&quot;10549&quot;&gt;&lt;property id=&quot;20148&quot; value=&quot;5&quot;/&gt;&lt;property id=&quot;20300&quot; value=&quot;Diapositive 52 - &amp;quot;LE DIAGNOSTIC&amp;quot;&quot;/&gt;&lt;property id=&quot;20307&quot; value=&quot;379&quot;/&gt;&lt;/object&gt;&lt;object type=&quot;3&quot; unique_id=&quot;10550&quot;&gt;&lt;property id=&quot;20148&quot; value=&quot;5&quot;/&gt;&lt;property id=&quot;20300&quot; value=&quot;Diapositive 53 - &amp;quot;LE DIAGNOSTIC&amp;quot;&quot;/&gt;&lt;property id=&quot;20307&quot; value=&quot;380&quot;/&gt;&lt;/object&gt;&lt;object type=&quot;3&quot; unique_id=&quot;10671&quot;&gt;&lt;property id=&quot;20148&quot; value=&quot;5&quot;/&gt;&lt;property id=&quot;20300&quot; value=&quot;Diapositive 16 - &amp;quot;Les Déterminants de la Santé&amp;quot;&quot;/&gt;&lt;property id=&quot;20307&quot; value=&quot;382&quot;/&gt;&lt;/object&gt;&lt;object type=&quot;3&quot; unique_id=&quot;10672&quot;&gt;&lt;property id=&quot;20148&quot; value=&quot;5&quot;/&gt;&lt;property id=&quot;20300&quot; value=&quot;Diapositive 18 - &amp;quot;Les Déterminants de la Santé&amp;quot;&quot;/&gt;&lt;property id=&quot;20307&quot; value=&quot;381&quot;/&gt;&lt;/object&gt;&lt;object type=&quot;3&quot; unique_id=&quot;11346&quot;&gt;&lt;property id=&quot;20148&quot; value=&quot;5&quot;/&gt;&lt;property id=&quot;20300&quot; value=&quot;Diapositive 9&quot;/&gt;&lt;property id=&quot;20307&quot; value=&quot;383&quot;/&gt;&lt;/object&gt;&lt;object type=&quot;3&quot; unique_id=&quot;11347&quot;&gt;&lt;property id=&quot;20148&quot; value=&quot;5&quot;/&gt;&lt;property id=&quot;20300&quot; value=&quot;Diapositive 20&quot;/&gt;&lt;property id=&quot;20307&quot; value=&quot;384&quot;/&gt;&lt;/object&gt;&lt;object type=&quot;3&quot; unique_id=&quot;11348&quot;&gt;&lt;property id=&quot;20148&quot; value=&quot;5&quot;/&gt;&lt;property id=&quot;20300&quot; value=&quot;Diapositive 33&quot;/&gt;&lt;property id=&quot;20307&quot; value=&quot;385&quot;/&gt;&lt;/object&gt;&lt;object type=&quot;3&quot; unique_id=&quot;11835&quot;&gt;&lt;property id=&quot;20148&quot; value=&quot;5&quot;/&gt;&lt;property id=&quot;20300&quot; value=&quot;Diapositive 56 - &amp;quot;LA CONSTRUCTION D’UN PROJET&amp;quot;&quot;/&gt;&lt;property id=&quot;20307&quot; value=&quot;388&quot;/&gt;&lt;/object&gt;&lt;object type=&quot;3&quot; unique_id=&quot;13027&quot;&gt;&lt;property id=&quot;20148&quot; value=&quot;5&quot;/&gt;&lt;property id=&quot;20300&quot; value=&quot;Diapositive 54 - &amp;quot;DEFINITION DES OBJECTIFS &amp;quot;&quot;/&gt;&lt;property id=&quot;20307&quot; value=&quot;389&quot;/&gt;&lt;/object&gt;&lt;object type=&quot;3&quot; unique_id=&quot;14585&quot;&gt;&lt;property id=&quot;20148&quot; value=&quot;5&quot;/&gt;&lt;property id=&quot;20300&quot; value=&quot;Diapositive 2 - &amp;quot;CoDES 05&amp;#x0D;&amp;#x0A;NOS ACTIVITES – NOS MISSIONS&amp;#x0D;&amp;#x0A;&amp;quot;&quot;/&gt;&lt;property id=&quot;20307&quot; value=&quot;390&quot;/&gt;&lt;/object&gt;&lt;object type=&quot;3&quot; unique_id=&quot;14586&quot;&gt;&lt;property id=&quot;20148&quot; value=&quot;5&quot;/&gt;&lt;property id=&quot;20300&quot; value=&quot;Diapositive 3&quot;/&gt;&lt;property id=&quot;20307&quot; value=&quot;391&quot;/&gt;&lt;/object&gt;&lt;object type=&quot;3&quot; unique_id=&quot;14587&quot;&gt;&lt;property id=&quot;20148&quot; value=&quot;5&quot;/&gt;&lt;property id=&quot;20300&quot; value=&quot;Diapositive 4&quot;/&gt;&lt;property id=&quot;20307&quot; value=&quot;392&quot;/&gt;&lt;/object&gt;&lt;object type=&quot;3&quot; unique_id=&quot;14588&quot;&gt;&lt;property id=&quot;20148&quot; value=&quot;5&quot;/&gt;&lt;property id=&quot;20300&quot; value=&quot;Diapositive 5&quot;/&gt;&lt;property id=&quot;20307&quot; value=&quot;393&quot;/&gt;&lt;/object&gt;&lt;object type=&quot;3&quot; unique_id=&quot;14589&quot;&gt;&lt;property id=&quot;20148&quot; value=&quot;5&quot;/&gt;&lt;property id=&quot;20300&quot; value=&quot;Diapositive 6&quot;/&gt;&lt;property id=&quot;20307&quot; value=&quot;394&quot;/&gt;&lt;/object&gt;&lt;object type=&quot;3&quot; unique_id=&quot;14590&quot;&gt;&lt;property id=&quot;20148&quot; value=&quot;5&quot;/&gt;&lt;property id=&quot;20300&quot; value=&quot;Diapositive 7 - &amp;quot;www.codes05.org... UN SITE INTERNET&amp;quot;&quot;/&gt;&lt;property id=&quot;20307&quot; value=&quot;395&quot;/&gt;&lt;/object&gt;&lt;object type=&quot;3&quot; unique_id=&quot;14705&quot;&gt;&lt;property id=&quot;20148&quot; value=&quot;5&quot;/&gt;&lt;property id=&quot;20300&quot; value=&quot;Diapositive 25&quot;/&gt;&lt;property id=&quot;20307&quot; value=&quot;396&quot;/&gt;&lt;/object&gt;&lt;object type=&quot;3&quot; unique_id=&quot;14706&quot;&gt;&lt;property id=&quot;20148&quot; value=&quot;5&quot;/&gt;&lt;property id=&quot;20300&quot; value=&quot;Diapositive 26&quot;/&gt;&lt;property id=&quot;20307&quot; value=&quot;397&quot;/&gt;&lt;/object&gt;&lt;object type=&quot;3&quot; unique_id=&quot;14999&quot;&gt;&lt;property id=&quot;20148&quot; value=&quot;5&quot;/&gt;&lt;property id=&quot;20300&quot; value=&quot;Diapositive 27&quot;/&gt;&lt;property id=&quot;20307&quot; value=&quot;398&quot;/&gt;&lt;/object&gt;&lt;object type=&quot;3&quot; unique_id=&quot;15000&quot;&gt;&lt;property id=&quot;20148&quot; value=&quot;5&quot;/&gt;&lt;property id=&quot;20300&quot; value=&quot;Diapositive 28&quot;/&gt;&lt;property id=&quot;20307&quot; value=&quot;399&quot;/&gt;&lt;/object&gt;&lt;object type=&quot;3&quot; unique_id=&quot;15181&quot;&gt;&lt;property id=&quot;20148&quot; value=&quot;5&quot;/&gt;&lt;property id=&quot;20300&quot; value=&quot;Diapositive 43&quot;/&gt;&lt;property id=&quot;20307&quot; value=&quot;400&quot;/&gt;&lt;/object&gt;&lt;/object&gt;&lt;/object&gt;&lt;/database&gt;"/>
  <p:tag name="SECTOMILLISECCONVERTED" val="1"/>
  <p:tag name="ARS_PPT_DBNAME" val="Méthodo de projets Niveau I 2023[20230918202933681].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10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0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3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4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4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5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7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7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7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8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8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8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9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9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9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9.xml><?xml version="1.0" encoding="utf-8"?>
<p:tagLst xmlns:a="http://schemas.openxmlformats.org/drawingml/2006/main" xmlns:r="http://schemas.openxmlformats.org/officeDocument/2006/relationships" xmlns:p="http://schemas.openxmlformats.org/presentationml/2006/main">
  <p:tag name="ARS_SLIDETITLE_AUTOSET"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Oriel">
  <a:themeElements>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4_Oriel">
  <a:themeElements>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1_Civil">
  <a:themeElements>
    <a:clrScheme name="Civi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themeOverride>
</file>

<file path=ppt/theme/themeOverride2.xml><?xml version="1.0" encoding="utf-8"?>
<a:themeOverride xmlns:a="http://schemas.openxmlformats.org/drawingml/2006/main">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Oriel</Template>
  <TotalTime>1565</TotalTime>
  <Words>5376</Words>
  <Application>Microsoft Office PowerPoint</Application>
  <PresentationFormat>Affichage à l'écran (4:3)</PresentationFormat>
  <Paragraphs>933</Paragraphs>
  <Slides>92</Slides>
  <Notes>92</Notes>
  <HiddenSlides>1</HiddenSlides>
  <MMClips>0</MMClips>
  <ScaleCrop>false</ScaleCrop>
  <HeadingPairs>
    <vt:vector size="6" baseType="variant">
      <vt:variant>
        <vt:lpstr>Polices utilisées</vt:lpstr>
      </vt:variant>
      <vt:variant>
        <vt:i4>18</vt:i4>
      </vt:variant>
      <vt:variant>
        <vt:lpstr>Thème</vt:lpstr>
      </vt:variant>
      <vt:variant>
        <vt:i4>3</vt:i4>
      </vt:variant>
      <vt:variant>
        <vt:lpstr>Titres des diapositives</vt:lpstr>
      </vt:variant>
      <vt:variant>
        <vt:i4>92</vt:i4>
      </vt:variant>
    </vt:vector>
  </HeadingPairs>
  <TitlesOfParts>
    <vt:vector size="113" baseType="lpstr">
      <vt:lpstr>Microsoft YaHei</vt:lpstr>
      <vt:lpstr>MS PGothic</vt:lpstr>
      <vt:lpstr>Arial</vt:lpstr>
      <vt:lpstr>Book Antiqua</vt:lpstr>
      <vt:lpstr>Calibri</vt:lpstr>
      <vt:lpstr>Century Schoolbook</vt:lpstr>
      <vt:lpstr>Comic Sans MS</vt:lpstr>
      <vt:lpstr>Courier New</vt:lpstr>
      <vt:lpstr>Georgia</vt:lpstr>
      <vt:lpstr>Lucida Handwriting</vt:lpstr>
      <vt:lpstr>Lucida Sans Unicode</vt:lpstr>
      <vt:lpstr>Symbol</vt:lpstr>
      <vt:lpstr>Times New Roman</vt:lpstr>
      <vt:lpstr>Trebuchet MS</vt:lpstr>
      <vt:lpstr>Webdings</vt:lpstr>
      <vt:lpstr>Wingdings</vt:lpstr>
      <vt:lpstr>Wingdings 2</vt:lpstr>
      <vt:lpstr>Wingdings 3</vt:lpstr>
      <vt:lpstr>Oriel</vt:lpstr>
      <vt:lpstr>4_Oriel</vt:lpstr>
      <vt:lpstr>1_Civil</vt:lpstr>
      <vt:lpstr>  Méthodologie et évaluation de projets - Session I -   LUNDI 18 et MARDI 19 SEPTEMBRE 2023     </vt:lpstr>
      <vt:lpstr>CoDES 05 NOS ACTIVITES – NOS MISSIONS </vt:lpstr>
      <vt:lpstr>CoDES 05 NOS ACTIVITES – NOS MISSIONS </vt:lpstr>
      <vt:lpstr>Présentation PowerPoint</vt:lpstr>
      <vt:lpstr>Présentation PowerPoint</vt:lpstr>
      <vt:lpstr>Présentation PowerPoint</vt:lpstr>
      <vt:lpstr>Présentation PowerPoint</vt:lpstr>
      <vt:lpstr>Présentation PowerPoint</vt:lpstr>
      <vt:lpstr>Présentation PowerPoint</vt:lpstr>
      <vt:lpstr>COMMUNICATION…</vt:lpstr>
      <vt:lpstr>OBJECTIFS DE LA FORMATION</vt:lpstr>
      <vt:lpstr>ORGANISATION</vt:lpstr>
      <vt:lpstr>Présentation PowerPoint</vt:lpstr>
      <vt:lpstr>LE CONCEPT DE SANTE   d’une conception utopique à une conception adaptative</vt:lpstr>
      <vt:lpstr>LE CONCEPT DE SANTE   d’une conception utopique à une conception adaptative</vt:lpstr>
      <vt:lpstr>LE CONCEPT DE SANTE   d’une conception utopique à une conception adaptative</vt:lpstr>
      <vt:lpstr>LE CONCEPT DE SANTE   d’une conception utopique à une conception adaptative</vt:lpstr>
      <vt:lpstr>LE CONCEPT DE SANTE   d’une conception utopique à une conception adaptative</vt:lpstr>
      <vt:lpstr>Les Déterminants de la Santé</vt:lpstr>
      <vt:lpstr>Les inegalites sociales de sante - iss</vt:lpstr>
      <vt:lpstr>Les Déterminants de la Santé</vt:lpstr>
      <vt:lpstr>Les Déterminants de la Santé</vt:lpstr>
      <vt:lpstr>Les Déterminants de la Santé</vt:lpstr>
      <vt:lpstr>Les Déterminants de la Santé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concept de  Santé Communautaire</vt:lpstr>
      <vt:lpstr>Qu’est-ce que l’éducation à la santé ?</vt:lpstr>
      <vt:lpstr>Qu’est-ce que l’éducation à la santé ?</vt:lpstr>
      <vt:lpstr>Education à la santé : Principes clés</vt:lpstr>
      <vt:lpstr>Education à la santé -  Stratégies d’intervention</vt:lpstr>
      <vt:lpstr>Education à la santé -  Stratégies d’intervention</vt:lpstr>
      <vt:lpstr>Education à la santé -  Stratégies d’intervention</vt:lpstr>
      <vt:lpstr>INITIATION A L’APPROCHE POSITIVE EN PROMOTION DE LA SANTE</vt:lpstr>
      <vt:lpstr>LES GRANDES ETAPES DE LA METHODOLOGIE DE PROJET… SELON VOUS ?</vt:lpstr>
      <vt:lpstr>LA METHODE</vt:lpstr>
      <vt:lpstr>QUELS OBJECTIFS ?</vt:lpstr>
      <vt:lpstr>INTERETS DE LA METHODOLOGIE DE PROJET</vt:lpstr>
      <vt:lpstr>INTERETS DE LA METHODOLOGIE DE PROJET</vt:lpstr>
      <vt:lpstr>UN PROJET, C’EST…</vt:lpstr>
      <vt:lpstr>UN PROJET, C’EST…</vt:lpstr>
      <vt:lpstr>LES GRANDES ETAPES DE LA METHODOLOGIE DE PROJET… SELON VOUS ?</vt:lpstr>
      <vt:lpstr>Présentation PowerPoint</vt:lpstr>
      <vt:lpstr>Présentation PowerPoint</vt:lpstr>
      <vt:lpstr>Présentation PowerPoint</vt:lpstr>
      <vt:lpstr>Présentation PowerPoint</vt:lpstr>
      <vt:lpstr>Présentation PowerPoint</vt:lpstr>
      <vt:lpstr>PLANIFICATION</vt:lpstr>
      <vt:lpstr>PLANIFICATION</vt:lpstr>
      <vt:lpstr>La méthode APPRET</vt:lpstr>
      <vt:lpstr>La méthode APPRET</vt:lpstr>
      <vt:lpstr>La méthode APPRET</vt:lpstr>
      <vt:lpstr>La méthode APPRET</vt:lpstr>
      <vt:lpstr>La méthode APPRET</vt:lpstr>
      <vt:lpstr>La méthode APPRET</vt:lpstr>
      <vt:lpstr>Le diagnostic partagé, c’est :</vt:lpstr>
      <vt:lpstr>LE DIAGNOSTIC</vt:lpstr>
      <vt:lpstr>LE DIAGNOSTIC</vt:lpstr>
      <vt:lpstr>LE DIAGNOSTIC</vt:lpstr>
      <vt:lpstr>LE DIAGNOSTIC</vt:lpstr>
      <vt:lpstr>LE DIAGNOSTIC</vt:lpstr>
      <vt:lpstr>LE DIAGNOSTIC</vt:lpstr>
      <vt:lpstr>LE DIAGNOSTIC</vt:lpstr>
      <vt:lpstr>LE DIAGNOSTIC</vt:lpstr>
      <vt:lpstr>LE DIAGNOSTIC</vt:lpstr>
      <vt:lpstr>Méthodes de recueil de données</vt:lpstr>
      <vt:lpstr>Présentation PowerPoint</vt:lpstr>
      <vt:lpstr>Présentation PowerPoint</vt:lpstr>
      <vt:lpstr>Méthodes de recueil de données</vt:lpstr>
      <vt:lpstr>LE RECUEIL DES ATTENTES &amp; DES BESOINS Différents outils de recueil</vt:lpstr>
      <vt:lpstr>PRIORISATION</vt:lpstr>
      <vt:lpstr>PRIORISATION</vt:lpstr>
      <vt:lpstr>PRIORISATION</vt:lpstr>
      <vt:lpstr>PROBLEMATIQUE</vt:lpstr>
      <vt:lpstr>DEFINITION DES OBJECTIFS </vt:lpstr>
      <vt:lpstr>DEFINITION DES OBJECTIFS</vt:lpstr>
      <vt:lpstr>LA CONSTRUCTION D’UN PROJET</vt:lpstr>
      <vt:lpstr>OBJECTIF GÉNÉRAL</vt:lpstr>
      <vt:lpstr>LES OBJECTIFS SPÉCIFIQUES</vt:lpstr>
      <vt:lpstr>OBJECTIFS OPÉRATIONNELS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Concepts de santé  Prévention / Éducation / Promotion pour la santé  CRP Chantoiseau Notions de santé publique et vaccinations  Lundi 22 Avril 2013</dc:title>
  <dc:creator>Alexandre Nozzi</dc:creator>
  <cp:lastModifiedBy>Ordinateur</cp:lastModifiedBy>
  <cp:revision>168</cp:revision>
  <dcterms:created xsi:type="dcterms:W3CDTF">2013-04-20T09:37:11Z</dcterms:created>
  <dcterms:modified xsi:type="dcterms:W3CDTF">2023-09-18T18:51:27Z</dcterms:modified>
</cp:coreProperties>
</file>