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76" r:id="rId2"/>
    <p:sldMasterId id="2147483800" r:id="rId3"/>
    <p:sldMasterId id="2147483811" r:id="rId4"/>
  </p:sldMasterIdLst>
  <p:notesMasterIdLst>
    <p:notesMasterId r:id="rId47"/>
  </p:notesMasterIdLst>
  <p:handoutMasterIdLst>
    <p:handoutMasterId r:id="rId48"/>
  </p:handoutMasterIdLst>
  <p:sldIdLst>
    <p:sldId id="460" r:id="rId5"/>
    <p:sldId id="637" r:id="rId6"/>
    <p:sldId id="638" r:id="rId7"/>
    <p:sldId id="639" r:id="rId8"/>
    <p:sldId id="640" r:id="rId9"/>
    <p:sldId id="641" r:id="rId10"/>
    <p:sldId id="642" r:id="rId11"/>
    <p:sldId id="643" r:id="rId12"/>
    <p:sldId id="644" r:id="rId13"/>
    <p:sldId id="645" r:id="rId14"/>
    <p:sldId id="583" r:id="rId15"/>
    <p:sldId id="606" r:id="rId16"/>
    <p:sldId id="615" r:id="rId17"/>
    <p:sldId id="616" r:id="rId18"/>
    <p:sldId id="617" r:id="rId19"/>
    <p:sldId id="618" r:id="rId20"/>
    <p:sldId id="578" r:id="rId21"/>
    <p:sldId id="579" r:id="rId22"/>
    <p:sldId id="537" r:id="rId23"/>
    <p:sldId id="622" r:id="rId24"/>
    <p:sldId id="538" r:id="rId25"/>
    <p:sldId id="621" r:id="rId26"/>
    <p:sldId id="623" r:id="rId27"/>
    <p:sldId id="624" r:id="rId28"/>
    <p:sldId id="625" r:id="rId29"/>
    <p:sldId id="582" r:id="rId30"/>
    <p:sldId id="545" r:id="rId31"/>
    <p:sldId id="654" r:id="rId32"/>
    <p:sldId id="655" r:id="rId33"/>
    <p:sldId id="619" r:id="rId34"/>
    <p:sldId id="626" r:id="rId35"/>
    <p:sldId id="636" r:id="rId36"/>
    <p:sldId id="620" r:id="rId37"/>
    <p:sldId id="646" r:id="rId38"/>
    <p:sldId id="647" r:id="rId39"/>
    <p:sldId id="648" r:id="rId40"/>
    <p:sldId id="649" r:id="rId41"/>
    <p:sldId id="650" r:id="rId42"/>
    <p:sldId id="651" r:id="rId43"/>
    <p:sldId id="652" r:id="rId44"/>
    <p:sldId id="653" r:id="rId45"/>
    <p:sldId id="555" r:id="rId46"/>
  </p:sldIdLst>
  <p:sldSz cx="9144000" cy="6858000" type="screen4x3"/>
  <p:notesSz cx="6800850" cy="9932988"/>
  <p:custDataLst>
    <p:tags r:id="rId49"/>
  </p:custDataLst>
  <p:defaultTex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a:srgbClr val="561BA5"/>
    <a:srgbClr val="0000FF"/>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54" autoAdjust="0"/>
  </p:normalViewPr>
  <p:slideViewPr>
    <p:cSldViewPr>
      <p:cViewPr varScale="1">
        <p:scale>
          <a:sx n="69" d="100"/>
          <a:sy n="69" d="100"/>
        </p:scale>
        <p:origin x="178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7776" cy="497206"/>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defRPr sz="1200">
                <a:latin typeface="Arial" charset="0"/>
              </a:defRPr>
            </a:lvl1pPr>
          </a:lstStyle>
          <a:p>
            <a:endParaRPr lang="fr-FR"/>
          </a:p>
        </p:txBody>
      </p:sp>
      <p:sp>
        <p:nvSpPr>
          <p:cNvPr id="38915" name="Rectangle 3"/>
          <p:cNvSpPr>
            <a:spLocks noGrp="1" noChangeArrowheads="1"/>
          </p:cNvSpPr>
          <p:nvPr>
            <p:ph type="dt" sz="quarter" idx="1"/>
          </p:nvPr>
        </p:nvSpPr>
        <p:spPr bwMode="auto">
          <a:xfrm>
            <a:off x="3851486" y="0"/>
            <a:ext cx="2947776" cy="497206"/>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a:defRPr sz="1200">
                <a:latin typeface="Arial" charset="0"/>
              </a:defRPr>
            </a:lvl1pPr>
          </a:lstStyle>
          <a:p>
            <a:endParaRPr lang="fr-FR"/>
          </a:p>
        </p:txBody>
      </p:sp>
      <p:sp>
        <p:nvSpPr>
          <p:cNvPr id="38916" name="Rectangle 4"/>
          <p:cNvSpPr>
            <a:spLocks noGrp="1" noChangeArrowheads="1"/>
          </p:cNvSpPr>
          <p:nvPr>
            <p:ph type="ftr" sz="quarter" idx="2"/>
          </p:nvPr>
        </p:nvSpPr>
        <p:spPr bwMode="auto">
          <a:xfrm>
            <a:off x="0" y="9434195"/>
            <a:ext cx="2947776" cy="497205"/>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defRPr sz="1200">
                <a:latin typeface="Arial" charset="0"/>
              </a:defRPr>
            </a:lvl1pPr>
          </a:lstStyle>
          <a:p>
            <a:endParaRPr lang="fr-FR"/>
          </a:p>
        </p:txBody>
      </p:sp>
      <p:sp>
        <p:nvSpPr>
          <p:cNvPr id="38917" name="Rectangle 5"/>
          <p:cNvSpPr>
            <a:spLocks noGrp="1" noChangeArrowheads="1"/>
          </p:cNvSpPr>
          <p:nvPr>
            <p:ph type="sldNum" sz="quarter" idx="3"/>
          </p:nvPr>
        </p:nvSpPr>
        <p:spPr bwMode="auto">
          <a:xfrm>
            <a:off x="3851486" y="9434195"/>
            <a:ext cx="2947776" cy="497205"/>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a:defRPr sz="1200">
                <a:latin typeface="Arial" charset="0"/>
              </a:defRPr>
            </a:lvl1pPr>
          </a:lstStyle>
          <a:p>
            <a:fld id="{E892E3FE-9CD6-43DB-8902-22ECCD6200FF}" type="slidenum">
              <a:rPr lang="fr-FR"/>
              <a:pPr/>
              <a:t>‹N°›</a:t>
            </a:fld>
            <a:endParaRPr lang="fr-FR"/>
          </a:p>
        </p:txBody>
      </p:sp>
    </p:spTree>
    <p:extLst>
      <p:ext uri="{BB962C8B-B14F-4D97-AF65-F5344CB8AC3E}">
        <p14:creationId xmlns:p14="http://schemas.microsoft.com/office/powerpoint/2010/main" val="316719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7776" cy="497206"/>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defRPr sz="1200">
                <a:latin typeface="Arial" charset="0"/>
              </a:defRPr>
            </a:lvl1pPr>
          </a:lstStyle>
          <a:p>
            <a:endParaRPr lang="fr-FR"/>
          </a:p>
        </p:txBody>
      </p:sp>
      <p:sp>
        <p:nvSpPr>
          <p:cNvPr id="40963" name="Rectangle 3"/>
          <p:cNvSpPr>
            <a:spLocks noGrp="1" noChangeArrowheads="1"/>
          </p:cNvSpPr>
          <p:nvPr>
            <p:ph type="dt" idx="1"/>
          </p:nvPr>
        </p:nvSpPr>
        <p:spPr bwMode="auto">
          <a:xfrm>
            <a:off x="3851486" y="0"/>
            <a:ext cx="2947776" cy="497206"/>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a:defRPr sz="1200">
                <a:latin typeface="Arial" charset="0"/>
              </a:defRPr>
            </a:lvl1pPr>
          </a:lstStyle>
          <a:p>
            <a:endParaRPr lang="fr-FR"/>
          </a:p>
        </p:txBody>
      </p:sp>
      <p:sp>
        <p:nvSpPr>
          <p:cNvPr id="40964" name="Rectangle 4"/>
          <p:cNvSpPr>
            <a:spLocks noGrp="1" noRot="1" noChangeAspect="1" noChangeArrowheads="1" noTextEdit="1"/>
          </p:cNvSpPr>
          <p:nvPr>
            <p:ph type="sldImg" idx="2"/>
          </p:nvPr>
        </p:nvSpPr>
        <p:spPr bwMode="auto">
          <a:xfrm>
            <a:off x="917575" y="744538"/>
            <a:ext cx="4965700" cy="3725862"/>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679768" y="4717891"/>
            <a:ext cx="5441315" cy="4470083"/>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0966" name="Rectangle 6"/>
          <p:cNvSpPr>
            <a:spLocks noGrp="1" noChangeArrowheads="1"/>
          </p:cNvSpPr>
          <p:nvPr>
            <p:ph type="ftr" sz="quarter" idx="4"/>
          </p:nvPr>
        </p:nvSpPr>
        <p:spPr bwMode="auto">
          <a:xfrm>
            <a:off x="0" y="9434195"/>
            <a:ext cx="2947776" cy="497205"/>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defRPr sz="1200">
                <a:latin typeface="Arial" charset="0"/>
              </a:defRPr>
            </a:lvl1pPr>
          </a:lstStyle>
          <a:p>
            <a:endParaRPr lang="fr-FR"/>
          </a:p>
        </p:txBody>
      </p:sp>
      <p:sp>
        <p:nvSpPr>
          <p:cNvPr id="40967" name="Rectangle 7"/>
          <p:cNvSpPr>
            <a:spLocks noGrp="1" noChangeArrowheads="1"/>
          </p:cNvSpPr>
          <p:nvPr>
            <p:ph type="sldNum" sz="quarter" idx="5"/>
          </p:nvPr>
        </p:nvSpPr>
        <p:spPr bwMode="auto">
          <a:xfrm>
            <a:off x="3851486" y="9434195"/>
            <a:ext cx="2947776" cy="497205"/>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a:defRPr sz="1200">
                <a:latin typeface="Arial" charset="0"/>
              </a:defRPr>
            </a:lvl1pPr>
          </a:lstStyle>
          <a:p>
            <a:fld id="{946C5C73-B748-4C8A-AF96-5CE1CF142725}" type="slidenum">
              <a:rPr lang="fr-FR"/>
              <a:pPr/>
              <a:t>‹N°›</a:t>
            </a:fld>
            <a:endParaRPr lang="fr-FR"/>
          </a:p>
        </p:txBody>
      </p:sp>
    </p:spTree>
    <p:extLst>
      <p:ext uri="{BB962C8B-B14F-4D97-AF65-F5344CB8AC3E}">
        <p14:creationId xmlns:p14="http://schemas.microsoft.com/office/powerpoint/2010/main" val="461503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ucation.gouv.fr/resultats-de-la-premiere-enquete-de-climat-scolaire-et-victimation-aupres-des-eleves-de-cm1-cm2-924-340622"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education.gouv.fr/non-au-harcelement/0_OFFSET_0',Index:1,NBResults:2788,PageRange:3,SearchQuery:(FacetFilter:%7b%7d,ForceSearch:!f,InitialSearch:!f,Page:0,PageRange:3,QueryGuid:'69cb8fc1-d2ac-403c-bd25-b3ea4064af84',QueryString:'18.33',ResultSize:20,ScenarioCode:CATALOGUE,ScenarioDisplayMode:display-standard,SearchGridFieldsShownOnResultsDTO:!(),SearchLabel:'',SearchTerms:'18%2033',SortField:!n,SortOrder:0,TemplateParams:(Scenario:'',Scope:Default,Size:!n,Source:'',Support:'" TargetMode="External"/><Relationship Id="rId4" Type="http://schemas.openxmlformats.org/officeDocument/2006/relationships/hyperlink" Target="https://www.education.gouv.fr/non-au-harcelement/0_OFFSET_0',Index:1,NBResults:280,PageRange:3,SearchQuery:(ExceptTotalFacet:!t,FacetFilter:%7b%7d,ForceSearch:!f,HiddenFacetFilter:%7b%7d,InitialSearch:!f,Page:0,PageRange:3,QueryGuid:'1d9c391b-d493-4b73-bf20-9ff1d172e239',QueryString:'94%20des%20coll%C3%A9giens',ResultSize:20,ScenarioCode:CATALOGUE,ScenarioDisplayMode:display-standard,SearchContext:14,SearchGridFieldsShownOnResultsDTO:!(),SearchLabel:'94%20des%20coll%C3%A9giens',SearchTerms:'94%20des%20coll%C3%A9giens',SortField:!n,SortOrder:0,TemplateParams:(Scenario:'',Scope:Default,Size:!n,Source:'',Suppor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fr-FR" sz="1400" dirty="0">
              <a:latin typeface="Trebuchet MS" pitchFamily="34" charset="0"/>
            </a:endParaRPr>
          </a:p>
        </p:txBody>
      </p:sp>
    </p:spTree>
    <p:extLst>
      <p:ext uri="{BB962C8B-B14F-4D97-AF65-F5344CB8AC3E}">
        <p14:creationId xmlns:p14="http://schemas.microsoft.com/office/powerpoint/2010/main" val="50988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EC5ABE-1A55-4D80-8063-94898E3CB07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67" name="Rectangle 7"/>
          <p:cNvSpPr txBox="1">
            <a:spLocks noGrp="1" noChangeArrowheads="1"/>
          </p:cNvSpPr>
          <p:nvPr/>
        </p:nvSpPr>
        <p:spPr bwMode="auto">
          <a:xfrm>
            <a:off x="3851275" y="94345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1403DD-850B-4541-B3A5-A357AAFE6EB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68" name="Rectangle 2"/>
          <p:cNvSpPr>
            <a:spLocks noGrp="1" noRot="1" noChangeAspect="1" noChangeArrowheads="1" noTextEdit="1"/>
          </p:cNvSpPr>
          <p:nvPr>
            <p:ph type="sldImg"/>
          </p:nvPr>
        </p:nvSpPr>
        <p:spPr>
          <a:xfrm>
            <a:off x="917575" y="744538"/>
            <a:ext cx="4965700" cy="3725862"/>
          </a:xfrm>
          <a:ln/>
        </p:spPr>
      </p:sp>
      <p:sp>
        <p:nvSpPr>
          <p:cNvPr id="368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latin typeface="Arial" panose="020B0604020202020204" pitchFamily="34" charset="0"/>
            </a:endParaRPr>
          </a:p>
        </p:txBody>
      </p:sp>
    </p:spTree>
    <p:extLst>
      <p:ext uri="{BB962C8B-B14F-4D97-AF65-F5344CB8AC3E}">
        <p14:creationId xmlns:p14="http://schemas.microsoft.com/office/powerpoint/2010/main" val="245761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1144588" y="714375"/>
            <a:ext cx="4576762" cy="3433763"/>
          </a:xfrm>
          <a:noFill/>
          <a:ln>
            <a:solidFill>
              <a:srgbClr val="000000"/>
            </a:solidFill>
            <a:miter lim="800000"/>
            <a:headEnd/>
            <a:tailEnd/>
          </a:ln>
        </p:spPr>
      </p:sp>
      <p:sp>
        <p:nvSpPr>
          <p:cNvPr id="43010" name="Rectangle 3"/>
          <p:cNvSpPr>
            <a:spLocks noGrp="1"/>
          </p:cNvSpPr>
          <p:nvPr>
            <p:ph type="body" idx="1"/>
          </p:nvPr>
        </p:nvSpPr>
        <p:spPr bwMode="auto">
          <a:xfrm>
            <a:off x="914828" y="4360475"/>
            <a:ext cx="5034725" cy="4077719"/>
          </a:xfrm>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420101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857" fontAlgn="auto">
              <a:spcBef>
                <a:spcPts val="0"/>
              </a:spcBef>
              <a:spcAft>
                <a:spcPts val="0"/>
              </a:spcAft>
              <a:defRPr/>
            </a:pPr>
            <a:fld id="{7ACCA5A9-7927-4908-BFD7-00C63067A815}" type="slidenum">
              <a:rPr lang="fr-FR">
                <a:solidFill>
                  <a:prstClr val="black"/>
                </a:solidFill>
                <a:latin typeface="Calibri"/>
              </a:rPr>
              <a:pPr defTabSz="914857" fontAlgn="auto">
                <a:spcBef>
                  <a:spcPts val="0"/>
                </a:spcBef>
                <a:spcAft>
                  <a:spcPts val="0"/>
                </a:spcAft>
                <a:defRPr/>
              </a:pPr>
              <a:t>12</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2089367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857" fontAlgn="auto">
              <a:spcBef>
                <a:spcPts val="0"/>
              </a:spcBef>
              <a:spcAft>
                <a:spcPts val="0"/>
              </a:spcAft>
              <a:defRPr/>
            </a:pPr>
            <a:fld id="{7ACCA5A9-7927-4908-BFD7-00C63067A815}" type="slidenum">
              <a:rPr lang="fr-FR">
                <a:solidFill>
                  <a:prstClr val="black"/>
                </a:solidFill>
                <a:latin typeface="Calibri"/>
              </a:rPr>
              <a:pPr defTabSz="914857" fontAlgn="auto">
                <a:spcBef>
                  <a:spcPts val="0"/>
                </a:spcBef>
                <a:spcAft>
                  <a:spcPts val="0"/>
                </a:spcAft>
                <a:defRPr/>
              </a:pPr>
              <a:t>13</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sz="1200" b="0" i="0" kern="1200" dirty="0">
                <a:solidFill>
                  <a:schemeClr val="tx1"/>
                </a:solidFill>
                <a:effectLst/>
                <a:latin typeface="Arial" charset="0"/>
                <a:ea typeface="+mn-ea"/>
                <a:cs typeface="+mn-cs"/>
              </a:rPr>
              <a:t>En CM1-CM2, 2,6 % d’élèves subissent une forte </a:t>
            </a:r>
            <a:r>
              <a:rPr lang="fr-FR" sz="1200" b="0" i="0" kern="1200" dirty="0" err="1">
                <a:solidFill>
                  <a:schemeClr val="tx1"/>
                </a:solidFill>
                <a:effectLst/>
                <a:latin typeface="Arial" charset="0"/>
                <a:ea typeface="+mn-ea"/>
                <a:cs typeface="+mn-cs"/>
              </a:rPr>
              <a:t>multivictimation</a:t>
            </a:r>
            <a:r>
              <a:rPr lang="fr-FR" sz="1200" b="0" i="0" kern="1200" dirty="0">
                <a:solidFill>
                  <a:schemeClr val="tx1"/>
                </a:solidFill>
                <a:effectLst/>
                <a:latin typeface="Arial" charset="0"/>
                <a:ea typeface="+mn-ea"/>
                <a:cs typeface="+mn-cs"/>
              </a:rPr>
              <a:t> qui peut être apparentée à du harcèlement (</a:t>
            </a:r>
            <a:r>
              <a:rPr lang="fr-FR" sz="1200" b="0" i="0" u="sng" kern="1200" dirty="0">
                <a:solidFill>
                  <a:schemeClr val="tx1"/>
                </a:solidFill>
                <a:effectLst/>
                <a:latin typeface="Arial" charset="0"/>
                <a:ea typeface="+mn-ea"/>
                <a:cs typeface="+mn-cs"/>
                <a:hlinkClick r:id="rId3" tooltip="Résultats de la première enquête de climat scolaire et victimation auprès des élèves de CM1-CM2 : 92,4 % d’entre eux déclarent se sentir &quot;bien&quot; ou &quot;très bien&quot; dans leur école"/>
              </a:rPr>
              <a:t>enquête Depp 2021</a:t>
            </a:r>
            <a:r>
              <a:rPr lang="fr-FR" sz="1200" b="0" i="0" kern="1200" dirty="0">
                <a:solidFill>
                  <a:schemeClr val="tx1"/>
                </a:solidFill>
                <a:effectLst/>
                <a:latin typeface="Arial" charset="0"/>
                <a:ea typeface="+mn-ea"/>
                <a:cs typeface="+mn-cs"/>
              </a:rPr>
              <a:t>) ; au collège, 5,6 % d’élèves en sont victimes (</a:t>
            </a:r>
            <a:r>
              <a:rPr lang="fr-FR" sz="1200" b="0" i="0" u="sng" kern="1200" dirty="0">
                <a:solidFill>
                  <a:schemeClr val="tx1"/>
                </a:solidFill>
                <a:effectLst/>
                <a:latin typeface="Arial" charset="0"/>
                <a:ea typeface="+mn-ea"/>
                <a:cs typeface="+mn-cs"/>
                <a:hlinkClick r:id="rId4"/>
              </a:rPr>
              <a:t>enquête Depp 2017</a:t>
            </a:r>
            <a:r>
              <a:rPr lang="fr-FR" sz="1200" b="0" i="0" kern="1200" dirty="0">
                <a:solidFill>
                  <a:schemeClr val="tx1"/>
                </a:solidFill>
                <a:effectLst/>
                <a:latin typeface="Arial" charset="0"/>
                <a:ea typeface="+mn-ea"/>
                <a:cs typeface="+mn-cs"/>
              </a:rPr>
              <a:t>) ; au lycée, 1,3 % d’élèves en sont victimes (</a:t>
            </a:r>
            <a:r>
              <a:rPr lang="fr-FR" sz="1200" b="0" i="0" u="sng" kern="1200" dirty="0">
                <a:solidFill>
                  <a:schemeClr val="tx1"/>
                </a:solidFill>
                <a:effectLst/>
                <a:latin typeface="Arial" charset="0"/>
                <a:ea typeface="+mn-ea"/>
                <a:cs typeface="+mn-cs"/>
                <a:hlinkClick r:id="rId5"/>
              </a:rPr>
              <a:t>enquête Depp 2018</a:t>
            </a:r>
            <a:r>
              <a:rPr lang="fr-FR" sz="1200" b="0" i="0" kern="1200" dirty="0">
                <a:solidFill>
                  <a:schemeClr val="tx1"/>
                </a:solidFill>
                <a:effectLst/>
                <a:latin typeface="Arial" charset="0"/>
                <a:ea typeface="+mn-ea"/>
                <a:cs typeface="+mn-cs"/>
              </a:rPr>
              <a:t>). </a:t>
            </a:r>
          </a:p>
          <a:p>
            <a:endParaRPr lang="fr-FR" sz="1200" b="0" i="0" kern="1200" dirty="0">
              <a:solidFill>
                <a:schemeClr val="tx1"/>
              </a:solidFill>
              <a:effectLst/>
              <a:latin typeface="Arial" charset="0"/>
              <a:ea typeface="+mn-ea"/>
              <a:cs typeface="+mn-cs"/>
            </a:endParaRPr>
          </a:p>
          <a:p>
            <a:r>
              <a:rPr lang="fr-FR" dirty="0"/>
              <a:t>SENAT La mission d’information… HARCÈLEMENT SCOLAIRE ET CYBERHARCÈLEMENT : </a:t>
            </a:r>
          </a:p>
          <a:p>
            <a:r>
              <a:rPr lang="fr-FR" dirty="0"/>
              <a:t>MOBILISATION GÉNÉRALE POUR MIEUX PRÉVENIR, DÉTECTER ET TRAITER </a:t>
            </a:r>
          </a:p>
        </p:txBody>
      </p:sp>
    </p:spTree>
    <p:extLst>
      <p:ext uri="{BB962C8B-B14F-4D97-AF65-F5344CB8AC3E}">
        <p14:creationId xmlns:p14="http://schemas.microsoft.com/office/powerpoint/2010/main" val="345166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marL="228600" indent="-228600">
              <a:buAutoNum type="alphaUcPeriod"/>
            </a:pPr>
            <a:r>
              <a:rPr lang="fr-FR" dirty="0"/>
              <a:t>AGIR COLLECTIVEMENT POUR MIEUX PRÉVENIR </a:t>
            </a:r>
          </a:p>
          <a:p>
            <a:r>
              <a:rPr lang="fr-FR" dirty="0"/>
              <a:t>Il faut d’abord mieux cerner le phénomène, car les enquêtes de </a:t>
            </a:r>
            <a:r>
              <a:rPr lang="fr-FR" dirty="0" err="1"/>
              <a:t>victimation</a:t>
            </a:r>
            <a:r>
              <a:rPr lang="fr-FR" dirty="0"/>
              <a:t> sont encore éparses </a:t>
            </a:r>
          </a:p>
          <a:p>
            <a:r>
              <a:rPr lang="fr-FR" dirty="0"/>
              <a:t>ou irrégulières. Ainsi, quel a été l’effet du confinement sur le harcèlement et le </a:t>
            </a:r>
          </a:p>
          <a:p>
            <a:r>
              <a:rPr lang="fr-FR" dirty="0"/>
              <a:t>cyberharcèlement ? Les remontées de terrain, non encore validées scientifiquement, accréditent </a:t>
            </a:r>
          </a:p>
          <a:p>
            <a:r>
              <a:rPr lang="fr-FR" dirty="0"/>
              <a:t>l’idée d’une stagnation du « harcèlement classique » mais, au contraire, d’une augmentation (non </a:t>
            </a:r>
          </a:p>
          <a:p>
            <a:r>
              <a:rPr lang="fr-FR" dirty="0"/>
              <a:t>En s’inspirant des exemples scandinaves ou anglo-saxons, il faut promouvoir le maintien ou la </a:t>
            </a:r>
          </a:p>
          <a:p>
            <a:r>
              <a:rPr lang="fr-FR" dirty="0"/>
              <a:t>construction d’un climat scolaire de qualité autour de la notion d’empathie ou de fraternité. </a:t>
            </a:r>
          </a:p>
          <a:p>
            <a:r>
              <a:rPr lang="fr-FR" dirty="0"/>
              <a:t>Par ailleurs, chaque enfant doit connaître précisément ses droits et devoirs : un flyer </a:t>
            </a:r>
          </a:p>
          <a:p>
            <a:r>
              <a:rPr lang="fr-FR" dirty="0"/>
              <a:t>d’information, dont le contenu doit être annexé au projet d’établissement, doit donc être distribué </a:t>
            </a:r>
          </a:p>
          <a:p>
            <a:r>
              <a:rPr lang="fr-FR" dirty="0"/>
              <a:t>chaque année au moment de la rentrée, pour rappeler le droit existant, les numéros d’appel et les </a:t>
            </a:r>
          </a:p>
          <a:p>
            <a:r>
              <a:rPr lang="fr-FR" dirty="0"/>
              <a:t>sanctions encourues. </a:t>
            </a:r>
          </a:p>
          <a:p>
            <a:endParaRPr lang="fr-FR" dirty="0"/>
          </a:p>
          <a:p>
            <a:r>
              <a:rPr lang="fr-FR" dirty="0"/>
              <a:t>B. SAVOIR DÉTECTER RAPIDEMENT UNE SITUATION DE HARCÈLEMENT </a:t>
            </a:r>
          </a:p>
          <a:p>
            <a:r>
              <a:rPr lang="fr-FR" dirty="0"/>
              <a:t>La détection le plus en amont possible des signaux faibles est vitale. Pour cela, la parole de </a:t>
            </a:r>
          </a:p>
          <a:p>
            <a:r>
              <a:rPr lang="fr-FR" dirty="0"/>
              <a:t>l’enfant doit être libérée, il ne doit pas avoir peur d’aller en parler avec des adultes de </a:t>
            </a:r>
          </a:p>
          <a:p>
            <a:r>
              <a:rPr lang="fr-FR" dirty="0"/>
              <a:t>confiance, que ce soit l’enseignant, le conseiller principal d’éducation, les assistants d’éducation, </a:t>
            </a:r>
          </a:p>
          <a:p>
            <a:r>
              <a:rPr lang="fr-FR" dirty="0"/>
              <a:t>l’infirmière scolaire ou les personnels de la cantine. </a:t>
            </a:r>
          </a:p>
          <a:p>
            <a:r>
              <a:rPr lang="fr-FR" dirty="0"/>
              <a:t>La généralisation au sein de l’Éducation nationale du programme </a:t>
            </a:r>
            <a:r>
              <a:rPr lang="fr-FR" dirty="0" err="1"/>
              <a:t>pHARe</a:t>
            </a:r>
            <a:r>
              <a:rPr lang="fr-FR" dirty="0"/>
              <a:t> (programme de lutte </a:t>
            </a:r>
          </a:p>
          <a:p>
            <a:r>
              <a:rPr lang="fr-FR" dirty="0"/>
              <a:t>contre le harcèlement à l’école) annoncée par le ministre pour la rentrée 2021 sera donc suivie </a:t>
            </a:r>
          </a:p>
          <a:p>
            <a:r>
              <a:rPr lang="fr-FR" dirty="0"/>
              <a:t>avec une grande attention, pour que ce programme soit effectivement mis en application partout, </a:t>
            </a:r>
          </a:p>
          <a:p>
            <a:r>
              <a:rPr lang="fr-FR" dirty="0"/>
              <a:t>dans toutes les académies et dans tous les établissements. </a:t>
            </a:r>
          </a:p>
          <a:p>
            <a:endParaRPr lang="fr-FR" dirty="0"/>
          </a:p>
          <a:p>
            <a:r>
              <a:rPr lang="fr-FR" dirty="0"/>
              <a:t>C. TRAITER SYSTÉMATIQUEMENT ET SANS DÉLAI </a:t>
            </a:r>
          </a:p>
          <a:p>
            <a:r>
              <a:rPr lang="fr-FR" dirty="0"/>
              <a:t>Tous les élèves et leurs parents doivent être pleinement conscients qu’aucun fait ne restera </a:t>
            </a:r>
          </a:p>
          <a:p>
            <a:r>
              <a:rPr lang="fr-FR" dirty="0"/>
              <a:t>sans sanction, car le harcèlement est </a:t>
            </a:r>
            <a:r>
              <a:rPr lang="fr-FR" dirty="0" err="1"/>
              <a:t>illégal.Toutes</a:t>
            </a:r>
            <a:r>
              <a:rPr lang="fr-FR" dirty="0"/>
              <a:t> les victimes doivent être aidées, et les </a:t>
            </a:r>
          </a:p>
          <a:p>
            <a:r>
              <a:rPr lang="fr-FR" dirty="0"/>
              <a:t>partenariats déjà conclus dans plusieurs académies entre l’Éducation nationale et la </a:t>
            </a:r>
          </a:p>
          <a:p>
            <a:r>
              <a:rPr lang="fr-FR" dirty="0"/>
              <a:t>Police/Gendarmerie ainsi que la Justice doivent être généralisés. </a:t>
            </a:r>
          </a:p>
          <a:p>
            <a:r>
              <a:rPr lang="fr-FR" dirty="0"/>
              <a:t>Toujours dans une visée éducative, il faut alors combiner justice </a:t>
            </a:r>
            <a:r>
              <a:rPr lang="fr-FR" dirty="0" err="1"/>
              <a:t>restaurative</a:t>
            </a:r>
            <a:r>
              <a:rPr lang="fr-FR" dirty="0"/>
              <a:t> (en généralisant les </a:t>
            </a:r>
          </a:p>
          <a:p>
            <a:r>
              <a:rPr lang="fr-FR" dirty="0"/>
              <a:t>travaux d’intérêt général) et sanction des harceleurs, en évitant que, comme trop souvent, ce soit </a:t>
            </a:r>
          </a:p>
          <a:p>
            <a:r>
              <a:rPr lang="fr-FR" dirty="0"/>
              <a:t>l’élève harcelé qui doive quitter l’établissement et soit ainsi victime d’une « double peine ». </a:t>
            </a:r>
          </a:p>
          <a:p>
            <a:r>
              <a:rPr lang="fr-FR" dirty="0"/>
              <a:t>Cette sanction systématique est également essentielle pour faire comprendre aux harceleurs et </a:t>
            </a:r>
          </a:p>
          <a:p>
            <a:r>
              <a:rPr lang="fr-FR" dirty="0"/>
              <a:t>aux témoins la portée des actes commis : ces « moqueries pour rire » qui constituent des faits de </a:t>
            </a:r>
          </a:p>
          <a:p>
            <a:r>
              <a:rPr lang="fr-FR" dirty="0"/>
              <a:t>harcèlement sont des actes graves et ont de lourdes conséquences sur la jeune victime. </a:t>
            </a:r>
          </a:p>
          <a:p>
            <a:r>
              <a:rPr lang="fr-FR" dirty="0"/>
              <a:t>Surtout à l’ère des réseaux sociaux, les autorités publiques doivent veiller à ce que ces réseaux </a:t>
            </a:r>
          </a:p>
          <a:p>
            <a:r>
              <a:rPr lang="fr-FR" dirty="0"/>
              <a:t>soient, enfin, proactifs : il faut gagner la « course contre la montre » dans la lutte contre la </a:t>
            </a:r>
          </a:p>
          <a:p>
            <a:r>
              <a:rPr lang="fr-FR" dirty="0"/>
              <a:t>propagation des actes de malveillance sur internet. </a:t>
            </a:r>
          </a:p>
          <a:p>
            <a:r>
              <a:rPr lang="fr-FR" dirty="0"/>
              <a:t>quantifiée) du cyberharcèlement. </a:t>
            </a:r>
          </a:p>
        </p:txBody>
      </p:sp>
    </p:spTree>
    <p:extLst>
      <p:ext uri="{BB962C8B-B14F-4D97-AF65-F5344CB8AC3E}">
        <p14:creationId xmlns:p14="http://schemas.microsoft.com/office/powerpoint/2010/main" val="369071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sz="1200" b="0" i="0" kern="1200" dirty="0">
                <a:solidFill>
                  <a:schemeClr val="tx1"/>
                </a:solidFill>
                <a:effectLst/>
                <a:latin typeface="Arial" charset="0"/>
                <a:ea typeface="+mn-ea"/>
                <a:cs typeface="+mn-cs"/>
              </a:rPr>
              <a:t>Le programme Phare est un plan de prévention du harcèlement déployés dans toutes les écoles élémentaires et tous les collèges publics depuis la rentrée 2022. Il repose sur 8 piliers :</a:t>
            </a:r>
          </a:p>
          <a:p>
            <a:r>
              <a:rPr lang="fr-FR" sz="1200" b="0" i="0" kern="1200" dirty="0">
                <a:solidFill>
                  <a:schemeClr val="tx1"/>
                </a:solidFill>
                <a:effectLst/>
                <a:latin typeface="Arial" charset="0"/>
                <a:ea typeface="+mn-ea"/>
                <a:cs typeface="+mn-cs"/>
              </a:rPr>
              <a:t>Mesurer le climat scolaire</a:t>
            </a:r>
          </a:p>
          <a:p>
            <a:r>
              <a:rPr lang="fr-FR" sz="1200" b="0" i="0" kern="1200" dirty="0">
                <a:solidFill>
                  <a:schemeClr val="tx1"/>
                </a:solidFill>
                <a:effectLst/>
                <a:latin typeface="Arial" charset="0"/>
                <a:ea typeface="+mn-ea"/>
                <a:cs typeface="+mn-cs"/>
              </a:rPr>
              <a:t>Prévenir les phénomènes de harcèlement</a:t>
            </a:r>
          </a:p>
          <a:p>
            <a:r>
              <a:rPr lang="fr-FR" sz="1200" b="0" i="0" kern="1200" dirty="0">
                <a:solidFill>
                  <a:schemeClr val="tx1"/>
                </a:solidFill>
                <a:effectLst/>
                <a:latin typeface="Arial" charset="0"/>
                <a:ea typeface="+mn-ea"/>
                <a:cs typeface="+mn-cs"/>
              </a:rPr>
              <a:t>Former une communauté protectrice de professionnels et de personnels pour les élèves</a:t>
            </a:r>
          </a:p>
          <a:p>
            <a:r>
              <a:rPr lang="fr-FR" sz="1200" b="0" i="0" kern="1200" dirty="0">
                <a:solidFill>
                  <a:schemeClr val="tx1"/>
                </a:solidFill>
                <a:effectLst/>
                <a:latin typeface="Arial" charset="0"/>
                <a:ea typeface="+mn-ea"/>
                <a:cs typeface="+mn-cs"/>
              </a:rPr>
              <a:t>Intervenir efficacement sur les situations de harcèlement</a:t>
            </a:r>
          </a:p>
          <a:p>
            <a:r>
              <a:rPr lang="fr-FR" sz="1200" b="0" i="0" kern="1200" dirty="0">
                <a:solidFill>
                  <a:schemeClr val="tx1"/>
                </a:solidFill>
                <a:effectLst/>
                <a:latin typeface="Arial" charset="0"/>
                <a:ea typeface="+mn-ea"/>
                <a:cs typeface="+mn-cs"/>
              </a:rPr>
              <a:t>Associer les parents et les partenaire et communiquer sur le programme</a:t>
            </a:r>
          </a:p>
          <a:p>
            <a:r>
              <a:rPr lang="fr-FR" sz="1200" b="0" i="0" kern="1200" dirty="0">
                <a:solidFill>
                  <a:schemeClr val="tx1"/>
                </a:solidFill>
                <a:effectLst/>
                <a:latin typeface="Arial" charset="0"/>
                <a:ea typeface="+mn-ea"/>
                <a:cs typeface="+mn-cs"/>
              </a:rPr>
              <a:t>Mobiliser les instances de démocratie scolaire (CVC, CVL) et le comité d’éducation à la santé, à la citoyenneté et à l’environnement</a:t>
            </a:r>
          </a:p>
          <a:p>
            <a:r>
              <a:rPr lang="fr-FR" sz="1200" b="0" i="0" kern="1200" dirty="0">
                <a:solidFill>
                  <a:schemeClr val="tx1"/>
                </a:solidFill>
                <a:effectLst/>
                <a:latin typeface="Arial" charset="0"/>
                <a:ea typeface="+mn-ea"/>
                <a:cs typeface="+mn-cs"/>
              </a:rPr>
              <a:t>Suivre l’impact de ces actions</a:t>
            </a:r>
          </a:p>
          <a:p>
            <a:r>
              <a:rPr lang="fr-FR" sz="1200" b="0" i="0" kern="1200" dirty="0">
                <a:solidFill>
                  <a:schemeClr val="tx1"/>
                </a:solidFill>
                <a:effectLst/>
                <a:latin typeface="Arial" charset="0"/>
                <a:ea typeface="+mn-ea"/>
                <a:cs typeface="+mn-cs"/>
              </a:rPr>
              <a:t>Mettre à disposition une plateforme dédiée aux ressources</a:t>
            </a:r>
          </a:p>
          <a:p>
            <a:endParaRPr lang="fr-FR" sz="1200" b="0" i="0" kern="1200" dirty="0">
              <a:solidFill>
                <a:schemeClr val="tx1"/>
              </a:solidFill>
              <a:effectLst/>
              <a:latin typeface="Arial" charset="0"/>
              <a:ea typeface="+mn-ea"/>
              <a:cs typeface="+mn-cs"/>
            </a:endParaRPr>
          </a:p>
          <a:p>
            <a:r>
              <a:rPr lang="fr-FR" sz="1200" b="0" i="0" kern="1200" dirty="0">
                <a:solidFill>
                  <a:schemeClr val="tx1"/>
                </a:solidFill>
                <a:effectLst/>
                <a:latin typeface="Arial" charset="0"/>
                <a:ea typeface="+mn-ea"/>
                <a:cs typeface="+mn-cs"/>
              </a:rPr>
              <a:t>En pratique des actions sont mises en place tout au long de l’année scolaire comme :</a:t>
            </a:r>
          </a:p>
          <a:p>
            <a:r>
              <a:rPr lang="fr-FR" sz="1200" b="1" i="0" kern="1200" dirty="0">
                <a:solidFill>
                  <a:schemeClr val="tx1"/>
                </a:solidFill>
                <a:effectLst/>
                <a:latin typeface="Arial" charset="0"/>
                <a:ea typeface="+mn-ea"/>
                <a:cs typeface="+mn-cs"/>
              </a:rPr>
              <a:t>la formation d’une communauté protectrice autour des élèves : </a:t>
            </a:r>
            <a:r>
              <a:rPr lang="fr-FR" sz="1200" b="0" i="0" kern="1200" dirty="0">
                <a:solidFill>
                  <a:schemeClr val="tx1"/>
                </a:solidFill>
                <a:effectLst/>
                <a:latin typeface="Arial" charset="0"/>
                <a:ea typeface="+mn-ea"/>
                <a:cs typeface="+mn-cs"/>
              </a:rPr>
              <a:t>cinq personnels ressources (au minimum) par collège et par circonscription du 1er degré sont formés à leur prise en charge des situations de harcèlement via la méthode de la préoccupation partagée (MPP). Cette méthode non </a:t>
            </a:r>
            <a:r>
              <a:rPr lang="fr-FR" sz="1200" b="0" i="0" kern="1200" dirty="0" err="1">
                <a:solidFill>
                  <a:schemeClr val="tx1"/>
                </a:solidFill>
                <a:effectLst/>
                <a:latin typeface="Arial" charset="0"/>
                <a:ea typeface="+mn-ea"/>
                <a:cs typeface="+mn-cs"/>
              </a:rPr>
              <a:t>blâmante</a:t>
            </a:r>
            <a:r>
              <a:rPr lang="fr-FR" sz="1200" b="0" i="0" kern="1200" dirty="0">
                <a:solidFill>
                  <a:schemeClr val="tx1"/>
                </a:solidFill>
                <a:effectLst/>
                <a:latin typeface="Arial" charset="0"/>
                <a:ea typeface="+mn-ea"/>
                <a:cs typeface="+mn-cs"/>
              </a:rPr>
              <a:t>, se caractérise par une grande préoccupation à l’égard de l’élève cible que l’on veut partager avec les élèves intimidateurs. Ceux-ci deviennent acteurs de la résolution de la situation. Cette méthode se révèle efficace dans le traitement de la très grande majorité des situations rencontrées ;</a:t>
            </a:r>
          </a:p>
          <a:p>
            <a:r>
              <a:rPr lang="fr-FR" sz="1200" b="0" i="0" kern="1200" dirty="0">
                <a:solidFill>
                  <a:schemeClr val="tx1"/>
                </a:solidFill>
                <a:effectLst/>
                <a:latin typeface="Arial" charset="0"/>
                <a:ea typeface="+mn-ea"/>
                <a:cs typeface="+mn-cs"/>
              </a:rPr>
              <a:t>la rédaction et la mise en œuvre d’un </a:t>
            </a:r>
            <a:r>
              <a:rPr lang="fr-FR" sz="1200" b="1" i="0" kern="1200" dirty="0">
                <a:solidFill>
                  <a:schemeClr val="tx1"/>
                </a:solidFill>
                <a:effectLst/>
                <a:latin typeface="Arial" charset="0"/>
                <a:ea typeface="+mn-ea"/>
                <a:cs typeface="+mn-cs"/>
              </a:rPr>
              <a:t>protocole de prise en charge</a:t>
            </a:r>
            <a:r>
              <a:rPr lang="fr-FR" sz="1200" b="0" i="0" kern="1200" dirty="0">
                <a:solidFill>
                  <a:schemeClr val="tx1"/>
                </a:solidFill>
                <a:effectLst/>
                <a:latin typeface="Arial" charset="0"/>
                <a:ea typeface="+mn-ea"/>
                <a:cs typeface="+mn-cs"/>
              </a:rPr>
              <a:t> des situations de harcèlement ; </a:t>
            </a:r>
          </a:p>
          <a:p>
            <a:r>
              <a:rPr lang="fr-FR" sz="1200" b="0" i="0" kern="1200" dirty="0">
                <a:solidFill>
                  <a:schemeClr val="tx1"/>
                </a:solidFill>
                <a:effectLst/>
                <a:latin typeface="Arial" charset="0"/>
                <a:ea typeface="+mn-ea"/>
                <a:cs typeface="+mn-cs"/>
              </a:rPr>
              <a:t>10 heures d’apprentissages par an, du CP à la 3e, consacrées à la </a:t>
            </a:r>
            <a:r>
              <a:rPr lang="fr-FR" sz="1200" b="1" i="0" kern="1200" dirty="0">
                <a:solidFill>
                  <a:schemeClr val="tx1"/>
                </a:solidFill>
                <a:effectLst/>
                <a:latin typeface="Arial" charset="0"/>
                <a:ea typeface="+mn-ea"/>
                <a:cs typeface="+mn-cs"/>
              </a:rPr>
              <a:t>prévention du harcèlement </a:t>
            </a:r>
            <a:r>
              <a:rPr lang="fr-FR" sz="1200" b="0" i="0" kern="1200" dirty="0">
                <a:solidFill>
                  <a:schemeClr val="tx1"/>
                </a:solidFill>
                <a:effectLst/>
                <a:latin typeface="Arial" charset="0"/>
                <a:ea typeface="+mn-ea"/>
                <a:cs typeface="+mn-cs"/>
              </a:rPr>
              <a:t>et au </a:t>
            </a:r>
            <a:r>
              <a:rPr lang="fr-FR" sz="1200" b="1" i="0" kern="1200" dirty="0">
                <a:solidFill>
                  <a:schemeClr val="tx1"/>
                </a:solidFill>
                <a:effectLst/>
                <a:latin typeface="Arial" charset="0"/>
                <a:ea typeface="+mn-ea"/>
                <a:cs typeface="+mn-cs"/>
              </a:rPr>
              <a:t>développement de compétences psychosociales des élèves</a:t>
            </a:r>
            <a:r>
              <a:rPr lang="fr-FR" sz="1200" b="0" i="0" kern="1200" dirty="0">
                <a:solidFill>
                  <a:schemeClr val="tx1"/>
                </a:solidFill>
                <a:effectLst/>
                <a:latin typeface="Arial" charset="0"/>
                <a:ea typeface="+mn-ea"/>
                <a:cs typeface="+mn-cs"/>
              </a:rPr>
              <a:t> ;</a:t>
            </a:r>
          </a:p>
          <a:p>
            <a:r>
              <a:rPr lang="fr-FR" sz="1200" b="0" i="0" kern="1200" dirty="0">
                <a:solidFill>
                  <a:schemeClr val="tx1"/>
                </a:solidFill>
                <a:effectLst/>
                <a:latin typeface="Arial" charset="0"/>
                <a:ea typeface="+mn-ea"/>
                <a:cs typeface="+mn-cs"/>
              </a:rPr>
              <a:t>la</a:t>
            </a:r>
            <a:r>
              <a:rPr lang="fr-FR" sz="1200" b="1" i="0" kern="1200" dirty="0">
                <a:solidFill>
                  <a:schemeClr val="tx1"/>
                </a:solidFill>
                <a:effectLst/>
                <a:latin typeface="Arial" charset="0"/>
                <a:ea typeface="+mn-ea"/>
                <a:cs typeface="+mn-cs"/>
              </a:rPr>
              <a:t> sensibilisation</a:t>
            </a:r>
            <a:r>
              <a:rPr lang="fr-FR" sz="1200" b="0" i="0" kern="1200" dirty="0">
                <a:solidFill>
                  <a:schemeClr val="tx1"/>
                </a:solidFill>
                <a:effectLst/>
                <a:latin typeface="Arial" charset="0"/>
                <a:ea typeface="+mn-ea"/>
                <a:cs typeface="+mn-cs"/>
              </a:rPr>
              <a:t> des familles et des personnels ;</a:t>
            </a:r>
          </a:p>
          <a:p>
            <a:r>
              <a:rPr lang="fr-FR" sz="1200" b="0" i="0" kern="1200" dirty="0">
                <a:solidFill>
                  <a:schemeClr val="tx1"/>
                </a:solidFill>
                <a:effectLst/>
                <a:latin typeface="Arial" charset="0"/>
                <a:ea typeface="+mn-ea"/>
                <a:cs typeface="+mn-cs"/>
              </a:rPr>
              <a:t>la formation d’élèves ambassadeurs (dans les collèges).</a:t>
            </a:r>
          </a:p>
          <a:p>
            <a:r>
              <a:rPr lang="fr-FR" sz="1200" b="0" i="0" kern="1200" dirty="0">
                <a:solidFill>
                  <a:schemeClr val="tx1"/>
                </a:solidFill>
                <a:effectLst/>
                <a:latin typeface="Arial" charset="0"/>
                <a:ea typeface="+mn-ea"/>
                <a:cs typeface="+mn-cs"/>
              </a:rPr>
              <a:t>Trois temps fort viennent rythmer cette mobilisation :</a:t>
            </a:r>
          </a:p>
          <a:p>
            <a:r>
              <a:rPr lang="fr-FR" sz="1200" b="0" i="0" kern="1200" dirty="0">
                <a:solidFill>
                  <a:schemeClr val="tx1"/>
                </a:solidFill>
                <a:effectLst/>
                <a:latin typeface="Arial" charset="0"/>
                <a:ea typeface="+mn-ea"/>
                <a:cs typeface="+mn-cs"/>
              </a:rPr>
              <a:t>La Journée nationale de lutte contre le harcèlement</a:t>
            </a:r>
          </a:p>
          <a:p>
            <a:r>
              <a:rPr lang="fr-FR" sz="1200" b="0" i="0" kern="1200" dirty="0">
                <a:solidFill>
                  <a:schemeClr val="tx1"/>
                </a:solidFill>
                <a:effectLst/>
                <a:latin typeface="Arial" charset="0"/>
                <a:ea typeface="+mn-ea"/>
                <a:cs typeface="+mn-cs"/>
              </a:rPr>
              <a:t>Le Prix Non au harcèlement</a:t>
            </a:r>
          </a:p>
          <a:p>
            <a:r>
              <a:rPr lang="fr-FR" sz="1200" b="0" i="0" kern="1200" dirty="0">
                <a:solidFill>
                  <a:schemeClr val="tx1"/>
                </a:solidFill>
                <a:effectLst/>
                <a:latin typeface="Arial" charset="0"/>
                <a:ea typeface="+mn-ea"/>
                <a:cs typeface="+mn-cs"/>
              </a:rPr>
              <a:t>Le Safer Internet Day</a:t>
            </a:r>
          </a:p>
          <a:p>
            <a:endParaRPr lang="fr-FR" sz="1200" b="0" i="0" kern="1200" dirty="0">
              <a:solidFill>
                <a:schemeClr val="tx1"/>
              </a:solidFill>
              <a:effectLst/>
              <a:latin typeface="Arial" charset="0"/>
              <a:ea typeface="+mn-ea"/>
              <a:cs typeface="+mn-cs"/>
            </a:endParaRPr>
          </a:p>
          <a:p>
            <a:r>
              <a:rPr lang="fr-FR" sz="1200" b="0" i="0" kern="1200" dirty="0">
                <a:solidFill>
                  <a:schemeClr val="tx1"/>
                </a:solidFill>
                <a:effectLst/>
                <a:latin typeface="Arial" charset="0"/>
                <a:ea typeface="+mn-ea"/>
                <a:cs typeface="+mn-cs"/>
              </a:rPr>
              <a:t>Le programme </a:t>
            </a:r>
            <a:r>
              <a:rPr lang="fr-FR" sz="1200" b="0" i="0" kern="1200" dirty="0" err="1">
                <a:solidFill>
                  <a:schemeClr val="tx1"/>
                </a:solidFill>
                <a:effectLst/>
                <a:latin typeface="Arial" charset="0"/>
                <a:ea typeface="+mn-ea"/>
                <a:cs typeface="+mn-cs"/>
              </a:rPr>
              <a:t>pHARe</a:t>
            </a:r>
            <a:r>
              <a:rPr lang="fr-FR" sz="1200" b="0" i="0" kern="1200" dirty="0">
                <a:solidFill>
                  <a:schemeClr val="tx1"/>
                </a:solidFill>
                <a:effectLst/>
                <a:latin typeface="Arial" charset="0"/>
                <a:ea typeface="+mn-ea"/>
                <a:cs typeface="+mn-cs"/>
              </a:rPr>
              <a:t> est pérenne. Les écoles élémentaires et les collèges qui, après deux ans de mise en œuvre, souhaiteront encore approfondir leur travail sur le climat scolaire, pourront passer au niveau "</a:t>
            </a:r>
            <a:r>
              <a:rPr lang="fr-FR" sz="1200" b="0" i="0" kern="1200" dirty="0" err="1">
                <a:solidFill>
                  <a:schemeClr val="tx1"/>
                </a:solidFill>
                <a:effectLst/>
                <a:latin typeface="Arial" charset="0"/>
                <a:ea typeface="+mn-ea"/>
                <a:cs typeface="+mn-cs"/>
              </a:rPr>
              <a:t>pHARe</a:t>
            </a:r>
            <a:r>
              <a:rPr lang="fr-FR" sz="1200" b="0" i="0" kern="1200" dirty="0">
                <a:solidFill>
                  <a:schemeClr val="tx1"/>
                </a:solidFill>
                <a:effectLst/>
                <a:latin typeface="Arial" charset="0"/>
                <a:ea typeface="+mn-ea"/>
                <a:cs typeface="+mn-cs"/>
              </a:rPr>
              <a:t> 2" pour les trois années suivantes, un niveau de labellisation plus exigeant qui inclura la passation d’une enquête locale de climat scolaire.</a:t>
            </a:r>
          </a:p>
          <a:p>
            <a:pPr marL="0" indent="0">
              <a:buNone/>
            </a:pPr>
            <a:endParaRPr lang="fr-FR" dirty="0"/>
          </a:p>
        </p:txBody>
      </p:sp>
    </p:spTree>
    <p:extLst>
      <p:ext uri="{BB962C8B-B14F-4D97-AF65-F5344CB8AC3E}">
        <p14:creationId xmlns:p14="http://schemas.microsoft.com/office/powerpoint/2010/main" val="3468495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sz="1200" b="0" i="0" kern="1200" dirty="0">
                <a:solidFill>
                  <a:schemeClr val="tx1"/>
                </a:solidFill>
                <a:effectLst/>
                <a:latin typeface="Arial" charset="0"/>
                <a:ea typeface="+mn-ea"/>
                <a:cs typeface="+mn-cs"/>
              </a:rPr>
              <a:t>Le programme Phare est un plan de prévention du harcèlement déployés dans toutes les écoles élémentaires et tous les collèges publics depuis la rentrée 2022. Il repose sur 8 piliers :</a:t>
            </a:r>
          </a:p>
          <a:p>
            <a:r>
              <a:rPr lang="fr-FR" sz="1200" b="0" i="0" kern="1200" dirty="0">
                <a:solidFill>
                  <a:schemeClr val="tx1"/>
                </a:solidFill>
                <a:effectLst/>
                <a:latin typeface="Arial" charset="0"/>
                <a:ea typeface="+mn-ea"/>
                <a:cs typeface="+mn-cs"/>
              </a:rPr>
              <a:t>Mesurer le climat scolaire</a:t>
            </a:r>
          </a:p>
          <a:p>
            <a:r>
              <a:rPr lang="fr-FR" sz="1200" b="0" i="0" kern="1200" dirty="0">
                <a:solidFill>
                  <a:schemeClr val="tx1"/>
                </a:solidFill>
                <a:effectLst/>
                <a:latin typeface="Arial" charset="0"/>
                <a:ea typeface="+mn-ea"/>
                <a:cs typeface="+mn-cs"/>
              </a:rPr>
              <a:t>Prévenir les phénomènes de harcèlement</a:t>
            </a:r>
          </a:p>
          <a:p>
            <a:r>
              <a:rPr lang="fr-FR" sz="1200" b="0" i="0" kern="1200" dirty="0">
                <a:solidFill>
                  <a:schemeClr val="tx1"/>
                </a:solidFill>
                <a:effectLst/>
                <a:latin typeface="Arial" charset="0"/>
                <a:ea typeface="+mn-ea"/>
                <a:cs typeface="+mn-cs"/>
              </a:rPr>
              <a:t>Former une communauté protectrice de professionnels et de personnels pour les élèves</a:t>
            </a:r>
          </a:p>
          <a:p>
            <a:r>
              <a:rPr lang="fr-FR" sz="1200" b="0" i="0" kern="1200" dirty="0">
                <a:solidFill>
                  <a:schemeClr val="tx1"/>
                </a:solidFill>
                <a:effectLst/>
                <a:latin typeface="Arial" charset="0"/>
                <a:ea typeface="+mn-ea"/>
                <a:cs typeface="+mn-cs"/>
              </a:rPr>
              <a:t>Intervenir efficacement sur les situations de harcèlement</a:t>
            </a:r>
          </a:p>
          <a:p>
            <a:r>
              <a:rPr lang="fr-FR" sz="1200" b="0" i="0" kern="1200" dirty="0">
                <a:solidFill>
                  <a:schemeClr val="tx1"/>
                </a:solidFill>
                <a:effectLst/>
                <a:latin typeface="Arial" charset="0"/>
                <a:ea typeface="+mn-ea"/>
                <a:cs typeface="+mn-cs"/>
              </a:rPr>
              <a:t>Associer les parents et les partenaire et communiquer sur le programme</a:t>
            </a:r>
          </a:p>
          <a:p>
            <a:r>
              <a:rPr lang="fr-FR" sz="1200" b="0" i="0" kern="1200" dirty="0">
                <a:solidFill>
                  <a:schemeClr val="tx1"/>
                </a:solidFill>
                <a:effectLst/>
                <a:latin typeface="Arial" charset="0"/>
                <a:ea typeface="+mn-ea"/>
                <a:cs typeface="+mn-cs"/>
              </a:rPr>
              <a:t>Mobiliser les instances de démocratie scolaire (CVC, CVL) et le comité d’éducation à la santé, à la citoyenneté et à l’environnement</a:t>
            </a:r>
          </a:p>
          <a:p>
            <a:r>
              <a:rPr lang="fr-FR" sz="1200" b="0" i="0" kern="1200" dirty="0">
                <a:solidFill>
                  <a:schemeClr val="tx1"/>
                </a:solidFill>
                <a:effectLst/>
                <a:latin typeface="Arial" charset="0"/>
                <a:ea typeface="+mn-ea"/>
                <a:cs typeface="+mn-cs"/>
              </a:rPr>
              <a:t>Suivre l’impact de ces actions</a:t>
            </a:r>
          </a:p>
          <a:p>
            <a:r>
              <a:rPr lang="fr-FR" sz="1200" b="0" i="0" kern="1200" dirty="0">
                <a:solidFill>
                  <a:schemeClr val="tx1"/>
                </a:solidFill>
                <a:effectLst/>
                <a:latin typeface="Arial" charset="0"/>
                <a:ea typeface="+mn-ea"/>
                <a:cs typeface="+mn-cs"/>
              </a:rPr>
              <a:t>Mettre à disposition une plateforme dédiée aux ressources</a:t>
            </a:r>
          </a:p>
          <a:p>
            <a:endParaRPr lang="fr-FR" sz="1200" b="0" i="0" kern="1200" dirty="0">
              <a:solidFill>
                <a:schemeClr val="tx1"/>
              </a:solidFill>
              <a:effectLst/>
              <a:latin typeface="Arial" charset="0"/>
              <a:ea typeface="+mn-ea"/>
              <a:cs typeface="+mn-cs"/>
            </a:endParaRPr>
          </a:p>
          <a:p>
            <a:r>
              <a:rPr lang="fr-FR" sz="1200" b="0" i="0" kern="1200" dirty="0">
                <a:solidFill>
                  <a:schemeClr val="tx1"/>
                </a:solidFill>
                <a:effectLst/>
                <a:latin typeface="Arial" charset="0"/>
                <a:ea typeface="+mn-ea"/>
                <a:cs typeface="+mn-cs"/>
              </a:rPr>
              <a:t>En pratique des actions sont mises en place tout au long de l’année scolaire comme :</a:t>
            </a:r>
          </a:p>
          <a:p>
            <a:r>
              <a:rPr lang="fr-FR" sz="1200" b="1" i="0" kern="1200" dirty="0">
                <a:solidFill>
                  <a:schemeClr val="tx1"/>
                </a:solidFill>
                <a:effectLst/>
                <a:latin typeface="Arial" charset="0"/>
                <a:ea typeface="+mn-ea"/>
                <a:cs typeface="+mn-cs"/>
              </a:rPr>
              <a:t>la formation d’une communauté protectrice autour des élèves : </a:t>
            </a:r>
            <a:r>
              <a:rPr lang="fr-FR" sz="1200" b="0" i="0" kern="1200" dirty="0">
                <a:solidFill>
                  <a:schemeClr val="tx1"/>
                </a:solidFill>
                <a:effectLst/>
                <a:latin typeface="Arial" charset="0"/>
                <a:ea typeface="+mn-ea"/>
                <a:cs typeface="+mn-cs"/>
              </a:rPr>
              <a:t>cinq personnels ressources (au minimum) par collège et par circonscription du 1er degré sont formés à leur prise en charge des situations de harcèlement via la méthode de la préoccupation partagée (MPP). Cette méthode non </a:t>
            </a:r>
            <a:r>
              <a:rPr lang="fr-FR" sz="1200" b="0" i="0" kern="1200" dirty="0" err="1">
                <a:solidFill>
                  <a:schemeClr val="tx1"/>
                </a:solidFill>
                <a:effectLst/>
                <a:latin typeface="Arial" charset="0"/>
                <a:ea typeface="+mn-ea"/>
                <a:cs typeface="+mn-cs"/>
              </a:rPr>
              <a:t>blâmante</a:t>
            </a:r>
            <a:r>
              <a:rPr lang="fr-FR" sz="1200" b="0" i="0" kern="1200" dirty="0">
                <a:solidFill>
                  <a:schemeClr val="tx1"/>
                </a:solidFill>
                <a:effectLst/>
                <a:latin typeface="Arial" charset="0"/>
                <a:ea typeface="+mn-ea"/>
                <a:cs typeface="+mn-cs"/>
              </a:rPr>
              <a:t>, se caractérise par une grande préoccupation à l’égard de l’élève cible que l’on veut partager avec les élèves intimidateurs. Ceux-ci deviennent acteurs de la résolution de la situation. Cette méthode se révèle efficace dans le traitement de la très grande majorité des situations rencontrées ;</a:t>
            </a:r>
          </a:p>
          <a:p>
            <a:r>
              <a:rPr lang="fr-FR" sz="1200" b="0" i="0" kern="1200" dirty="0">
                <a:solidFill>
                  <a:schemeClr val="tx1"/>
                </a:solidFill>
                <a:effectLst/>
                <a:latin typeface="Arial" charset="0"/>
                <a:ea typeface="+mn-ea"/>
                <a:cs typeface="+mn-cs"/>
              </a:rPr>
              <a:t>la rédaction et la mise en œuvre d’un </a:t>
            </a:r>
            <a:r>
              <a:rPr lang="fr-FR" sz="1200" b="1" i="0" kern="1200" dirty="0">
                <a:solidFill>
                  <a:schemeClr val="tx1"/>
                </a:solidFill>
                <a:effectLst/>
                <a:latin typeface="Arial" charset="0"/>
                <a:ea typeface="+mn-ea"/>
                <a:cs typeface="+mn-cs"/>
              </a:rPr>
              <a:t>protocole de prise en charge</a:t>
            </a:r>
            <a:r>
              <a:rPr lang="fr-FR" sz="1200" b="0" i="0" kern="1200" dirty="0">
                <a:solidFill>
                  <a:schemeClr val="tx1"/>
                </a:solidFill>
                <a:effectLst/>
                <a:latin typeface="Arial" charset="0"/>
                <a:ea typeface="+mn-ea"/>
                <a:cs typeface="+mn-cs"/>
              </a:rPr>
              <a:t> des situations de harcèlement ; </a:t>
            </a:r>
          </a:p>
          <a:p>
            <a:r>
              <a:rPr lang="fr-FR" sz="1200" b="0" i="0" kern="1200" dirty="0">
                <a:solidFill>
                  <a:schemeClr val="tx1"/>
                </a:solidFill>
                <a:effectLst/>
                <a:latin typeface="Arial" charset="0"/>
                <a:ea typeface="+mn-ea"/>
                <a:cs typeface="+mn-cs"/>
              </a:rPr>
              <a:t>10 heures d’apprentissages par an, du CP à la 3e, consacrées à la </a:t>
            </a:r>
            <a:r>
              <a:rPr lang="fr-FR" sz="1200" b="1" i="0" kern="1200" dirty="0">
                <a:solidFill>
                  <a:schemeClr val="tx1"/>
                </a:solidFill>
                <a:effectLst/>
                <a:latin typeface="Arial" charset="0"/>
                <a:ea typeface="+mn-ea"/>
                <a:cs typeface="+mn-cs"/>
              </a:rPr>
              <a:t>prévention du harcèlement </a:t>
            </a:r>
            <a:r>
              <a:rPr lang="fr-FR" sz="1200" b="0" i="0" kern="1200" dirty="0">
                <a:solidFill>
                  <a:schemeClr val="tx1"/>
                </a:solidFill>
                <a:effectLst/>
                <a:latin typeface="Arial" charset="0"/>
                <a:ea typeface="+mn-ea"/>
                <a:cs typeface="+mn-cs"/>
              </a:rPr>
              <a:t>et au </a:t>
            </a:r>
            <a:r>
              <a:rPr lang="fr-FR" sz="1200" b="1" i="0" kern="1200" dirty="0">
                <a:solidFill>
                  <a:schemeClr val="tx1"/>
                </a:solidFill>
                <a:effectLst/>
                <a:latin typeface="Arial" charset="0"/>
                <a:ea typeface="+mn-ea"/>
                <a:cs typeface="+mn-cs"/>
              </a:rPr>
              <a:t>développement de compétences psychosociales des élèves</a:t>
            </a:r>
            <a:r>
              <a:rPr lang="fr-FR" sz="1200" b="0" i="0" kern="1200" dirty="0">
                <a:solidFill>
                  <a:schemeClr val="tx1"/>
                </a:solidFill>
                <a:effectLst/>
                <a:latin typeface="Arial" charset="0"/>
                <a:ea typeface="+mn-ea"/>
                <a:cs typeface="+mn-cs"/>
              </a:rPr>
              <a:t> ;</a:t>
            </a:r>
          </a:p>
          <a:p>
            <a:r>
              <a:rPr lang="fr-FR" sz="1200" b="0" i="0" kern="1200" dirty="0">
                <a:solidFill>
                  <a:schemeClr val="tx1"/>
                </a:solidFill>
                <a:effectLst/>
                <a:latin typeface="Arial" charset="0"/>
                <a:ea typeface="+mn-ea"/>
                <a:cs typeface="+mn-cs"/>
              </a:rPr>
              <a:t>la</a:t>
            </a:r>
            <a:r>
              <a:rPr lang="fr-FR" sz="1200" b="1" i="0" kern="1200" dirty="0">
                <a:solidFill>
                  <a:schemeClr val="tx1"/>
                </a:solidFill>
                <a:effectLst/>
                <a:latin typeface="Arial" charset="0"/>
                <a:ea typeface="+mn-ea"/>
                <a:cs typeface="+mn-cs"/>
              </a:rPr>
              <a:t> sensibilisation</a:t>
            </a:r>
            <a:r>
              <a:rPr lang="fr-FR" sz="1200" b="0" i="0" kern="1200" dirty="0">
                <a:solidFill>
                  <a:schemeClr val="tx1"/>
                </a:solidFill>
                <a:effectLst/>
                <a:latin typeface="Arial" charset="0"/>
                <a:ea typeface="+mn-ea"/>
                <a:cs typeface="+mn-cs"/>
              </a:rPr>
              <a:t> des familles et des personnels ;</a:t>
            </a:r>
          </a:p>
          <a:p>
            <a:r>
              <a:rPr lang="fr-FR" sz="1200" b="0" i="0" kern="1200" dirty="0">
                <a:solidFill>
                  <a:schemeClr val="tx1"/>
                </a:solidFill>
                <a:effectLst/>
                <a:latin typeface="Arial" charset="0"/>
                <a:ea typeface="+mn-ea"/>
                <a:cs typeface="+mn-cs"/>
              </a:rPr>
              <a:t>la formation d’élèves ambassadeurs (dans les collèges).</a:t>
            </a:r>
          </a:p>
          <a:p>
            <a:r>
              <a:rPr lang="fr-FR" sz="1200" b="0" i="0" kern="1200" dirty="0">
                <a:solidFill>
                  <a:schemeClr val="tx1"/>
                </a:solidFill>
                <a:effectLst/>
                <a:latin typeface="Arial" charset="0"/>
                <a:ea typeface="+mn-ea"/>
                <a:cs typeface="+mn-cs"/>
              </a:rPr>
              <a:t>Trois temps fort viennent rythmer cette mobilisation :</a:t>
            </a:r>
          </a:p>
          <a:p>
            <a:r>
              <a:rPr lang="fr-FR" sz="1200" b="0" i="0" kern="1200" dirty="0">
                <a:solidFill>
                  <a:schemeClr val="tx1"/>
                </a:solidFill>
                <a:effectLst/>
                <a:latin typeface="Arial" charset="0"/>
                <a:ea typeface="+mn-ea"/>
                <a:cs typeface="+mn-cs"/>
              </a:rPr>
              <a:t>La Journée nationale de lutte contre le harcèlement</a:t>
            </a:r>
          </a:p>
          <a:p>
            <a:r>
              <a:rPr lang="fr-FR" sz="1200" b="0" i="0" kern="1200" dirty="0">
                <a:solidFill>
                  <a:schemeClr val="tx1"/>
                </a:solidFill>
                <a:effectLst/>
                <a:latin typeface="Arial" charset="0"/>
                <a:ea typeface="+mn-ea"/>
                <a:cs typeface="+mn-cs"/>
              </a:rPr>
              <a:t>Le Prix Non au harcèlement</a:t>
            </a:r>
          </a:p>
          <a:p>
            <a:r>
              <a:rPr lang="fr-FR" sz="1200" b="0" i="0" kern="1200" dirty="0">
                <a:solidFill>
                  <a:schemeClr val="tx1"/>
                </a:solidFill>
                <a:effectLst/>
                <a:latin typeface="Arial" charset="0"/>
                <a:ea typeface="+mn-ea"/>
                <a:cs typeface="+mn-cs"/>
              </a:rPr>
              <a:t>Le Safer Internet Day</a:t>
            </a:r>
          </a:p>
          <a:p>
            <a:endParaRPr lang="fr-FR" sz="1200" b="0" i="0" kern="1200" dirty="0">
              <a:solidFill>
                <a:schemeClr val="tx1"/>
              </a:solidFill>
              <a:effectLst/>
              <a:latin typeface="Arial" charset="0"/>
              <a:ea typeface="+mn-ea"/>
              <a:cs typeface="+mn-cs"/>
            </a:endParaRPr>
          </a:p>
          <a:p>
            <a:r>
              <a:rPr lang="fr-FR" sz="1200" b="0" i="0" kern="1200" dirty="0">
                <a:solidFill>
                  <a:schemeClr val="tx1"/>
                </a:solidFill>
                <a:effectLst/>
                <a:latin typeface="Arial" charset="0"/>
                <a:ea typeface="+mn-ea"/>
                <a:cs typeface="+mn-cs"/>
              </a:rPr>
              <a:t>Le programme </a:t>
            </a:r>
            <a:r>
              <a:rPr lang="fr-FR" sz="1200" b="0" i="0" kern="1200" dirty="0" err="1">
                <a:solidFill>
                  <a:schemeClr val="tx1"/>
                </a:solidFill>
                <a:effectLst/>
                <a:latin typeface="Arial" charset="0"/>
                <a:ea typeface="+mn-ea"/>
                <a:cs typeface="+mn-cs"/>
              </a:rPr>
              <a:t>pHARe</a:t>
            </a:r>
            <a:r>
              <a:rPr lang="fr-FR" sz="1200" b="0" i="0" kern="1200" dirty="0">
                <a:solidFill>
                  <a:schemeClr val="tx1"/>
                </a:solidFill>
                <a:effectLst/>
                <a:latin typeface="Arial" charset="0"/>
                <a:ea typeface="+mn-ea"/>
                <a:cs typeface="+mn-cs"/>
              </a:rPr>
              <a:t> est pérenne. Les écoles élémentaires et les collèges qui, après deux ans de mise en œuvre, souhaiteront encore approfondir leur travail sur le climat scolaire, pourront passer au niveau "</a:t>
            </a:r>
            <a:r>
              <a:rPr lang="fr-FR" sz="1200" b="0" i="0" kern="1200" dirty="0" err="1">
                <a:solidFill>
                  <a:schemeClr val="tx1"/>
                </a:solidFill>
                <a:effectLst/>
                <a:latin typeface="Arial" charset="0"/>
                <a:ea typeface="+mn-ea"/>
                <a:cs typeface="+mn-cs"/>
              </a:rPr>
              <a:t>pHARe</a:t>
            </a:r>
            <a:r>
              <a:rPr lang="fr-FR" sz="1200" b="0" i="0" kern="1200" dirty="0">
                <a:solidFill>
                  <a:schemeClr val="tx1"/>
                </a:solidFill>
                <a:effectLst/>
                <a:latin typeface="Arial" charset="0"/>
                <a:ea typeface="+mn-ea"/>
                <a:cs typeface="+mn-cs"/>
              </a:rPr>
              <a:t> 2" pour les trois années suivantes, un niveau de labellisation plus exigeant qui inclura la passation d’une enquête locale de climat scolaire.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44601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4857" fontAlgn="auto">
              <a:spcBef>
                <a:spcPts val="0"/>
              </a:spcBef>
              <a:spcAft>
                <a:spcPts val="0"/>
              </a:spcAft>
              <a:defRPr/>
            </a:pPr>
            <a:fld id="{19FA1719-66DB-4B4F-9EB1-11D5904D413F}" type="slidenum">
              <a:rPr lang="fr-FR">
                <a:solidFill>
                  <a:prstClr val="black"/>
                </a:solidFill>
                <a:latin typeface="Calibri"/>
              </a:rPr>
              <a:pPr defTabSz="914857" fontAlgn="auto">
                <a:spcBef>
                  <a:spcPts val="0"/>
                </a:spcBef>
                <a:spcAft>
                  <a:spcPts val="0"/>
                </a:spcAft>
                <a:defRPr/>
              </a:pPr>
              <a:t>17</a:t>
            </a:fld>
            <a:endParaRPr lang="fr-FR">
              <a:solidFill>
                <a:prstClr val="black"/>
              </a:solidFill>
              <a:latin typeface="Calibri"/>
            </a:endParaRPr>
          </a:p>
        </p:txBody>
      </p:sp>
      <p:sp>
        <p:nvSpPr>
          <p:cNvPr id="90114" name="Rectangle 2"/>
          <p:cNvSpPr>
            <a:spLocks noGrp="1" noRot="1" noChangeAspect="1" noChangeArrowheads="1" noTextEdit="1"/>
          </p:cNvSpPr>
          <p:nvPr>
            <p:ph type="sldImg"/>
          </p:nvPr>
        </p:nvSpPr>
        <p:spPr bwMode="auto">
          <a:xfrm>
            <a:off x="917575" y="773113"/>
            <a:ext cx="4970463" cy="3729037"/>
          </a:xfrm>
          <a:noFill/>
          <a:ln>
            <a:solidFill>
              <a:srgbClr val="000000"/>
            </a:solidFill>
            <a:miter lim="800000"/>
            <a:headEnd/>
            <a:tailEnd/>
          </a:ln>
        </p:spPr>
      </p:sp>
      <p:sp>
        <p:nvSpPr>
          <p:cNvPr id="90115" name="Rectangle 3"/>
          <p:cNvSpPr>
            <a:spLocks noGrp="1" noChangeArrowheads="1"/>
          </p:cNvSpPr>
          <p:nvPr>
            <p:ph type="body" idx="1"/>
          </p:nvPr>
        </p:nvSpPr>
        <p:spPr bwMode="auto">
          <a:xfrm>
            <a:off x="906781" y="4733690"/>
            <a:ext cx="4990439" cy="4426732"/>
          </a:xfrm>
          <a:noFill/>
        </p:spPr>
        <p:txBody>
          <a:bodyPr wrap="square" numCol="1" anchor="t" anchorCtr="0" compatLnSpc="1">
            <a:prstTxWarp prst="textNoShape">
              <a:avLst/>
            </a:prstTxWarp>
          </a:bodyPr>
          <a:lstStyle/>
          <a:p>
            <a:pPr eaLnBrk="1" hangingPunct="1">
              <a:spcBef>
                <a:spcPct val="0"/>
              </a:spcBef>
            </a:pPr>
            <a:r>
              <a:rPr lang="fr-FR" dirty="0"/>
              <a:t>› Permettre l’acquisition, le renforcement, </a:t>
            </a:r>
          </a:p>
          <a:p>
            <a:pPr eaLnBrk="1" hangingPunct="1">
              <a:spcBef>
                <a:spcPct val="0"/>
              </a:spcBef>
            </a:pPr>
            <a:r>
              <a:rPr lang="fr-FR" dirty="0"/>
              <a:t>le développement de savoirs (connaissances), </a:t>
            </a:r>
          </a:p>
          <a:p>
            <a:pPr eaLnBrk="1" hangingPunct="1">
              <a:spcBef>
                <a:spcPct val="0"/>
              </a:spcBef>
            </a:pPr>
            <a:r>
              <a:rPr lang="fr-FR" dirty="0"/>
              <a:t>savoir-faire (mises en pratique)</a:t>
            </a:r>
          </a:p>
          <a:p>
            <a:pPr eaLnBrk="1" hangingPunct="1">
              <a:spcBef>
                <a:spcPct val="0"/>
              </a:spcBef>
            </a:pPr>
            <a:r>
              <a:rPr lang="fr-FR" dirty="0"/>
              <a:t>› ATTITUDES </a:t>
            </a:r>
          </a:p>
          <a:p>
            <a:pPr eaLnBrk="1" hangingPunct="1">
              <a:spcBef>
                <a:spcPct val="0"/>
              </a:spcBef>
            </a:pPr>
            <a:r>
              <a:rPr lang="fr-FR" dirty="0"/>
              <a:t>Contribuer à l’apprentissage de savoir être </a:t>
            </a:r>
          </a:p>
          <a:p>
            <a:pPr eaLnBrk="1" hangingPunct="1">
              <a:spcBef>
                <a:spcPct val="0"/>
              </a:spcBef>
            </a:pPr>
            <a:r>
              <a:rPr lang="fr-FR" dirty="0"/>
              <a:t>(compétences personnelles, respect de soi et </a:t>
            </a:r>
          </a:p>
          <a:p>
            <a:pPr eaLnBrk="1" hangingPunct="1">
              <a:spcBef>
                <a:spcPct val="0"/>
              </a:spcBef>
            </a:pPr>
            <a:r>
              <a:rPr lang="fr-FR" dirty="0"/>
              <a:t>des autres) </a:t>
            </a:r>
          </a:p>
          <a:p>
            <a:pPr eaLnBrk="1" hangingPunct="1">
              <a:spcBef>
                <a:spcPct val="0"/>
              </a:spcBef>
            </a:pPr>
            <a:r>
              <a:rPr lang="fr-FR" dirty="0"/>
              <a:t>› CAPACITES et COMPETENCES </a:t>
            </a:r>
          </a:p>
          <a:p>
            <a:pPr eaLnBrk="1" hangingPunct="1">
              <a:spcBef>
                <a:spcPct val="0"/>
              </a:spcBef>
            </a:pPr>
            <a:r>
              <a:rPr lang="fr-FR" dirty="0"/>
              <a:t>PSYCHOSOCIALES </a:t>
            </a:r>
          </a:p>
          <a:p>
            <a:pPr eaLnBrk="1" hangingPunct="1">
              <a:spcBef>
                <a:spcPct val="0"/>
              </a:spcBef>
            </a:pPr>
            <a:r>
              <a:rPr lang="fr-FR" dirty="0"/>
              <a:t>Développer la résistance à l’emprise de </a:t>
            </a:r>
          </a:p>
          <a:p>
            <a:pPr eaLnBrk="1" hangingPunct="1">
              <a:spcBef>
                <a:spcPct val="0"/>
              </a:spcBef>
            </a:pPr>
            <a:r>
              <a:rPr lang="fr-FR" dirty="0"/>
              <a:t>l’environnement (médias, pairs) et la capacité à </a:t>
            </a:r>
          </a:p>
          <a:p>
            <a:pPr eaLnBrk="1" hangingPunct="1">
              <a:spcBef>
                <a:spcPct val="0"/>
              </a:spcBef>
            </a:pPr>
            <a:r>
              <a:rPr lang="fr-FR" dirty="0"/>
              <a:t>identifier les soutiens et les ressources locales. </a:t>
            </a:r>
          </a:p>
        </p:txBody>
      </p:sp>
    </p:spTree>
    <p:extLst>
      <p:ext uri="{BB962C8B-B14F-4D97-AF65-F5344CB8AC3E}">
        <p14:creationId xmlns:p14="http://schemas.microsoft.com/office/powerpoint/2010/main" val="633462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3321" indent="-285893">
              <a:defRPr>
                <a:solidFill>
                  <a:schemeClr val="tx1"/>
                </a:solidFill>
                <a:latin typeface="Arial" panose="020B0604020202020204" pitchFamily="34" charset="0"/>
              </a:defRPr>
            </a:lvl2pPr>
            <a:lvl3pPr marL="1143572" indent="-228714">
              <a:defRPr>
                <a:solidFill>
                  <a:schemeClr val="tx1"/>
                </a:solidFill>
                <a:latin typeface="Arial" panose="020B0604020202020204" pitchFamily="34" charset="0"/>
              </a:defRPr>
            </a:lvl3pPr>
            <a:lvl4pPr marL="1601000" indent="-228714">
              <a:defRPr>
                <a:solidFill>
                  <a:schemeClr val="tx1"/>
                </a:solidFill>
                <a:latin typeface="Arial" panose="020B0604020202020204" pitchFamily="34" charset="0"/>
              </a:defRPr>
            </a:lvl4pPr>
            <a:lvl5pPr marL="2058429" indent="-228714">
              <a:defRPr>
                <a:solidFill>
                  <a:schemeClr val="tx1"/>
                </a:solidFill>
                <a:latin typeface="Arial" panose="020B0604020202020204" pitchFamily="34" charset="0"/>
              </a:defRPr>
            </a:lvl5pPr>
            <a:lvl6pPr marL="2515857" indent="-228714" eaLnBrk="0" fontAlgn="base" hangingPunct="0">
              <a:spcBef>
                <a:spcPct val="0"/>
              </a:spcBef>
              <a:spcAft>
                <a:spcPct val="0"/>
              </a:spcAft>
              <a:defRPr>
                <a:solidFill>
                  <a:schemeClr val="tx1"/>
                </a:solidFill>
                <a:latin typeface="Arial" panose="020B0604020202020204" pitchFamily="34" charset="0"/>
              </a:defRPr>
            </a:lvl6pPr>
            <a:lvl7pPr marL="2973286" indent="-228714" eaLnBrk="0" fontAlgn="base" hangingPunct="0">
              <a:spcBef>
                <a:spcPct val="0"/>
              </a:spcBef>
              <a:spcAft>
                <a:spcPct val="0"/>
              </a:spcAft>
              <a:defRPr>
                <a:solidFill>
                  <a:schemeClr val="tx1"/>
                </a:solidFill>
                <a:latin typeface="Arial" panose="020B0604020202020204" pitchFamily="34" charset="0"/>
              </a:defRPr>
            </a:lvl7pPr>
            <a:lvl8pPr marL="3430715" indent="-228714" eaLnBrk="0" fontAlgn="base" hangingPunct="0">
              <a:spcBef>
                <a:spcPct val="0"/>
              </a:spcBef>
              <a:spcAft>
                <a:spcPct val="0"/>
              </a:spcAft>
              <a:defRPr>
                <a:solidFill>
                  <a:schemeClr val="tx1"/>
                </a:solidFill>
                <a:latin typeface="Arial" panose="020B0604020202020204" pitchFamily="34" charset="0"/>
              </a:defRPr>
            </a:lvl8pPr>
            <a:lvl9pPr marL="3888143" indent="-228714" eaLnBrk="0" fontAlgn="base" hangingPunct="0">
              <a:spcBef>
                <a:spcPct val="0"/>
              </a:spcBef>
              <a:spcAft>
                <a:spcPct val="0"/>
              </a:spcAft>
              <a:defRPr>
                <a:solidFill>
                  <a:schemeClr val="tx1"/>
                </a:solidFill>
                <a:latin typeface="Arial" panose="020B0604020202020204" pitchFamily="34" charset="0"/>
              </a:defRPr>
            </a:lvl9pPr>
          </a:lstStyle>
          <a:p>
            <a:pPr defTabSz="914857">
              <a:defRPr/>
            </a:pPr>
            <a:fld id="{94000311-E37F-4F07-83D3-39610A73E366}" type="slidenum">
              <a:rPr lang="fr-FR" altLang="fr-FR">
                <a:solidFill>
                  <a:srgbClr val="000000"/>
                </a:solidFill>
              </a:rPr>
              <a:pPr defTabSz="914857">
                <a:defRPr/>
              </a:pPr>
              <a:t>18</a:t>
            </a:fld>
            <a:endParaRPr lang="fr-FR" altLang="fr-FR">
              <a:solidFill>
                <a:srgbClr val="000000"/>
              </a:solidFill>
            </a:endParaRPr>
          </a:p>
        </p:txBody>
      </p:sp>
      <p:sp>
        <p:nvSpPr>
          <p:cNvPr id="89091" name="Rectangle 2"/>
          <p:cNvSpPr>
            <a:spLocks noGrp="1" noRot="1" noChangeAspect="1" noChangeArrowheads="1" noTextEdit="1"/>
          </p:cNvSpPr>
          <p:nvPr>
            <p:ph type="sldImg"/>
          </p:nvPr>
        </p:nvSpPr>
        <p:spPr>
          <a:xfrm>
            <a:off x="917575" y="744538"/>
            <a:ext cx="4965700" cy="3725862"/>
          </a:xfrm>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Articulation entre les 3 : </a:t>
            </a:r>
          </a:p>
          <a:p>
            <a:r>
              <a:rPr lang="fr-FR" altLang="fr-FR">
                <a:latin typeface="Arial" panose="020B0604020202020204" pitchFamily="34" charset="0"/>
              </a:rPr>
              <a:t>Savoir : cognitif, intellectuel</a:t>
            </a:r>
          </a:p>
          <a:p>
            <a:r>
              <a:rPr lang="fr-FR" altLang="fr-FR">
                <a:latin typeface="Arial" panose="020B0604020202020204" pitchFamily="34" charset="0"/>
              </a:rPr>
              <a:t>Savoir faire : Sensori-moteur, gestes</a:t>
            </a:r>
          </a:p>
          <a:p>
            <a:r>
              <a:rPr lang="fr-FR" altLang="fr-FR">
                <a:latin typeface="Arial" panose="020B0604020202020204" pitchFamily="34" charset="0"/>
              </a:rPr>
              <a:t>Savoir être : psycho et socio-affectif</a:t>
            </a:r>
          </a:p>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223941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857" fontAlgn="auto">
              <a:spcBef>
                <a:spcPts val="0"/>
              </a:spcBef>
              <a:spcAft>
                <a:spcPts val="0"/>
              </a:spcAft>
              <a:defRPr/>
            </a:pPr>
            <a:fld id="{7ACCA5A9-7927-4908-BFD7-00C63067A815}" type="slidenum">
              <a:rPr lang="fr-FR">
                <a:solidFill>
                  <a:prstClr val="black"/>
                </a:solidFill>
                <a:latin typeface="Calibri"/>
              </a:rPr>
              <a:pPr defTabSz="914857" fontAlgn="auto">
                <a:spcBef>
                  <a:spcPts val="0"/>
                </a:spcBef>
                <a:spcAft>
                  <a:spcPts val="0"/>
                </a:spcAft>
                <a:defRPr/>
              </a:pPr>
              <a:t>19</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L’OMS propose une </a:t>
            </a:r>
            <a:r>
              <a:rPr lang="fr-FR" dirty="0" err="1"/>
              <a:t>déﬁnition</a:t>
            </a:r>
            <a:r>
              <a:rPr lang="fr-FR" dirty="0"/>
              <a:t> en 1993 : « les compétences psychosociales sont la capacité d'une personne à répondre avec </a:t>
            </a:r>
            <a:r>
              <a:rPr lang="fr-FR" dirty="0" err="1"/>
              <a:t>efﬁcacité</a:t>
            </a:r>
            <a:r>
              <a:rPr lang="fr-FR" dirty="0"/>
              <a:t> aux exigences et aux épreuves de la vie quotidienne. C'est l'aptitude d'une personne à maintenir un état de bien-être mental, en adoptant un comportement approprié et positif à l'occasion des relations entretenues avec les autres, sa propre culture et son environnement. »</a:t>
            </a:r>
          </a:p>
          <a:p>
            <a:endParaRPr lang="fr-FR" dirty="0"/>
          </a:p>
          <a:p>
            <a:r>
              <a:rPr lang="fr-FR" dirty="0"/>
              <a:t>Selon la HAS (Haute Autorité de Santé), les compétences psychosociales sont </a:t>
            </a:r>
            <a:r>
              <a:rPr lang="fr-FR" dirty="0" err="1"/>
              <a:t>déﬁnies</a:t>
            </a:r>
            <a:r>
              <a:rPr lang="fr-FR" dirty="0"/>
              <a:t> « comme les capacités qu’une personne mobilise pour répondre aux exigences et aux épreuves de la vie. Ce sont les aptitudes d’une personne à maintenir un bien-être mental, en adoptant un comportement « approprié » et « positif » à l’occasion des relations entretenues avec les autres, sa propre culture et son environnement ».</a:t>
            </a:r>
          </a:p>
          <a:p>
            <a:endParaRPr lang="fr-FR" dirty="0"/>
          </a:p>
          <a:p>
            <a:r>
              <a:rPr lang="fr-FR" dirty="0"/>
              <a:t>Les compétences psychosociales se construisent à travers l’expérimentation (de soi), l’observation (d’autrui), la communication (interaction entre soi et autrui). Elles sont le résultat d’expériences auxquelles chacun se confronte et pour lesquelles il doit élaborer des stratégies d’adaptation.</a:t>
            </a:r>
          </a:p>
          <a:p>
            <a:endParaRPr lang="fr-FR" dirty="0"/>
          </a:p>
          <a:p>
            <a:r>
              <a:rPr lang="fr-FR" dirty="0"/>
              <a:t>- Développement des facteurs de protection. </a:t>
            </a:r>
          </a:p>
          <a:p>
            <a:r>
              <a:rPr lang="fr-FR" dirty="0"/>
              <a:t>10 compétences psychosociales</a:t>
            </a:r>
          </a:p>
          <a:p>
            <a:r>
              <a:rPr lang="fr-FR" dirty="0"/>
              <a:t>Mises en situation où par exemple les jeunes apprennent à communiquer avec les autres à travers le thème de la sécurité routière</a:t>
            </a:r>
          </a:p>
          <a:p>
            <a:endParaRPr lang="fr-FR" dirty="0"/>
          </a:p>
          <a:p>
            <a:r>
              <a:rPr lang="fr-FR" dirty="0"/>
              <a:t> Méta analyses : </a:t>
            </a:r>
          </a:p>
          <a:p>
            <a:r>
              <a:rPr lang="fr-FR" dirty="0"/>
              <a:t>L’acquisition de connaissances et sur le développement de l’estime de soi ou l’aptitude à prendre des décisions ou encore celles qui se focalisent sur la capacité à reconnaître les pressions sociales sont efficaces (entraînement à dire non)</a:t>
            </a:r>
          </a:p>
          <a:p>
            <a:endParaRPr lang="fr-FR" dirty="0"/>
          </a:p>
        </p:txBody>
      </p:sp>
    </p:spTree>
    <p:extLst>
      <p:ext uri="{BB962C8B-B14F-4D97-AF65-F5344CB8AC3E}">
        <p14:creationId xmlns:p14="http://schemas.microsoft.com/office/powerpoint/2010/main" val="253964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ChangeArrowheads="1" noTextEdit="1"/>
          </p:cNvSpPr>
          <p:nvPr>
            <p:ph type="sldImg"/>
          </p:nvPr>
        </p:nvSpPr>
        <p:spPr>
          <a:xfrm>
            <a:off x="917575" y="744538"/>
            <a:ext cx="4965700" cy="3725862"/>
          </a:xfrm>
          <a:ln/>
        </p:spPr>
      </p:sp>
      <p:sp>
        <p:nvSpPr>
          <p:cNvPr id="2048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048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86BAB8-A60B-43E8-9541-B7E636A5C9C2}"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347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L’OMS propose une </a:t>
            </a:r>
            <a:r>
              <a:rPr lang="fr-FR" dirty="0" err="1"/>
              <a:t>déﬁnition</a:t>
            </a:r>
            <a:r>
              <a:rPr lang="fr-FR" dirty="0"/>
              <a:t> en 1993 : « les compétences psychosociales sont la capacité d'une personne à répondre avec </a:t>
            </a:r>
            <a:r>
              <a:rPr lang="fr-FR" dirty="0" err="1"/>
              <a:t>efﬁcacité</a:t>
            </a:r>
            <a:r>
              <a:rPr lang="fr-FR" dirty="0"/>
              <a:t> aux exigences et aux épreuves de la vie quotidienne. C'est l'aptitude d'une personne à maintenir un état de bien-être mental, en adoptant un comportement approprié et positif à l'occasion des relations entretenues avec les autres, sa propre culture et son environnement. »</a:t>
            </a:r>
          </a:p>
          <a:p>
            <a:endParaRPr lang="fr-FR" dirty="0"/>
          </a:p>
          <a:p>
            <a:r>
              <a:rPr lang="fr-FR" dirty="0"/>
              <a:t>Selon la HAS (Haute Autorité de Santé), les compétences psychosociales sont </a:t>
            </a:r>
            <a:r>
              <a:rPr lang="fr-FR" dirty="0" err="1"/>
              <a:t>déﬁnies</a:t>
            </a:r>
            <a:r>
              <a:rPr lang="fr-FR" dirty="0"/>
              <a:t> « comme les capacités qu’une personne mobilise pour répondre aux exigences et aux épreuves de la vie. Ce sont les aptitudes d’une personne à maintenir un bien-être mental, en adoptant un comportement « approprié » et « positif » à l’occasion des relations entretenues avec les autres, sa propre culture et son environnement ».</a:t>
            </a:r>
          </a:p>
          <a:p>
            <a:endParaRPr lang="fr-FR" dirty="0"/>
          </a:p>
          <a:p>
            <a:r>
              <a:rPr lang="fr-FR" dirty="0"/>
              <a:t>Les compétences psychosociales se construisent à travers l’expérimentation (de soi), l’observation (d’autrui), la communication (interaction entre soi et autrui). Elles sont le résultat d’expériences auxquelles chacun se confronte et pour lesquelles il doit élaborer des stratégies d’adaptation.</a:t>
            </a:r>
          </a:p>
          <a:p>
            <a:endParaRPr lang="fr-FR" dirty="0"/>
          </a:p>
          <a:p>
            <a:r>
              <a:rPr lang="fr-FR" dirty="0"/>
              <a:t>- Développement des facteurs de protection. </a:t>
            </a:r>
          </a:p>
          <a:p>
            <a:r>
              <a:rPr lang="fr-FR" dirty="0"/>
              <a:t>10 compétences psychosociales</a:t>
            </a:r>
          </a:p>
          <a:p>
            <a:r>
              <a:rPr lang="fr-FR" dirty="0"/>
              <a:t>Mises en situation où par exemple les jeunes apprennent à communiquer avec les autres à travers le thème de la sécurité routière</a:t>
            </a:r>
          </a:p>
          <a:p>
            <a:endParaRPr lang="fr-FR" dirty="0"/>
          </a:p>
          <a:p>
            <a:r>
              <a:rPr lang="fr-FR" dirty="0"/>
              <a:t> Méta analyses : </a:t>
            </a:r>
          </a:p>
          <a:p>
            <a:r>
              <a:rPr lang="fr-FR" dirty="0"/>
              <a:t>L’acquisition de connaissances et sur le développement de l’estime de soi ou l’aptitude à prendre des décisions ou encore celles qui se focalisent sur la capacité à reconnaître les pressions sociales sont efficaces (entraînement à dire non)</a:t>
            </a:r>
          </a:p>
          <a:p>
            <a:endParaRPr lang="fr-FR" dirty="0"/>
          </a:p>
        </p:txBody>
      </p:sp>
    </p:spTree>
    <p:extLst>
      <p:ext uri="{BB962C8B-B14F-4D97-AF65-F5344CB8AC3E}">
        <p14:creationId xmlns:p14="http://schemas.microsoft.com/office/powerpoint/2010/main" val="103597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857" fontAlgn="auto">
              <a:spcBef>
                <a:spcPts val="0"/>
              </a:spcBef>
              <a:spcAft>
                <a:spcPts val="0"/>
              </a:spcAft>
              <a:defRPr/>
            </a:pPr>
            <a:fld id="{7ACCA5A9-7927-4908-BFD7-00C63067A815}" type="slidenum">
              <a:rPr lang="fr-FR">
                <a:solidFill>
                  <a:prstClr val="black"/>
                </a:solidFill>
                <a:latin typeface="Calibri"/>
              </a:rPr>
              <a:pPr defTabSz="914857" fontAlgn="auto">
                <a:spcBef>
                  <a:spcPts val="0"/>
                </a:spcBef>
                <a:spcAft>
                  <a:spcPts val="0"/>
                </a:spcAft>
                <a:defRPr/>
              </a:pPr>
              <a:t>21</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Le développement des CPS dès le plus jeune âge permet de prévenir efficacement les problèmes liés à la consommation de substances psychoactives ou encore les comportements violents, les comportements sexuels à risques ou les problèmes de santé mentale.</a:t>
            </a:r>
          </a:p>
          <a:p>
            <a:r>
              <a:rPr lang="fr-FR" dirty="0"/>
              <a:t>Il s’agit d’accroître des compétences ‘à agir pour’ et non ‘à lutter contre’ !</a:t>
            </a:r>
          </a:p>
        </p:txBody>
      </p:sp>
    </p:spTree>
    <p:extLst>
      <p:ext uri="{BB962C8B-B14F-4D97-AF65-F5344CB8AC3E}">
        <p14:creationId xmlns:p14="http://schemas.microsoft.com/office/powerpoint/2010/main" val="1326573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857" fontAlgn="auto">
              <a:spcBef>
                <a:spcPts val="0"/>
              </a:spcBef>
              <a:spcAft>
                <a:spcPts val="0"/>
              </a:spcAft>
              <a:defRPr/>
            </a:pPr>
            <a:fld id="{7ACCA5A9-7927-4908-BFD7-00C63067A815}" type="slidenum">
              <a:rPr lang="fr-FR">
                <a:solidFill>
                  <a:prstClr val="black"/>
                </a:solidFill>
                <a:latin typeface="Calibri"/>
              </a:rPr>
              <a:pPr defTabSz="914857" fontAlgn="auto">
                <a:spcBef>
                  <a:spcPts val="0"/>
                </a:spcBef>
                <a:spcAft>
                  <a:spcPts val="0"/>
                </a:spcAft>
                <a:defRPr/>
              </a:pPr>
              <a:t>22</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Le développement des CPS dès le plus jeune âge permet de prévenir efficacement les problèmes liés à la consommation de substances psychoactives ou encore les comportements violents, les comportements sexuels à risques ou les problèmes de santé mentale.</a:t>
            </a:r>
          </a:p>
          <a:p>
            <a:r>
              <a:rPr lang="fr-FR" dirty="0"/>
              <a:t>Il s’agit d’accroître des compétences ‘à agir pour’ et non ‘à lutter contre’ !</a:t>
            </a:r>
          </a:p>
        </p:txBody>
      </p:sp>
    </p:spTree>
    <p:extLst>
      <p:ext uri="{BB962C8B-B14F-4D97-AF65-F5344CB8AC3E}">
        <p14:creationId xmlns:p14="http://schemas.microsoft.com/office/powerpoint/2010/main" val="2830971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Le développement des CPS dès le plus jeune âge permet de prévenir efficacement les problèmes liés à la consommation de substances psychoactives ou encore les comportements violents, les comportements sexuels à risques ou les problèmes de santé mentale.</a:t>
            </a:r>
          </a:p>
          <a:p>
            <a:r>
              <a:rPr lang="fr-FR" dirty="0"/>
              <a:t>Il s’agit d’accroître des compétences ‘à agir pour’ et non ‘à lutter contre’ !</a:t>
            </a:r>
          </a:p>
        </p:txBody>
      </p:sp>
    </p:spTree>
    <p:extLst>
      <p:ext uri="{BB962C8B-B14F-4D97-AF65-F5344CB8AC3E}">
        <p14:creationId xmlns:p14="http://schemas.microsoft.com/office/powerpoint/2010/main" val="2747785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2.4 Prévention de la violence chez les jeunes </a:t>
            </a:r>
          </a:p>
          <a:p>
            <a:r>
              <a:rPr lang="fr-FR" dirty="0"/>
              <a:t> </a:t>
            </a:r>
          </a:p>
          <a:p>
            <a:r>
              <a:rPr lang="fr-FR" dirty="0"/>
              <a:t>Dans  le  rapport  de  l’OMS  de  2015  sur  la  prévention  de  la  violence  chez  les  jeunes  (89), </a:t>
            </a:r>
          </a:p>
          <a:p>
            <a:r>
              <a:rPr lang="fr-FR" dirty="0"/>
              <a:t>l’approche par les CPS fait partie des 4 stratégies recommandées. Les autres stratégies sont </a:t>
            </a:r>
          </a:p>
          <a:p>
            <a:r>
              <a:rPr lang="fr-FR" dirty="0"/>
              <a:t>constituées des programmes d’aide à la parentalité et des interventions sur le développement </a:t>
            </a:r>
          </a:p>
          <a:p>
            <a:r>
              <a:rPr lang="fr-FR" dirty="0"/>
              <a:t>de la petite enfance, des stratégies ciblées sur les jeunes à haut risque ou déjà passés à l’acte, </a:t>
            </a:r>
          </a:p>
          <a:p>
            <a:r>
              <a:rPr lang="fr-FR" dirty="0"/>
              <a:t>et  des  approches  territoriales  et  réglementaires  comme  l’accès  aux  armes  à  feu  ou </a:t>
            </a:r>
          </a:p>
          <a:p>
            <a:r>
              <a:rPr lang="fr-FR" dirty="0"/>
              <a:t>l’augmentation de la diversité sociale dans un quartier. Plusieurs synthèses de la littérature </a:t>
            </a:r>
          </a:p>
          <a:p>
            <a:r>
              <a:rPr lang="fr-FR" dirty="0"/>
              <a:t>ont été faites. Hahn et collègues (81), dans leur revue systématique de 53 programmes ont </a:t>
            </a:r>
          </a:p>
          <a:p>
            <a:r>
              <a:rPr lang="fr-FR" dirty="0"/>
              <a:t>constaté une baisse de 15% des comportements violents sur toutes les classes d’âge et de </a:t>
            </a:r>
          </a:p>
          <a:p>
            <a:r>
              <a:rPr lang="fr-FR" dirty="0"/>
              <a:t>29% chez les enfants d’écoles secondaires. Les actes de violence étaient selon les études, </a:t>
            </a:r>
          </a:p>
          <a:p>
            <a:r>
              <a:rPr lang="fr-FR" dirty="0"/>
              <a:t>observés ou suivis à l’aide de registres scolaires ou de registres de police pour des faits de </a:t>
            </a:r>
          </a:p>
          <a:p>
            <a:r>
              <a:rPr lang="fr-FR" dirty="0"/>
              <a:t>délinquance. Le modèle d’intervention est celui du développement social de Seattle (90).Cette </a:t>
            </a:r>
          </a:p>
          <a:p>
            <a:r>
              <a:rPr lang="fr-FR" dirty="0"/>
              <a:t>intervention, qui a été offerte dans des quartiers difficiles auprès de populations défavorisées, </a:t>
            </a:r>
          </a:p>
          <a:p>
            <a:r>
              <a:rPr lang="fr-FR" dirty="0"/>
              <a:t>comprenait une formation annuelle de 5 jours pour les enseignants, des interventions pour les </a:t>
            </a:r>
          </a:p>
          <a:p>
            <a:r>
              <a:rPr lang="fr-FR" dirty="0"/>
              <a:t>parents, et une intervention de formation aux compétences sociales pour les élèves en école </a:t>
            </a:r>
          </a:p>
          <a:p>
            <a:r>
              <a:rPr lang="fr-FR" dirty="0"/>
              <a:t>primaire. A l’âge de 18 ans, les élèves ayant bénéficié de l’intervention ont déclaré 10% d’actes </a:t>
            </a:r>
          </a:p>
          <a:p>
            <a:r>
              <a:rPr lang="fr-FR" dirty="0"/>
              <a:t>violents en moins, mais aussi moins d’épisodes d’alcoolisation importante, de prise de risques </a:t>
            </a:r>
          </a:p>
          <a:p>
            <a:r>
              <a:rPr lang="fr-FR" dirty="0"/>
              <a:t>sexuels,  de  grossesses  précoces.  Ils  avaient  aussi  une  meilleure  réussite  scolaire,  plus </a:t>
            </a:r>
          </a:p>
          <a:p>
            <a:r>
              <a:rPr lang="fr-FR" dirty="0"/>
              <a:t>d’attachement à l’école, moins de conduites inappropriées à l’école. </a:t>
            </a:r>
          </a:p>
        </p:txBody>
      </p:sp>
    </p:spTree>
    <p:extLst>
      <p:ext uri="{BB962C8B-B14F-4D97-AF65-F5344CB8AC3E}">
        <p14:creationId xmlns:p14="http://schemas.microsoft.com/office/powerpoint/2010/main" val="4068761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2.4 Prévention de la violence chez les jeunes </a:t>
            </a:r>
          </a:p>
          <a:p>
            <a:r>
              <a:rPr lang="fr-FR" dirty="0"/>
              <a:t> </a:t>
            </a:r>
          </a:p>
          <a:p>
            <a:r>
              <a:rPr lang="fr-FR" dirty="0"/>
              <a:t>Dans  le  rapport  de  l’OMS  de  2015  sur  la  prévention  de  la  violence  chez  les  jeunes  (89), </a:t>
            </a:r>
          </a:p>
          <a:p>
            <a:r>
              <a:rPr lang="fr-FR" dirty="0"/>
              <a:t>l’approche par les CPS fait partie des 4 stratégies recommandées. Les autres stratégies sont </a:t>
            </a:r>
          </a:p>
          <a:p>
            <a:r>
              <a:rPr lang="fr-FR" dirty="0"/>
              <a:t>constituées des programmes d’aide à la parentalité et des interventions sur le développement </a:t>
            </a:r>
          </a:p>
          <a:p>
            <a:r>
              <a:rPr lang="fr-FR" dirty="0"/>
              <a:t>de la petite enfance, des stratégies ciblées sur les jeunes à haut risque ou déjà passés à l’acte, </a:t>
            </a:r>
          </a:p>
          <a:p>
            <a:r>
              <a:rPr lang="fr-FR" dirty="0"/>
              <a:t>et  des  approches  territoriales  et  réglementaires  comme  l’accès  aux  armes  à  feu  ou </a:t>
            </a:r>
          </a:p>
          <a:p>
            <a:r>
              <a:rPr lang="fr-FR" dirty="0"/>
              <a:t>l’augmentation de la diversité sociale dans un quartier. Plusieurs synthèses de la littérature </a:t>
            </a:r>
          </a:p>
          <a:p>
            <a:r>
              <a:rPr lang="fr-FR" dirty="0"/>
              <a:t>ont été faites. Hahn et collègues (81), dans leur revue systématique de 53 programmes ont </a:t>
            </a:r>
          </a:p>
          <a:p>
            <a:r>
              <a:rPr lang="fr-FR" dirty="0"/>
              <a:t>constaté une baisse de 15% des comportements violents sur toutes les classes d’âge et de </a:t>
            </a:r>
          </a:p>
          <a:p>
            <a:r>
              <a:rPr lang="fr-FR" dirty="0"/>
              <a:t>29% chez les enfants d’écoles secondaires. Les actes de violence étaient selon les études, </a:t>
            </a:r>
          </a:p>
          <a:p>
            <a:r>
              <a:rPr lang="fr-FR" dirty="0"/>
              <a:t>observés ou suivis à l’aide de registres scolaires ou de registres de police pour des faits de </a:t>
            </a:r>
          </a:p>
          <a:p>
            <a:r>
              <a:rPr lang="fr-FR" dirty="0"/>
              <a:t>délinquance. Le modèle d’intervention est celui du développement social de Seattle (90).Cette </a:t>
            </a:r>
          </a:p>
          <a:p>
            <a:r>
              <a:rPr lang="fr-FR" dirty="0"/>
              <a:t>intervention, qui a été offerte dans des quartiers difficiles auprès de populations défavorisées, </a:t>
            </a:r>
          </a:p>
          <a:p>
            <a:r>
              <a:rPr lang="fr-FR" dirty="0"/>
              <a:t>comprenait une formation annuelle de 5 jours pour les enseignants, des interventions pour les </a:t>
            </a:r>
          </a:p>
          <a:p>
            <a:r>
              <a:rPr lang="fr-FR" dirty="0"/>
              <a:t>parents, et une intervention de formation aux compétences sociales pour les élèves en école </a:t>
            </a:r>
          </a:p>
          <a:p>
            <a:r>
              <a:rPr lang="fr-FR" dirty="0"/>
              <a:t>primaire. A l’âge de 18 ans, les élèves ayant bénéficié de l’intervention ont déclaré 10% d’actes </a:t>
            </a:r>
          </a:p>
          <a:p>
            <a:r>
              <a:rPr lang="fr-FR" dirty="0"/>
              <a:t>violents en moins, mais aussi moins d’épisodes d’alcoolisation importante, de prise de risques </a:t>
            </a:r>
          </a:p>
          <a:p>
            <a:r>
              <a:rPr lang="fr-FR" dirty="0"/>
              <a:t>sexuels,  de  grossesses  précoces.  Ils  avaient  aussi  une  meilleure  réussite  scolaire,  plus </a:t>
            </a:r>
          </a:p>
          <a:p>
            <a:r>
              <a:rPr lang="fr-FR" dirty="0"/>
              <a:t>d’attachement à l’école, moins de conduites inappropriées à l’école. </a:t>
            </a:r>
          </a:p>
        </p:txBody>
      </p:sp>
    </p:spTree>
    <p:extLst>
      <p:ext uri="{BB962C8B-B14F-4D97-AF65-F5344CB8AC3E}">
        <p14:creationId xmlns:p14="http://schemas.microsoft.com/office/powerpoint/2010/main" val="320228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857" fontAlgn="auto">
              <a:spcBef>
                <a:spcPts val="0"/>
              </a:spcBef>
              <a:spcAft>
                <a:spcPts val="0"/>
              </a:spcAft>
              <a:defRPr/>
            </a:pPr>
            <a:fld id="{7ACCA5A9-7927-4908-BFD7-00C63067A815}" type="slidenum">
              <a:rPr lang="fr-FR">
                <a:solidFill>
                  <a:prstClr val="black"/>
                </a:solidFill>
                <a:latin typeface="Calibri"/>
              </a:rPr>
              <a:pPr defTabSz="914857" fontAlgn="auto">
                <a:spcBef>
                  <a:spcPts val="0"/>
                </a:spcBef>
                <a:spcAft>
                  <a:spcPts val="0"/>
                </a:spcAft>
                <a:defRPr/>
              </a:pPr>
              <a:t>26</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151706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857" fontAlgn="auto">
              <a:spcBef>
                <a:spcPts val="0"/>
              </a:spcBef>
              <a:spcAft>
                <a:spcPts val="0"/>
              </a:spcAft>
              <a:defRPr/>
            </a:pPr>
            <a:fld id="{7ACCA5A9-7927-4908-BFD7-00C63067A815}" type="slidenum">
              <a:rPr lang="fr-FR">
                <a:solidFill>
                  <a:prstClr val="black"/>
                </a:solidFill>
                <a:latin typeface="Calibri"/>
              </a:rPr>
              <a:pPr defTabSz="914857" fontAlgn="auto">
                <a:spcBef>
                  <a:spcPts val="0"/>
                </a:spcBef>
                <a:spcAft>
                  <a:spcPts val="0"/>
                </a:spcAft>
                <a:defRPr/>
              </a:pPr>
              <a:t>27</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02212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549916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38774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ChangeArrowheads="1" noTextEdit="1"/>
          </p:cNvSpPr>
          <p:nvPr>
            <p:ph type="sldImg"/>
          </p:nvPr>
        </p:nvSpPr>
        <p:spPr>
          <a:xfrm>
            <a:off x="917575" y="744538"/>
            <a:ext cx="4965700" cy="3725862"/>
          </a:xfrm>
          <a:ln/>
        </p:spPr>
      </p:sp>
      <p:sp>
        <p:nvSpPr>
          <p:cNvPr id="225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253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660501-C92F-4DBF-B4DA-C202BB9C511E}"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3464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857" fontAlgn="auto">
              <a:spcBef>
                <a:spcPts val="0"/>
              </a:spcBef>
              <a:spcAft>
                <a:spcPts val="0"/>
              </a:spcAft>
              <a:defRPr/>
            </a:pPr>
            <a:fld id="{7ACCA5A9-7927-4908-BFD7-00C63067A815}" type="slidenum">
              <a:rPr lang="fr-FR">
                <a:solidFill>
                  <a:prstClr val="black"/>
                </a:solidFill>
                <a:latin typeface="Calibri"/>
              </a:rPr>
              <a:pPr defTabSz="914857" fontAlgn="auto">
                <a:spcBef>
                  <a:spcPts val="0"/>
                </a:spcBef>
                <a:spcAft>
                  <a:spcPts val="0"/>
                </a:spcAft>
                <a:defRPr/>
              </a:pPr>
              <a:t>30</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782280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725137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857"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857"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560669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857" fontAlgn="auto">
              <a:spcBef>
                <a:spcPts val="0"/>
              </a:spcBef>
              <a:spcAft>
                <a:spcPts val="0"/>
              </a:spcAft>
              <a:defRPr/>
            </a:pPr>
            <a:fld id="{7ACCA5A9-7927-4908-BFD7-00C63067A815}" type="slidenum">
              <a:rPr lang="fr-FR">
                <a:solidFill>
                  <a:prstClr val="black"/>
                </a:solidFill>
                <a:latin typeface="Calibri"/>
              </a:rPr>
              <a:pPr defTabSz="914857" fontAlgn="auto">
                <a:spcBef>
                  <a:spcPts val="0"/>
                </a:spcBef>
                <a:spcAft>
                  <a:spcPts val="0"/>
                </a:spcAft>
                <a:defRPr/>
              </a:pPr>
              <a:t>33</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866021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pPr>
            <a:r>
              <a:rPr lang="fr-FR" dirty="0"/>
              <a:t>Qualité du contenu (7 critères)</a:t>
            </a:r>
          </a:p>
          <a:p>
            <a:pPr>
              <a:spcBef>
                <a:spcPct val="0"/>
              </a:spcBef>
            </a:pPr>
            <a:r>
              <a:rPr lang="fr-FR" dirty="0"/>
              <a:t>Les sources utilisées sont identifiées.</a:t>
            </a:r>
          </a:p>
          <a:p>
            <a:pPr>
              <a:spcBef>
                <a:spcPct val="0"/>
              </a:spcBef>
            </a:pPr>
            <a:r>
              <a:rPr lang="fr-FR" dirty="0"/>
              <a:t>Les informations sont d’actualité.</a:t>
            </a:r>
          </a:p>
          <a:p>
            <a:pPr>
              <a:spcBef>
                <a:spcPct val="0"/>
              </a:spcBef>
            </a:pPr>
            <a:r>
              <a:rPr lang="fr-FR" dirty="0"/>
              <a:t>L’outil ne fait pas la promotion d’un produit ou d’une marque.</a:t>
            </a:r>
          </a:p>
          <a:p>
            <a:pPr>
              <a:spcBef>
                <a:spcPct val="0"/>
              </a:spcBef>
            </a:pPr>
            <a:r>
              <a:rPr lang="fr-FR" dirty="0"/>
              <a:t>Le contenu est objectif et nuancé.</a:t>
            </a:r>
          </a:p>
          <a:p>
            <a:pPr>
              <a:spcBef>
                <a:spcPct val="0"/>
              </a:spcBef>
            </a:pPr>
            <a:r>
              <a:rPr lang="fr-FR" dirty="0"/>
              <a:t>Le contenu est acceptable au regard de l’éthique.</a:t>
            </a:r>
          </a:p>
          <a:p>
            <a:pPr>
              <a:spcBef>
                <a:spcPct val="0"/>
              </a:spcBef>
            </a:pPr>
            <a:r>
              <a:rPr lang="fr-FR" dirty="0"/>
              <a:t>Le contenu est pertinent par rapport au thème.</a:t>
            </a:r>
          </a:p>
          <a:p>
            <a:pPr>
              <a:spcBef>
                <a:spcPct val="0"/>
              </a:spcBef>
            </a:pPr>
            <a:r>
              <a:rPr lang="fr-FR" dirty="0"/>
              <a:t>Le contenu est pertinent par rapport aux objectifs annoncés.</a:t>
            </a:r>
          </a:p>
          <a:p>
            <a:pPr>
              <a:spcBef>
                <a:spcPct val="0"/>
              </a:spcBef>
            </a:pPr>
            <a:endParaRPr lang="fr-FR" dirty="0"/>
          </a:p>
          <a:p>
            <a:pPr>
              <a:spcBef>
                <a:spcPct val="0"/>
              </a:spcBef>
            </a:pPr>
            <a:r>
              <a:rPr lang="fr-FR" dirty="0"/>
              <a:t>Qualité pédagogique (11 critères)</a:t>
            </a:r>
          </a:p>
          <a:p>
            <a:pPr>
              <a:spcBef>
                <a:spcPct val="0"/>
              </a:spcBef>
            </a:pPr>
            <a:r>
              <a:rPr lang="fr-FR" dirty="0"/>
              <a:t>Les objectifs sont annoncés.</a:t>
            </a:r>
          </a:p>
          <a:p>
            <a:pPr>
              <a:spcBef>
                <a:spcPct val="0"/>
              </a:spcBef>
            </a:pPr>
            <a:r>
              <a:rPr lang="fr-FR" dirty="0"/>
              <a:t>L’émetteur du discours est facilement identifiable.</a:t>
            </a:r>
          </a:p>
          <a:p>
            <a:pPr>
              <a:spcBef>
                <a:spcPct val="0"/>
              </a:spcBef>
            </a:pPr>
            <a:r>
              <a:rPr lang="fr-FR" dirty="0"/>
              <a:t>Le point de vue du destinataire est pris en compte.</a:t>
            </a:r>
          </a:p>
          <a:p>
            <a:pPr>
              <a:spcBef>
                <a:spcPct val="0"/>
              </a:spcBef>
            </a:pPr>
            <a:r>
              <a:rPr lang="fr-FR" dirty="0"/>
              <a:t>L’outil évite la mise en échec des destinataires.</a:t>
            </a:r>
          </a:p>
          <a:p>
            <a:pPr>
              <a:spcBef>
                <a:spcPct val="0"/>
              </a:spcBef>
            </a:pPr>
            <a:r>
              <a:rPr lang="fr-FR" dirty="0"/>
              <a:t>Le niveau de difficulté est adapté au destinataire (vocabulaire, schémas, règles du jeu…).</a:t>
            </a:r>
          </a:p>
          <a:p>
            <a:pPr>
              <a:spcBef>
                <a:spcPct val="0"/>
              </a:spcBef>
            </a:pPr>
            <a:r>
              <a:rPr lang="fr-FR" dirty="0"/>
              <a:t>Le destinataire est interpellé, rendu actif, mis en situation.</a:t>
            </a:r>
          </a:p>
          <a:p>
            <a:pPr>
              <a:spcBef>
                <a:spcPct val="0"/>
              </a:spcBef>
            </a:pPr>
            <a:r>
              <a:rPr lang="fr-FR" dirty="0"/>
              <a:t>Les connaissances et représentations préexistantes des destinataires sont prises en compte.</a:t>
            </a:r>
          </a:p>
          <a:p>
            <a:pPr>
              <a:spcBef>
                <a:spcPct val="0"/>
              </a:spcBef>
            </a:pPr>
            <a:r>
              <a:rPr lang="fr-FR" dirty="0"/>
              <a:t>L’outil propose des activités qui suscitent des interactions entre participants.</a:t>
            </a:r>
          </a:p>
          <a:p>
            <a:pPr>
              <a:spcBef>
                <a:spcPct val="0"/>
              </a:spcBef>
            </a:pPr>
            <a:r>
              <a:rPr lang="fr-FR" dirty="0"/>
              <a:t>Les sentiments suscités par l’outil (crainte, malaise…) ne produisent pas d’effet négatif.</a:t>
            </a:r>
          </a:p>
          <a:p>
            <a:pPr>
              <a:spcBef>
                <a:spcPct val="0"/>
              </a:spcBef>
            </a:pPr>
            <a:r>
              <a:rPr lang="fr-FR" dirty="0"/>
              <a:t>Les ressorts utilisés par le concepteur de l’outil sont tous en accord avec les valeurs de la promotion de la santé.</a:t>
            </a:r>
          </a:p>
          <a:p>
            <a:pPr>
              <a:spcBef>
                <a:spcPct val="0"/>
              </a:spcBef>
            </a:pPr>
            <a:r>
              <a:rPr lang="fr-FR" dirty="0"/>
              <a:t>Ces ressorts ne nuisent pas à l’implication des participants.</a:t>
            </a:r>
          </a:p>
          <a:p>
            <a:pPr>
              <a:spcBef>
                <a:spcPct val="0"/>
              </a:spcBef>
            </a:pPr>
            <a:endParaRPr lang="fr-FR" dirty="0"/>
          </a:p>
          <a:p>
            <a:pPr>
              <a:spcBef>
                <a:spcPct val="0"/>
              </a:spcBef>
            </a:pPr>
            <a:r>
              <a:rPr lang="fr-FR" dirty="0"/>
              <a:t>Qualité du support (9 critères)</a:t>
            </a:r>
          </a:p>
          <a:p>
            <a:pPr>
              <a:spcBef>
                <a:spcPct val="0"/>
              </a:spcBef>
            </a:pPr>
            <a:r>
              <a:rPr lang="fr-FR" dirty="0"/>
              <a:t>Le support choisi est pertinent par rapport au destinataire.</a:t>
            </a:r>
          </a:p>
          <a:p>
            <a:pPr>
              <a:spcBef>
                <a:spcPct val="0"/>
              </a:spcBef>
            </a:pPr>
            <a:r>
              <a:rPr lang="fr-FR" dirty="0"/>
              <a:t>Le support choisi est pertinent par rapport au sujet traité.</a:t>
            </a:r>
          </a:p>
          <a:p>
            <a:pPr>
              <a:spcBef>
                <a:spcPct val="0"/>
              </a:spcBef>
            </a:pPr>
            <a:r>
              <a:rPr lang="fr-FR" dirty="0"/>
              <a:t>Le support choisi est pertinent par rapport aux objectifs annoncés.</a:t>
            </a:r>
          </a:p>
          <a:p>
            <a:pPr>
              <a:spcBef>
                <a:spcPct val="0"/>
              </a:spcBef>
            </a:pPr>
            <a:r>
              <a:rPr lang="fr-FR" dirty="0"/>
              <a:t>Les consignes, règles, modalités d’utilisation sont claires.</a:t>
            </a:r>
          </a:p>
          <a:p>
            <a:pPr>
              <a:spcBef>
                <a:spcPct val="0"/>
              </a:spcBef>
            </a:pPr>
            <a:r>
              <a:rPr lang="fr-FR" dirty="0"/>
              <a:t>Il y a un guide d’utilisation.</a:t>
            </a:r>
          </a:p>
          <a:p>
            <a:pPr>
              <a:spcBef>
                <a:spcPct val="0"/>
              </a:spcBef>
            </a:pPr>
            <a:r>
              <a:rPr lang="fr-FR" dirty="0"/>
              <a:t>S’il n’y a pas de guide, l’outil peut être utilisé sans difficulté.</a:t>
            </a:r>
          </a:p>
          <a:p>
            <a:pPr>
              <a:spcBef>
                <a:spcPct val="0"/>
              </a:spcBef>
            </a:pPr>
            <a:r>
              <a:rPr lang="fr-FR" dirty="0"/>
              <a:t>Le guide inclut la ou les méthodes pédagogiques.</a:t>
            </a:r>
          </a:p>
          <a:p>
            <a:pPr>
              <a:spcBef>
                <a:spcPct val="0"/>
              </a:spcBef>
            </a:pPr>
            <a:r>
              <a:rPr lang="fr-FR" dirty="0"/>
              <a:t>Pour les cédéroms, la navigation est aisée.</a:t>
            </a:r>
          </a:p>
          <a:p>
            <a:pPr>
              <a:spcBef>
                <a:spcPct val="0"/>
              </a:spcBef>
            </a:pPr>
            <a:r>
              <a:rPr lang="fr-FR" dirty="0"/>
              <a:t>Pour les cédéroms, l’interactivité est réelle.</a:t>
            </a:r>
          </a:p>
          <a:p>
            <a:pPr>
              <a:spcBef>
                <a:spcPct val="0"/>
              </a:spcBef>
            </a:pPr>
            <a:endParaRPr lang="fr-FR" dirty="0"/>
          </a:p>
          <a:p>
            <a:pPr>
              <a:spcBef>
                <a:spcPct val="0"/>
              </a:spcBef>
            </a:pPr>
            <a:r>
              <a:rPr lang="fr-FR" dirty="0"/>
              <a:t>Qualité de la conception (2 critères)</a:t>
            </a:r>
          </a:p>
          <a:p>
            <a:pPr>
              <a:spcBef>
                <a:spcPct val="0"/>
              </a:spcBef>
            </a:pPr>
            <a:r>
              <a:rPr lang="fr-FR" dirty="0"/>
              <a:t>La conception de l’outil s’appuie sur une analyse des besoins des destinataires.</a:t>
            </a:r>
          </a:p>
          <a:p>
            <a:pPr>
              <a:spcBef>
                <a:spcPct val="0"/>
              </a:spcBef>
            </a:pPr>
            <a:r>
              <a:rPr lang="fr-FR" dirty="0"/>
              <a:t>La conception de l’outil s’appuie sur une analyse de la littérature.</a:t>
            </a:r>
          </a:p>
          <a:p>
            <a:pPr>
              <a:spcBef>
                <a:spcPct val="0"/>
              </a:spcBef>
            </a:pPr>
            <a:endParaRPr lang="fr-FR" dirty="0"/>
          </a:p>
          <a:p>
            <a:pPr>
              <a:spcBef>
                <a:spcPct val="0"/>
              </a:spcBef>
            </a:pPr>
            <a:r>
              <a:rPr lang="fr-FR" dirty="0"/>
              <a:t>Appréciation d’ensemble (2 critères)</a:t>
            </a:r>
          </a:p>
          <a:p>
            <a:pPr>
              <a:spcBef>
                <a:spcPct val="0"/>
              </a:spcBef>
            </a:pPr>
            <a:r>
              <a:rPr lang="fr-FR" dirty="0"/>
              <a:t>Il y a adéquation de l’outil avec les objectifs annoncés/la raison d’être/les destinataires.</a:t>
            </a:r>
          </a:p>
          <a:p>
            <a:pPr>
              <a:spcBef>
                <a:spcPct val="0"/>
              </a:spcBef>
            </a:pPr>
            <a:r>
              <a:rPr lang="fr-FR" dirty="0"/>
              <a:t>L’utilisation de l’outil est possible dans les conditions prévues par le concepteur.</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6C5C73-B748-4C8A-AF96-5CE1CF142725}"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4626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20:notes"/>
          <p:cNvSpPr txBox="1">
            <a:spLocks noGrp="1"/>
          </p:cNvSpPr>
          <p:nvPr>
            <p:ph type="body" idx="1"/>
          </p:nvPr>
        </p:nvSpPr>
        <p:spPr>
          <a:xfrm>
            <a:off x="680403" y="4783308"/>
            <a:ext cx="5443221" cy="3913616"/>
          </a:xfrm>
          <a:prstGeom prst="rect">
            <a:avLst/>
          </a:prstGeom>
        </p:spPr>
        <p:txBody>
          <a:bodyPr spcFirstLastPara="1" wrap="square" lIns="91471" tIns="45723" rIns="91471" bIns="45723" anchor="t" anchorCtr="0">
            <a:noAutofit/>
          </a:bodyPr>
          <a:lstStyle/>
          <a:p>
            <a:pPr>
              <a:spcBef>
                <a:spcPts val="0"/>
              </a:spcBef>
              <a:spcAft>
                <a:spcPts val="0"/>
              </a:spcAft>
            </a:pPr>
            <a:endParaRPr/>
          </a:p>
        </p:txBody>
      </p:sp>
      <p:sp>
        <p:nvSpPr>
          <p:cNvPr id="1581" name="Google Shape;1581;p120:notes"/>
          <p:cNvSpPr>
            <a:spLocks noGrp="1" noRot="1" noChangeAspect="1"/>
          </p:cNvSpPr>
          <p:nvPr>
            <p:ph type="sldImg" idx="2"/>
          </p:nvPr>
        </p:nvSpPr>
        <p:spPr>
          <a:xfrm>
            <a:off x="1165225" y="1243013"/>
            <a:ext cx="4473575"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12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ChangeArrowheads="1" noTextEdit="1"/>
          </p:cNvSpPr>
          <p:nvPr>
            <p:ph type="sldImg"/>
          </p:nvPr>
        </p:nvSpPr>
        <p:spPr>
          <a:xfrm>
            <a:off x="917575" y="744538"/>
            <a:ext cx="4965700" cy="3725862"/>
          </a:xfrm>
          <a:ln/>
        </p:spPr>
      </p:sp>
      <p:sp>
        <p:nvSpPr>
          <p:cNvPr id="245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458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AF50DA-E8B0-44ED-9519-B55518AD1851}"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3500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1BD5F0-B559-43CF-895D-529B05ACF454}"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
        <p:nvSpPr>
          <p:cNvPr id="26627" name="Rectangle 7"/>
          <p:cNvSpPr txBox="1">
            <a:spLocks noGrp="1" noChangeArrowheads="1"/>
          </p:cNvSpPr>
          <p:nvPr/>
        </p:nvSpPr>
        <p:spPr bwMode="auto">
          <a:xfrm>
            <a:off x="3851275" y="94345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4E49E5-1B4C-4DDF-8C21-645170BFD9D8}"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28" name="Rectangle 2"/>
          <p:cNvSpPr>
            <a:spLocks noGrp="1" noRot="1" noChangeAspect="1" noChangeArrowheads="1" noTextEdit="1"/>
          </p:cNvSpPr>
          <p:nvPr>
            <p:ph type="sldImg"/>
          </p:nvPr>
        </p:nvSpPr>
        <p:spPr>
          <a:xfrm>
            <a:off x="917575" y="744538"/>
            <a:ext cx="4965700" cy="3725862"/>
          </a:xfrm>
          <a:ln/>
        </p:spPr>
      </p:sp>
      <p:sp>
        <p:nvSpPr>
          <p:cNvPr id="266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latin typeface="Arial" panose="020B0604020202020204" pitchFamily="34" charset="0"/>
            </a:endParaRPr>
          </a:p>
        </p:txBody>
      </p:sp>
    </p:spTree>
    <p:extLst>
      <p:ext uri="{BB962C8B-B14F-4D97-AF65-F5344CB8AC3E}">
        <p14:creationId xmlns:p14="http://schemas.microsoft.com/office/powerpoint/2010/main" val="135147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ChangeArrowheads="1" noTextEdit="1"/>
          </p:cNvSpPr>
          <p:nvPr>
            <p:ph type="sldImg"/>
          </p:nvPr>
        </p:nvSpPr>
        <p:spPr>
          <a:xfrm>
            <a:off x="917575" y="744538"/>
            <a:ext cx="4965700" cy="3725862"/>
          </a:xfrm>
          <a:ln/>
        </p:spPr>
      </p:sp>
      <p:sp>
        <p:nvSpPr>
          <p:cNvPr id="2867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867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E012FD-AE6D-4C77-B4AF-1B0D8DFE7072}"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810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166B82-E77D-44B6-A8CF-96607E7252CD}"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
        <p:nvSpPr>
          <p:cNvPr id="30723" name="Rectangle 7"/>
          <p:cNvSpPr txBox="1">
            <a:spLocks noGrp="1" noChangeArrowheads="1"/>
          </p:cNvSpPr>
          <p:nvPr/>
        </p:nvSpPr>
        <p:spPr bwMode="auto">
          <a:xfrm>
            <a:off x="3851275" y="94345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07525D-F9EA-48C1-B05E-3DE89838F44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24" name="Rectangle 2"/>
          <p:cNvSpPr>
            <a:spLocks noGrp="1" noRot="1" noChangeAspect="1" noChangeArrowheads="1" noTextEdit="1"/>
          </p:cNvSpPr>
          <p:nvPr>
            <p:ph type="sldImg"/>
          </p:nvPr>
        </p:nvSpPr>
        <p:spPr>
          <a:xfrm>
            <a:off x="917575" y="744538"/>
            <a:ext cx="4965700" cy="3725862"/>
          </a:xfrm>
          <a:ln/>
        </p:spPr>
      </p:sp>
      <p:sp>
        <p:nvSpPr>
          <p:cNvPr id="30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latin typeface="Arial" panose="020B0604020202020204" pitchFamily="34" charset="0"/>
            </a:endParaRPr>
          </a:p>
        </p:txBody>
      </p:sp>
    </p:spTree>
    <p:extLst>
      <p:ext uri="{BB962C8B-B14F-4D97-AF65-F5344CB8AC3E}">
        <p14:creationId xmlns:p14="http://schemas.microsoft.com/office/powerpoint/2010/main" val="80374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ChangeArrowheads="1" noTextEdit="1"/>
          </p:cNvSpPr>
          <p:nvPr>
            <p:ph type="sldImg"/>
          </p:nvPr>
        </p:nvSpPr>
        <p:spPr>
          <a:xfrm>
            <a:off x="917575" y="744538"/>
            <a:ext cx="4965700" cy="3725862"/>
          </a:xfrm>
          <a:ln/>
        </p:spPr>
      </p:sp>
      <p:sp>
        <p:nvSpPr>
          <p:cNvPr id="3277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3277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FB5471-1914-412F-80C7-8A33A08CD75D}"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103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ChangeArrowheads="1" noTextEdit="1"/>
          </p:cNvSpPr>
          <p:nvPr>
            <p:ph type="sldImg"/>
          </p:nvPr>
        </p:nvSpPr>
        <p:spPr>
          <a:xfrm>
            <a:off x="917575" y="744538"/>
            <a:ext cx="4965700" cy="3725862"/>
          </a:xfrm>
          <a:ln/>
        </p:spPr>
      </p:sp>
      <p:sp>
        <p:nvSpPr>
          <p:cNvPr id="3" name="Espace réservé des commentaires 2">
            <a:extLst>
              <a:ext uri="{FF2B5EF4-FFF2-40B4-BE49-F238E27FC236}">
                <a16:creationId xmlns:a16="http://schemas.microsoft.com/office/drawing/2014/main" id="{FB899E33-5C2C-47E1-8F22-C78A445EF461}"/>
              </a:ext>
            </a:extLst>
          </p:cNvPr>
          <p:cNvSpPr>
            <a:spLocks noGrp="1"/>
          </p:cNvSpPr>
          <p:nvPr>
            <p:ph type="body" idx="1"/>
          </p:nvPr>
        </p:nvSpPr>
        <p:spPr/>
        <p:txBody>
          <a:bodyPr>
            <a:normAutofit/>
          </a:bodyPr>
          <a:lstStyle/>
          <a:p>
            <a:pPr>
              <a:defRPr/>
            </a:pPr>
            <a:endParaRPr lang="fr-FR" dirty="0">
              <a:latin typeface="+mn-lt"/>
            </a:endParaRPr>
          </a:p>
        </p:txBody>
      </p:sp>
      <p:sp>
        <p:nvSpPr>
          <p:cNvPr id="3482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0AADD9-F731-492D-B806-7C3370B5DD8F}"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569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a:defRPr/>
            </a:pPr>
            <a:fld id="{5A33ABD5-4860-4B6C-A5FC-9E56E3C7ECA2}" type="datetime1">
              <a:rPr lang="fr-FR" smtClean="0"/>
              <a:pPr>
                <a:defRPr/>
              </a:pPr>
              <a:t>12/10/2023</a:t>
            </a:fld>
            <a:endParaRPr lang="fr-F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a:defRPr/>
            </a:pPr>
            <a:endParaRPr lang="fr-F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a:defRPr/>
            </a:pPr>
            <a:fld id="{EFA343E6-55E6-419A-A0F1-E9D53960D1AB}" type="slidenum">
              <a:rPr lang="fr-FR"/>
              <a:pPr>
                <a:defRPr/>
              </a:pPr>
              <a:t>‹N°›</a:t>
            </a:fld>
            <a:endParaRPr lang="fr-FR"/>
          </a:p>
        </p:txBody>
      </p:sp>
    </p:spTree>
    <p:extLst>
      <p:ext uri="{BB962C8B-B14F-4D97-AF65-F5344CB8AC3E}">
        <p14:creationId xmlns:p14="http://schemas.microsoft.com/office/powerpoint/2010/main" val="1256701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64EFC6DD-B379-48C1-BFB2-FD208AAB733D}" type="datetime1">
              <a:rPr lang="fr-FR" smtClean="0"/>
              <a:pPr>
                <a:defRPr/>
              </a:pPr>
              <a:t>12/10/2023</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23881D23-B47E-4D5E-8845-76F5934EAAAE}" type="slidenum">
              <a:rPr lang="fr-FR"/>
              <a:pPr>
                <a:defRPr/>
              </a:pPr>
              <a:t>‹N°›</a:t>
            </a:fld>
            <a:endParaRPr lang="fr-FR"/>
          </a:p>
        </p:txBody>
      </p:sp>
    </p:spTree>
    <p:extLst>
      <p:ext uri="{BB962C8B-B14F-4D97-AF65-F5344CB8AC3E}">
        <p14:creationId xmlns:p14="http://schemas.microsoft.com/office/powerpoint/2010/main" val="71176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567394-DD6B-4EDB-B042-CB31C5FD2F62}"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pied de page 1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Espace réservé du numéro de diapositive 28"/>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a:t>Modifiez le style du titre</a:t>
            </a:r>
            <a:endParaRPr kumimoji="0" lang="en-US"/>
          </a:p>
        </p:txBody>
      </p:sp>
    </p:spTree>
    <p:extLst>
      <p:ext uri="{BB962C8B-B14F-4D97-AF65-F5344CB8AC3E}">
        <p14:creationId xmlns:p14="http://schemas.microsoft.com/office/powerpoint/2010/main" val="32569799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F1BA68-8653-4085-A546-A3CF7270A9B2}"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a:xfrm>
            <a:off x="4361688" y="1026376"/>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37152465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13" name="Rectangle 12"/>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D06A47-2F96-4C13-A7AF-B0E4FB552EA8}"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Espace réservé du numéro de diapositive 5"/>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a:t>Modifiez le style du titre</a:t>
            </a:r>
            <a:endParaRPr kumimoji="0" lang="en-US"/>
          </a:p>
        </p:txBody>
      </p:sp>
    </p:spTree>
    <p:extLst>
      <p:ext uri="{BB962C8B-B14F-4D97-AF65-F5344CB8AC3E}">
        <p14:creationId xmlns:p14="http://schemas.microsoft.com/office/powerpoint/2010/main" val="6521070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5B6ED5-46D9-4CF3-B266-884D8092394F}"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Connecteur droit 7"/>
          <p:cNvSpPr>
            <a:spLocks noChangeShapeType="1"/>
          </p:cNvSpPr>
          <p:nvPr/>
        </p:nvSpPr>
        <p:spPr bwMode="auto">
          <a:xfrm flipV="1">
            <a:off x="4563082"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6118269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EB0794-09F0-4366-82B7-80431AB5416B}"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Espace réservé du pied de page 7"/>
          <p:cNvSpPr>
            <a:spLocks noGrp="1"/>
          </p:cNvSpPr>
          <p:nvPr>
            <p:ph type="ftr" sz="quarter" idx="11"/>
          </p:nvPr>
        </p:nvSpPr>
        <p:spPr>
          <a:xfrm>
            <a:off x="304800" y="6409944"/>
            <a:ext cx="358140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Espace réservé du numéro de diapositive 8"/>
          <p:cNvSpPr>
            <a:spLocks noGrp="1"/>
          </p:cNvSpPr>
          <p:nvPr>
            <p:ph type="sldNum" sz="quarter" idx="12"/>
          </p:nvPr>
        </p:nvSpPr>
        <p:spPr>
          <a:xfrm>
            <a:off x="4343400" y="1042420"/>
            <a:ext cx="457200" cy="441325"/>
          </a:xfrm>
        </p:spPr>
        <p:txBody>
          <a:bodyPr/>
          <a:lstStyle>
            <a:lvl1pPr algn="ct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3" name="Titre 22"/>
          <p:cNvSpPr>
            <a:spLocks noGrp="1"/>
          </p:cNvSpPr>
          <p:nvPr>
            <p:ph type="title"/>
          </p:nvPr>
        </p:nvSpPr>
        <p:spPr/>
        <p:txBody>
          <a:bodyPr rtlCol="0" anchor="b" anchorCtr="0"/>
          <a:lstStyle/>
          <a:p>
            <a:r>
              <a:rPr kumimoji="0" lang="fr-FR"/>
              <a:t>Modifiez le style du titre</a:t>
            </a:r>
            <a:endParaRPr kumimoji="0" lang="en-US"/>
          </a:p>
        </p:txBody>
      </p:sp>
    </p:spTree>
    <p:extLst>
      <p:ext uri="{BB962C8B-B14F-4D97-AF65-F5344CB8AC3E}">
        <p14:creationId xmlns:p14="http://schemas.microsoft.com/office/powerpoint/2010/main" val="6783588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7FD3FC-5465-4812-8BF9-BF76DD29F1C1}"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pied de page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2"/>
          </p:nvPr>
        </p:nvSpPr>
        <p:spPr>
          <a:xfrm>
            <a:off x="4343400" y="1036024"/>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24521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Espace réservé de la date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9F951-D51B-44C9-8BDF-9A8AC9A55537}"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3" name="Espace réservé du pied de page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63646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Espace réservé du numéro de diapositive 6"/>
          <p:cNvSpPr>
            <a:spLocks noGrp="1"/>
          </p:cNvSpPr>
          <p:nvPr>
            <p:ph type="sldNum" sz="quarter" idx="12"/>
          </p:nvPr>
        </p:nvSpPr>
        <p:spPr>
          <a:xfrm>
            <a:off x="1371600" y="312742"/>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1" name="Rectangle 20"/>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Espace réservé de la date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51C292-237E-4972-B3AC-013A0385047C}"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a:xfrm>
            <a:off x="301752" y="6410848"/>
            <a:ext cx="338328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84430588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Espace réservé du numéro de diapositive 6"/>
          <p:cNvSpPr>
            <a:spLocks noGrp="1"/>
          </p:cNvSpPr>
          <p:nvPr>
            <p:ph type="sldNum" sz="quarter" idx="12"/>
          </p:nvPr>
        </p:nvSpPr>
        <p:spPr>
          <a:xfrm>
            <a:off x="1371600" y="312742"/>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22" name="Rectangle 21"/>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Espace réservé de la date 4"/>
          <p:cNvSpPr>
            <a:spLocks noGrp="1"/>
          </p:cNvSpPr>
          <p:nvPr>
            <p:ph type="dt" sz="half" idx="10"/>
          </p:nvPr>
        </p:nvSpPr>
        <p:spPr>
          <a:xfrm>
            <a:off x="5788152" y="6404984"/>
            <a:ext cx="3044952" cy="3657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38DCE9-364A-4FF8-87EB-05C2D6CBC379}"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a:xfrm>
            <a:off x="301752" y="6410848"/>
            <a:ext cx="3584448"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92090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a:defRPr/>
            </a:pPr>
            <a:fld id="{FA872747-7571-44CC-BFF9-8610D2AEB986}" type="datetime1">
              <a:rPr lang="fr-FR" smtClean="0"/>
              <a:pPr>
                <a:defRPr/>
              </a:pPr>
              <a:t>12/10/2023</a:t>
            </a:fld>
            <a:endParaRPr lang="fr-FR"/>
          </a:p>
        </p:txBody>
      </p:sp>
      <p:sp>
        <p:nvSpPr>
          <p:cNvPr id="5" name="Espace réservé du numéro de diapositive 8"/>
          <p:cNvSpPr>
            <a:spLocks noGrp="1"/>
          </p:cNvSpPr>
          <p:nvPr>
            <p:ph type="sldNum" sz="quarter" idx="11"/>
          </p:nvPr>
        </p:nvSpPr>
        <p:spPr/>
        <p:txBody>
          <a:bodyPr rtlCol="0"/>
          <a:lstStyle>
            <a:lvl1pPr>
              <a:defRPr/>
            </a:lvl1pPr>
          </a:lstStyle>
          <a:p>
            <a:pPr>
              <a:defRPr/>
            </a:pPr>
            <a:fld id="{3C037D74-6CB4-495A-A80D-50A605D92923}" type="slidenum">
              <a:rPr lang="fr-FR"/>
              <a:pPr>
                <a:defRPr/>
              </a:pPr>
              <a:t>‹N°›</a:t>
            </a:fld>
            <a:endParaRPr lang="fr-FR"/>
          </a:p>
        </p:txBody>
      </p:sp>
      <p:sp>
        <p:nvSpPr>
          <p:cNvPr id="6" name="Espace réservé du pied de page 9"/>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1535792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1B10D-1AD1-4112-885B-E34884096260}"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25380920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Espace réservé du numéro de diapositive 5"/>
          <p:cNvSpPr>
            <a:spLocks noGrp="1"/>
          </p:cNvSpPr>
          <p:nvPr>
            <p:ph type="sldNum" sz="quarter" idx="12"/>
          </p:nvPr>
        </p:nvSpPr>
        <p:spPr>
          <a:xfrm>
            <a:off x="6915912" y="3009905"/>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806EDF-75E6-4C82-BCF0-F3DFDAD1849D}"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 name="Titre vertical 1"/>
          <p:cNvSpPr>
            <a:spLocks noGrp="1"/>
          </p:cNvSpPr>
          <p:nvPr>
            <p:ph type="title" orient="vert"/>
          </p:nvPr>
        </p:nvSpPr>
        <p:spPr>
          <a:xfrm>
            <a:off x="7391400" y="304805"/>
            <a:ext cx="1447800" cy="5851525"/>
          </a:xfrm>
        </p:spPr>
        <p:txBody>
          <a:bodyPr vert="eaVert"/>
          <a:lstStyle/>
          <a:p>
            <a:r>
              <a:rPr kumimoji="0" lang="fr-FR"/>
              <a:t>Modifiez le style du titre</a:t>
            </a:r>
            <a:endParaRPr kumimoji="0" lang="en-US"/>
          </a:p>
        </p:txBody>
      </p:sp>
    </p:spTree>
    <p:extLst>
      <p:ext uri="{BB962C8B-B14F-4D97-AF65-F5344CB8AC3E}">
        <p14:creationId xmlns:p14="http://schemas.microsoft.com/office/powerpoint/2010/main" val="353882510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3068870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53243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90870612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818542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260032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82756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20458589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14518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a:defRPr/>
            </a:pPr>
            <a:fld id="{5B06DFAF-0D6C-4B03-9E86-CCE95424AD51}" type="datetime1">
              <a:rPr lang="fr-FR" smtClean="0"/>
              <a:pPr>
                <a:defRPr/>
              </a:pPr>
              <a:t>12/10/2023</a:t>
            </a:fld>
            <a:endParaRPr lang="fr-F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a:defRPr/>
            </a:pPr>
            <a:endParaRPr lang="fr-F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a:defRPr/>
            </a:pPr>
            <a:fld id="{0069D693-71C1-48E2-A876-E6553C16B317}" type="slidenum">
              <a:rPr lang="fr-FR"/>
              <a:pPr>
                <a:defRPr/>
              </a:pPr>
              <a:t>‹N°›</a:t>
            </a:fld>
            <a:endParaRPr lang="fr-FR"/>
          </a:p>
        </p:txBody>
      </p:sp>
    </p:spTree>
    <p:extLst>
      <p:ext uri="{BB962C8B-B14F-4D97-AF65-F5344CB8AC3E}">
        <p14:creationId xmlns:p14="http://schemas.microsoft.com/office/powerpoint/2010/main" val="349084384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6982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54641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90131653-5B85-40F9-91C3-EA92F3BF7EF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0">
            <a:extLst>
              <a:ext uri="{FF2B5EF4-FFF2-40B4-BE49-F238E27FC236}">
                <a16:creationId xmlns:a16="http://schemas.microsoft.com/office/drawing/2014/main" id="{886B21B7-09B6-4782-A868-ED90C343BF4A}"/>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23">
            <a:extLst>
              <a:ext uri="{FF2B5EF4-FFF2-40B4-BE49-F238E27FC236}">
                <a16:creationId xmlns:a16="http://schemas.microsoft.com/office/drawing/2014/main" id="{0B9B6FF9-2463-4766-BDF4-81E2780277CE}"/>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4">
            <a:extLst>
              <a:ext uri="{FF2B5EF4-FFF2-40B4-BE49-F238E27FC236}">
                <a16:creationId xmlns:a16="http://schemas.microsoft.com/office/drawing/2014/main" id="{69F16FFC-FCF4-438F-9E4F-15B85817A9AD}"/>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C027D7D5-F819-45DC-A8C2-94899CE26D8D}"/>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Connecteur droit 10">
            <a:extLst>
              <a:ext uri="{FF2B5EF4-FFF2-40B4-BE49-F238E27FC236}">
                <a16:creationId xmlns:a16="http://schemas.microsoft.com/office/drawing/2014/main" id="{41BD10E6-C0B5-4846-A006-16D7151C979C}"/>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3A09B2CE-6D45-415C-B457-73FE880536A2}"/>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25508611-BE4F-4F7B-846C-FC06ED4287CB}"/>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B233A441-0F0B-404D-BEC5-49957FF63504}"/>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8" name="Titr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FR"/>
              <a:t>Modifiez le style du titre</a:t>
            </a:r>
            <a:endParaRPr lang="en-US"/>
          </a:p>
        </p:txBody>
      </p:sp>
      <p:sp>
        <p:nvSpPr>
          <p:cNvPr id="15" name="Espace réservé de la date 27">
            <a:extLst>
              <a:ext uri="{FF2B5EF4-FFF2-40B4-BE49-F238E27FC236}">
                <a16:creationId xmlns:a16="http://schemas.microsoft.com/office/drawing/2014/main" id="{30D8BE30-7359-484D-B794-1D3BF1616696}"/>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7FABED-E7AA-42E8-9E9C-D808C4DE16BF}"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Espace réservé du pied de page 16">
            <a:extLst>
              <a:ext uri="{FF2B5EF4-FFF2-40B4-BE49-F238E27FC236}">
                <a16:creationId xmlns:a16="http://schemas.microsoft.com/office/drawing/2014/main" id="{CCC7F878-0458-497F-AA38-4841BBD55260}"/>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numéro de diapositive 28">
            <a:extLst>
              <a:ext uri="{FF2B5EF4-FFF2-40B4-BE49-F238E27FC236}">
                <a16:creationId xmlns:a16="http://schemas.microsoft.com/office/drawing/2014/main" id="{DBE8E3D2-ACF0-4EF8-A4B1-95E572FAED00}"/>
              </a:ext>
            </a:extLst>
          </p:cNvPr>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474A80D-0DE9-4CCC-BF32-6E78A199A3E9}"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79907691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a:t>Modifiez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05738B80-72A2-47A7-A36B-D6F33D9FBD9F}"/>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298A88-8193-40B6-9613-A2BE9C636F2B}"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a:extLst>
              <a:ext uri="{FF2B5EF4-FFF2-40B4-BE49-F238E27FC236}">
                <a16:creationId xmlns:a16="http://schemas.microsoft.com/office/drawing/2014/main" id="{1CA4F711-A53B-406B-848C-C43AE8C3AE1C}"/>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a:extLst>
              <a:ext uri="{FF2B5EF4-FFF2-40B4-BE49-F238E27FC236}">
                <a16:creationId xmlns:a16="http://schemas.microsoft.com/office/drawing/2014/main" id="{6CA51995-9DC2-434A-9DA8-F52620A6FC5D}"/>
              </a:ext>
            </a:extLst>
          </p:cNvPr>
          <p:cNvSpPr>
            <a:spLocks noGrp="1"/>
          </p:cNvSpPr>
          <p:nvPr>
            <p:ph type="sldNum" sz="quarter" idx="12"/>
          </p:nvPr>
        </p:nvSpPr>
        <p:spPr>
          <a:xfrm>
            <a:off x="4362450" y="1027113"/>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8844F04-BBF6-42F5-BCD5-3178B35A6ACB}"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363677780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E5B9FD3-12D6-424E-A59A-F523C0DD68A5}"/>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0">
            <a:extLst>
              <a:ext uri="{FF2B5EF4-FFF2-40B4-BE49-F238E27FC236}">
                <a16:creationId xmlns:a16="http://schemas.microsoft.com/office/drawing/2014/main" id="{188114B8-4911-4142-AFC9-E1575567879C}"/>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23">
            <a:extLst>
              <a:ext uri="{FF2B5EF4-FFF2-40B4-BE49-F238E27FC236}">
                <a16:creationId xmlns:a16="http://schemas.microsoft.com/office/drawing/2014/main" id="{F553AE5F-3259-4841-A9BF-466FED2636EB}"/>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4">
            <a:extLst>
              <a:ext uri="{FF2B5EF4-FFF2-40B4-BE49-F238E27FC236}">
                <a16:creationId xmlns:a16="http://schemas.microsoft.com/office/drawing/2014/main" id="{B0E455EC-58EB-4684-A2F8-C8E9E0B7D82B}"/>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25">
            <a:extLst>
              <a:ext uri="{FF2B5EF4-FFF2-40B4-BE49-F238E27FC236}">
                <a16:creationId xmlns:a16="http://schemas.microsoft.com/office/drawing/2014/main" id="{EB0A2023-4D46-4A85-9EF1-7165557D0A46}"/>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6">
            <a:extLst>
              <a:ext uri="{FF2B5EF4-FFF2-40B4-BE49-F238E27FC236}">
                <a16:creationId xmlns:a16="http://schemas.microsoft.com/office/drawing/2014/main" id="{6B87D8A2-88F5-41BE-BBD7-1F3B965BEFF4}"/>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8638BFF0-372A-4A2D-A1AE-19F4FB38845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A3750908-6D47-4EF7-9EBB-B0CD7C42C14B}"/>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Connecteur droit 11">
            <a:extLst>
              <a:ext uri="{FF2B5EF4-FFF2-40B4-BE49-F238E27FC236}">
                <a16:creationId xmlns:a16="http://schemas.microsoft.com/office/drawing/2014/main" id="{2A086DC8-0ACF-4EBD-8A60-5210371CDDBE}"/>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EC990691-EA65-4EBA-909D-CE20065FFD39}"/>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12DB7CCD-C07F-4CCB-B220-1A99C673E7D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 name="Titr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FR"/>
              <a:t>Modifiez le style du titre</a:t>
            </a:r>
            <a:endParaRPr lang="en-US"/>
          </a:p>
        </p:txBody>
      </p:sp>
      <p:sp>
        <p:nvSpPr>
          <p:cNvPr id="15" name="Espace réservé du pied de page 4">
            <a:extLst>
              <a:ext uri="{FF2B5EF4-FFF2-40B4-BE49-F238E27FC236}">
                <a16:creationId xmlns:a16="http://schemas.microsoft.com/office/drawing/2014/main" id="{4831C75D-5C95-4B85-869B-455749F85001}"/>
              </a:ext>
            </a:extLst>
          </p:cNvPr>
          <p:cNvSpPr>
            <a:spLocks noGrp="1"/>
          </p:cNvSpPr>
          <p:nvPr>
            <p:ph type="ftr" sz="quarter" idx="10"/>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Espace réservé de la date 3">
            <a:extLst>
              <a:ext uri="{FF2B5EF4-FFF2-40B4-BE49-F238E27FC236}">
                <a16:creationId xmlns:a16="http://schemas.microsoft.com/office/drawing/2014/main" id="{A206751E-C5F6-4B99-B651-3997F7B083D2}"/>
              </a:ext>
            </a:extLst>
          </p:cNvPr>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8DA589D-0F18-4215-BA8A-778FE7116C1E}"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numéro de diapositive 5">
            <a:extLst>
              <a:ext uri="{FF2B5EF4-FFF2-40B4-BE49-F238E27FC236}">
                <a16:creationId xmlns:a16="http://schemas.microsoft.com/office/drawing/2014/main" id="{64C4C9D5-5115-4BEB-B08E-25C43820B298}"/>
              </a:ext>
            </a:extLst>
          </p:cNvPr>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4044841-9156-4BD5-AF48-D49725AFBCDD}"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57898122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chemeClr val="bg2"/>
        </a:solidFill>
        <a:effectLst/>
      </p:bgPr>
    </p:bg>
    <p:spTree>
      <p:nvGrpSpPr>
        <p:cNvPr id="1" name=""/>
        <p:cNvGrpSpPr/>
        <p:nvPr/>
      </p:nvGrpSpPr>
      <p:grpSpPr>
        <a:xfrm>
          <a:off x="0" y="0"/>
          <a:ext cx="0" cy="0"/>
          <a:chOff x="0" y="0"/>
          <a:chExt cx="0" cy="0"/>
        </a:xfrm>
      </p:grpSpPr>
      <p:sp>
        <p:nvSpPr>
          <p:cNvPr id="5" name="Connecteur droit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re 1"/>
          <p:cNvSpPr>
            <a:spLocks noGrp="1"/>
          </p:cNvSpPr>
          <p:nvPr>
            <p:ph type="title"/>
          </p:nvPr>
        </p:nvSpPr>
        <p:spPr>
          <a:xfrm>
            <a:off x="301752" y="228600"/>
            <a:ext cx="8534400" cy="758952"/>
          </a:xfrm>
        </p:spPr>
        <p:txBody>
          <a:bodyPr/>
          <a:lstStyle/>
          <a:p>
            <a:r>
              <a:rPr lang="fr-FR"/>
              <a:t>Modifiez le style du titre</a:t>
            </a:r>
            <a:endParaRPr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e la date 4">
            <a:extLst>
              <a:ext uri="{FF2B5EF4-FFF2-40B4-BE49-F238E27FC236}">
                <a16:creationId xmlns:a16="http://schemas.microsoft.com/office/drawing/2014/main" id="{644E8974-64AA-432A-9CDA-1F1DB48E9F39}"/>
              </a:ext>
            </a:extLst>
          </p:cNvPr>
          <p:cNvSpPr>
            <a:spLocks noGrp="1"/>
          </p:cNvSpPr>
          <p:nvPr>
            <p:ph type="dt" sz="half" idx="10"/>
          </p:nvPr>
        </p:nvSpPr>
        <p:spPr>
          <a:xfrm>
            <a:off x="5791200" y="6410325"/>
            <a:ext cx="3044825" cy="365125"/>
          </a:xfrm>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92E913-ACB0-47D7-A33A-2241EADC962C}"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Espace réservé du pied de page 5">
            <a:extLst>
              <a:ext uri="{FF2B5EF4-FFF2-40B4-BE49-F238E27FC236}">
                <a16:creationId xmlns:a16="http://schemas.microsoft.com/office/drawing/2014/main" id="{65CDE970-CA27-4F86-9E40-36CEA7DE2DCE}"/>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Espace réservé du numéro de diapositive 6">
            <a:extLst>
              <a:ext uri="{FF2B5EF4-FFF2-40B4-BE49-F238E27FC236}">
                <a16:creationId xmlns:a16="http://schemas.microsoft.com/office/drawing/2014/main" id="{5941FEE5-A5D0-4C63-B0E6-2A94E929E2CA}"/>
              </a:ext>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C6A5FD1-A800-4AE4-9283-6912161CEAD9}"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01259772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solidFill>
          <a:schemeClr val="bg2"/>
        </a:solidFill>
        <a:effectLst/>
      </p:bgPr>
    </p:bg>
    <p:spTree>
      <p:nvGrpSpPr>
        <p:cNvPr id="1" name=""/>
        <p:cNvGrpSpPr/>
        <p:nvPr/>
      </p:nvGrpSpPr>
      <p:grpSpPr>
        <a:xfrm>
          <a:off x="0" y="0"/>
          <a:ext cx="0" cy="0"/>
          <a:chOff x="0" y="0"/>
          <a:chExt cx="0" cy="0"/>
        </a:xfrm>
      </p:grpSpPr>
      <p:sp>
        <p:nvSpPr>
          <p:cNvPr id="7" name="Connecteur droit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Rectangle 20">
            <a:extLst>
              <a:ext uri="{FF2B5EF4-FFF2-40B4-BE49-F238E27FC236}">
                <a16:creationId xmlns:a16="http://schemas.microsoft.com/office/drawing/2014/main" id="{29C9CFDD-E39A-4770-B816-AB171548E2D7}"/>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3">
            <a:extLst>
              <a:ext uri="{FF2B5EF4-FFF2-40B4-BE49-F238E27FC236}">
                <a16:creationId xmlns:a16="http://schemas.microsoft.com/office/drawing/2014/main" id="{879A5151-B7B0-4590-B362-9AD571CA342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24">
            <a:extLst>
              <a:ext uri="{FF2B5EF4-FFF2-40B4-BE49-F238E27FC236}">
                <a16:creationId xmlns:a16="http://schemas.microsoft.com/office/drawing/2014/main" id="{F9D27C6C-0F76-4A04-8296-E9AE5A681E7B}"/>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1" name="Rectangle 25">
            <a:extLst>
              <a:ext uri="{FF2B5EF4-FFF2-40B4-BE49-F238E27FC236}">
                <a16:creationId xmlns:a16="http://schemas.microsoft.com/office/drawing/2014/main" id="{B7F947C2-AAFC-4785-837E-2BE3D92B363B}"/>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2" name="Rectangle 11">
            <a:extLst>
              <a:ext uri="{FF2B5EF4-FFF2-40B4-BE49-F238E27FC236}">
                <a16:creationId xmlns:a16="http://schemas.microsoft.com/office/drawing/2014/main" id="{96F8BDF8-3E58-439A-81E4-0F1F9885F865}"/>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a:extLst>
              <a:ext uri="{FF2B5EF4-FFF2-40B4-BE49-F238E27FC236}">
                <a16:creationId xmlns:a16="http://schemas.microsoft.com/office/drawing/2014/main" id="{2282808B-7B6A-46FB-91B0-F46FC919F5B8}"/>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Connecteur droit 13">
            <a:extLst>
              <a:ext uri="{FF2B5EF4-FFF2-40B4-BE49-F238E27FC236}">
                <a16:creationId xmlns:a16="http://schemas.microsoft.com/office/drawing/2014/main" id="{6C06B3E7-6924-4FDB-B4E3-A711264C9249}"/>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2C54621C-5EE7-4C4E-BD3F-693F16CC768C}"/>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6" name="Ellipse 15">
            <a:extLst>
              <a:ext uri="{FF2B5EF4-FFF2-40B4-BE49-F238E27FC236}">
                <a16:creationId xmlns:a16="http://schemas.microsoft.com/office/drawing/2014/main" id="{A229F9E5-B68B-4AF3-9142-C8609E6376B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Ellipse 16">
            <a:extLst>
              <a:ext uri="{FF2B5EF4-FFF2-40B4-BE49-F238E27FC236}">
                <a16:creationId xmlns:a16="http://schemas.microsoft.com/office/drawing/2014/main" id="{B0425B78-A909-42B9-B060-889401DDB16F}"/>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4" name="Espace réservé du texte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24" name="Espace réservé du contenu 23"/>
          <p:cNvSpPr>
            <a:spLocks noGrp="1"/>
          </p:cNvSpPr>
          <p:nvPr>
            <p:ph sz="quarter" idx="2"/>
          </p:nvPr>
        </p:nvSpPr>
        <p:spPr>
          <a:xfrm>
            <a:off x="301752" y="2471383"/>
            <a:ext cx="4041648" cy="38184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6" name="Espace réservé du contenu 25"/>
          <p:cNvSpPr>
            <a:spLocks noGrp="1"/>
          </p:cNvSpPr>
          <p:nvPr>
            <p:ph sz="quarter" idx="4"/>
          </p:nvPr>
        </p:nvSpPr>
        <p:spPr>
          <a:xfrm>
            <a:off x="4800600" y="2471383"/>
            <a:ext cx="4038600" cy="382219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3" name="Titre 22"/>
          <p:cNvSpPr>
            <a:spLocks noGrp="1"/>
          </p:cNvSpPr>
          <p:nvPr>
            <p:ph type="title"/>
          </p:nvPr>
        </p:nvSpPr>
        <p:spPr/>
        <p:txBody>
          <a:bodyPr rtlCol="0"/>
          <a:lstStyle/>
          <a:p>
            <a:r>
              <a:rPr lang="fr-FR"/>
              <a:t>Modifiez le style du titre</a:t>
            </a:r>
            <a:endParaRPr lang="en-US"/>
          </a:p>
        </p:txBody>
      </p:sp>
      <p:sp>
        <p:nvSpPr>
          <p:cNvPr id="18" name="Espace réservé de la date 6">
            <a:extLst>
              <a:ext uri="{FF2B5EF4-FFF2-40B4-BE49-F238E27FC236}">
                <a16:creationId xmlns:a16="http://schemas.microsoft.com/office/drawing/2014/main" id="{9236AACE-2C9D-49C9-837D-0EC362EB0F2C}"/>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8C2342-DC03-45FB-90A5-14D1C4D7559E}"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 name="Espace réservé du pied de page 7">
            <a:extLst>
              <a:ext uri="{FF2B5EF4-FFF2-40B4-BE49-F238E27FC236}">
                <a16:creationId xmlns:a16="http://schemas.microsoft.com/office/drawing/2014/main" id="{39DF4F72-1107-4CC9-9779-B58D2C138D7B}"/>
              </a:ext>
            </a:extLst>
          </p:cNvPr>
          <p:cNvSpPr>
            <a:spLocks noGrp="1"/>
          </p:cNvSpPr>
          <p:nvPr>
            <p:ph type="ftr" sz="quarter" idx="11"/>
          </p:nvPr>
        </p:nvSpPr>
        <p:spPr>
          <a:xfrm>
            <a:off x="304800" y="6410325"/>
            <a:ext cx="3581400" cy="365125"/>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 name="Espace réservé du numéro de diapositive 8">
            <a:extLst>
              <a:ext uri="{FF2B5EF4-FFF2-40B4-BE49-F238E27FC236}">
                <a16:creationId xmlns:a16="http://schemas.microsoft.com/office/drawing/2014/main" id="{3625D4ED-2D23-485C-AD40-D2F9025FEACD}"/>
              </a:ext>
            </a:extLst>
          </p:cNvPr>
          <p:cNvSpPr>
            <a:spLocks noGrp="1"/>
          </p:cNvSpPr>
          <p:nvPr>
            <p:ph type="sldNum" sz="quarter" idx="12"/>
          </p:nvPr>
        </p:nvSpPr>
        <p:spPr>
          <a:xfrm>
            <a:off x="4343400" y="1042988"/>
            <a:ext cx="457200" cy="441325"/>
          </a:xfrm>
        </p:spPr>
        <p:txBody>
          <a:bodyPr/>
          <a:lstStyle>
            <a:lvl1pPr algn="ct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29A7B4B-8FCC-4B4C-BD5A-3F4430D94537}"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68477431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58137715-29BD-40BE-9F81-67D0190B98CA}"/>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208511-7D33-4A64-B3B7-7C50F0920C51}"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pied de page 3">
            <a:extLst>
              <a:ext uri="{FF2B5EF4-FFF2-40B4-BE49-F238E27FC236}">
                <a16:creationId xmlns:a16="http://schemas.microsoft.com/office/drawing/2014/main" id="{B0047AC7-A993-472A-A819-B53E322010F4}"/>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numéro de diapositive 4">
            <a:extLst>
              <a:ext uri="{FF2B5EF4-FFF2-40B4-BE49-F238E27FC236}">
                <a16:creationId xmlns:a16="http://schemas.microsoft.com/office/drawing/2014/main" id="{628A05C4-EA88-4943-988B-59F94F6907A1}"/>
              </a:ext>
            </a:extLst>
          </p:cNvPr>
          <p:cNvSpPr>
            <a:spLocks noGrp="1"/>
          </p:cNvSpPr>
          <p:nvPr>
            <p:ph type="sldNum" sz="quarter" idx="12"/>
          </p:nvPr>
        </p:nvSpPr>
        <p:spPr>
          <a:xfrm>
            <a:off x="4343400" y="1036638"/>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4C651A9-F470-49B9-9ADF-019BE5B096D2}"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388126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4CE7FC0D-EB98-4F5B-AA3C-78BD4175DBD7}"/>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3" name="Rectangle 20">
            <a:extLst>
              <a:ext uri="{FF2B5EF4-FFF2-40B4-BE49-F238E27FC236}">
                <a16:creationId xmlns:a16="http://schemas.microsoft.com/office/drawing/2014/main" id="{2E7446A6-4525-4AA7-AC88-6D2050930A8A}"/>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4" name="Rectangle 23">
            <a:extLst>
              <a:ext uri="{FF2B5EF4-FFF2-40B4-BE49-F238E27FC236}">
                <a16:creationId xmlns:a16="http://schemas.microsoft.com/office/drawing/2014/main" id="{3653CC91-814F-4ADC-877A-959004D3B57D}"/>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4">
            <a:extLst>
              <a:ext uri="{FF2B5EF4-FFF2-40B4-BE49-F238E27FC236}">
                <a16:creationId xmlns:a16="http://schemas.microsoft.com/office/drawing/2014/main" id="{001AB7E1-E50D-4878-9F2F-0698FAF9F85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5">
            <a:extLst>
              <a:ext uri="{FF2B5EF4-FFF2-40B4-BE49-F238E27FC236}">
                <a16:creationId xmlns:a16="http://schemas.microsoft.com/office/drawing/2014/main" id="{5A2BB392-BF08-4E8C-A2DA-160C32FDD2A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7" name="Rectangle 6">
            <a:extLst>
              <a:ext uri="{FF2B5EF4-FFF2-40B4-BE49-F238E27FC236}">
                <a16:creationId xmlns:a16="http://schemas.microsoft.com/office/drawing/2014/main" id="{7704C397-D2A0-4C62-98C0-532B495A17EE}"/>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Espace réservé de la date 1">
            <a:extLst>
              <a:ext uri="{FF2B5EF4-FFF2-40B4-BE49-F238E27FC236}">
                <a16:creationId xmlns:a16="http://schemas.microsoft.com/office/drawing/2014/main" id="{F8F206B3-2C8C-458C-BA22-D1C6642F4DFE}"/>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B6594B-9DBF-4AF4-9CE8-0FA7D15E94A5}"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Espace réservé du pied de page 2">
            <a:extLst>
              <a:ext uri="{FF2B5EF4-FFF2-40B4-BE49-F238E27FC236}">
                <a16:creationId xmlns:a16="http://schemas.microsoft.com/office/drawing/2014/main" id="{69E97B8B-FB6C-47CC-93BD-F76660EB210B}"/>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0" name="Espace réservé du numéro de diapositive 3">
            <a:extLst>
              <a:ext uri="{FF2B5EF4-FFF2-40B4-BE49-F238E27FC236}">
                <a16:creationId xmlns:a16="http://schemas.microsoft.com/office/drawing/2014/main" id="{E5B04B61-CD78-4C1E-8206-AE04ADFF0EE3}"/>
              </a:ext>
            </a:extLst>
          </p:cNvPr>
          <p:cNvSpPr>
            <a:spLocks noGrp="1"/>
          </p:cNvSpPr>
          <p:nvPr>
            <p:ph type="sldNum" sz="quarter" idx="12"/>
          </p:nvPr>
        </p:nvSpPr>
        <p:spPr>
          <a:xfrm>
            <a:off x="4267200" y="6324600"/>
            <a:ext cx="609600" cy="441325"/>
          </a:xfrm>
        </p:spPr>
        <p:txBody>
          <a:bodyPr/>
          <a:lstStyle>
            <a:lvl1pPr fontAlgn="base">
              <a:spcBef>
                <a:spcPct val="0"/>
              </a:spcBef>
              <a:spcAft>
                <a:spcPct val="0"/>
              </a:spcAft>
              <a:defRPr>
                <a:solidFill>
                  <a:srgbClr val="FFFFFF"/>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1BFFC1B-5572-455A-8E5A-20DCFB237D9C}" type="slidenum">
              <a:rPr kumimoji="0" lang="fr-BE" sz="16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676065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CB5D39-9DC1-4CE9-A7C9-B3BAB026F17F}"/>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20">
            <a:extLst>
              <a:ext uri="{FF2B5EF4-FFF2-40B4-BE49-F238E27FC236}">
                <a16:creationId xmlns:a16="http://schemas.microsoft.com/office/drawing/2014/main" id="{1D64CF03-61E7-4FBF-95D1-234EF06C240A}"/>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3">
            <a:extLst>
              <a:ext uri="{FF2B5EF4-FFF2-40B4-BE49-F238E27FC236}">
                <a16:creationId xmlns:a16="http://schemas.microsoft.com/office/drawing/2014/main" id="{4FECBF32-027B-468B-8682-D6E9125F45EC}"/>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24">
            <a:extLst>
              <a:ext uri="{FF2B5EF4-FFF2-40B4-BE49-F238E27FC236}">
                <a16:creationId xmlns:a16="http://schemas.microsoft.com/office/drawing/2014/main" id="{52B83216-D8A5-4F6C-8FBB-BEFB6EE4E27C}"/>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5">
            <a:extLst>
              <a:ext uri="{FF2B5EF4-FFF2-40B4-BE49-F238E27FC236}">
                <a16:creationId xmlns:a16="http://schemas.microsoft.com/office/drawing/2014/main" id="{023D7C53-85EC-4BBF-8640-8BFA966D9584}"/>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E0B5FBD6-B82C-4434-BFDD-B09743A11C11}"/>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6B8FE07E-CE28-4B59-B516-593BF0DC796B}"/>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Connecteur droit 11">
            <a:extLst>
              <a:ext uri="{FF2B5EF4-FFF2-40B4-BE49-F238E27FC236}">
                <a16:creationId xmlns:a16="http://schemas.microsoft.com/office/drawing/2014/main" id="{0B2423F0-6708-4859-B3AC-87C8251E9377}"/>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4DE15FBE-3979-4CD0-9060-8790C540D149}"/>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B7645C12-7F5E-4E59-BB5C-183034C9D8E5}"/>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B0B14C84-774C-4F12-ACA0-B0E9C5DF394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 name="Titr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FR"/>
              <a:t>Modifiez le style du titre</a:t>
            </a:r>
            <a:endParaRPr lang="en-US"/>
          </a:p>
        </p:txBody>
      </p:sp>
      <p:sp>
        <p:nvSpPr>
          <p:cNvPr id="3" name="Espace réservé du texte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20" name="Espace réservé du contenu 19"/>
          <p:cNvSpPr>
            <a:spLocks noGrp="1"/>
          </p:cNvSpPr>
          <p:nvPr>
            <p:ph sz="quarter" idx="1"/>
          </p:nvPr>
        </p:nvSpPr>
        <p:spPr>
          <a:xfrm>
            <a:off x="3124200" y="685800"/>
            <a:ext cx="5638800" cy="5410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numéro de diapositive 6">
            <a:extLst>
              <a:ext uri="{FF2B5EF4-FFF2-40B4-BE49-F238E27FC236}">
                <a16:creationId xmlns:a16="http://schemas.microsoft.com/office/drawing/2014/main" id="{863F029A-69ED-49B9-9F8D-650E34B26848}"/>
              </a:ext>
            </a:extLst>
          </p:cNvPr>
          <p:cNvSpPr>
            <a:spLocks noGrp="1"/>
          </p:cNvSpPr>
          <p:nvPr>
            <p:ph type="sldNum" sz="quarter" idx="10"/>
          </p:nvPr>
        </p:nvSpPr>
        <p:spPr>
          <a:xfrm>
            <a:off x="1371600" y="31273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1EFAFA9-504C-41D0-887C-534E5C1EF37E}"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7" name="Espace réservé de la date 4">
            <a:extLst>
              <a:ext uri="{FF2B5EF4-FFF2-40B4-BE49-F238E27FC236}">
                <a16:creationId xmlns:a16="http://schemas.microsoft.com/office/drawing/2014/main" id="{6C360C52-6CE4-4B57-BB80-38F03D9A3B64}"/>
              </a:ext>
            </a:extLst>
          </p:cNvPr>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A0AC0C-10E9-4466-9AB1-CBB7060EBACC}"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 name="Espace réservé du pied de page 5">
            <a:extLst>
              <a:ext uri="{FF2B5EF4-FFF2-40B4-BE49-F238E27FC236}">
                <a16:creationId xmlns:a16="http://schemas.microsoft.com/office/drawing/2014/main" id="{BEC540A8-FA4F-4218-858F-D4025204288D}"/>
              </a:ext>
            </a:extLst>
          </p:cNvPr>
          <p:cNvSpPr>
            <a:spLocks noGrp="1"/>
          </p:cNvSpPr>
          <p:nvPr>
            <p:ph type="ftr" sz="quarter" idx="12"/>
          </p:nvPr>
        </p:nvSpPr>
        <p:spPr>
          <a:xfrm>
            <a:off x="301625" y="6410325"/>
            <a:ext cx="3382963" cy="366713"/>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5155052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A7CDA971-7C6D-4AB8-B7B5-1CFF6D352AF6}" type="datetime1">
              <a:rPr lang="fr-FR" smtClean="0"/>
              <a:pPr>
                <a:defRPr/>
              </a:pPr>
              <a:t>12/10/2023</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675115EA-CD7C-4C4D-9E8F-9A6CB548B626}" type="slidenum">
              <a:rPr lang="fr-FR"/>
              <a:pPr>
                <a:defRPr/>
              </a:pPr>
              <a:t>‹N°›</a:t>
            </a:fld>
            <a:endParaRPr lang="fr-FR"/>
          </a:p>
        </p:txBody>
      </p:sp>
    </p:spTree>
    <p:extLst>
      <p:ext uri="{BB962C8B-B14F-4D97-AF65-F5344CB8AC3E}">
        <p14:creationId xmlns:p14="http://schemas.microsoft.com/office/powerpoint/2010/main" val="4121958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a:extLst>
              <a:ext uri="{FF2B5EF4-FFF2-40B4-BE49-F238E27FC236}">
                <a16:creationId xmlns:a16="http://schemas.microsoft.com/office/drawing/2014/main" id="{63F3CEDA-FA97-4F2E-A03C-FFB85D7F2F3F}"/>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20">
            <a:extLst>
              <a:ext uri="{FF2B5EF4-FFF2-40B4-BE49-F238E27FC236}">
                <a16:creationId xmlns:a16="http://schemas.microsoft.com/office/drawing/2014/main" id="{E67DD589-4162-4ADD-9D5B-F3F39A0B14C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3">
            <a:extLst>
              <a:ext uri="{FF2B5EF4-FFF2-40B4-BE49-F238E27FC236}">
                <a16:creationId xmlns:a16="http://schemas.microsoft.com/office/drawing/2014/main" id="{9D5B537A-FDB7-4414-8DD1-7F43CB58E3D6}"/>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24">
            <a:extLst>
              <a:ext uri="{FF2B5EF4-FFF2-40B4-BE49-F238E27FC236}">
                <a16:creationId xmlns:a16="http://schemas.microsoft.com/office/drawing/2014/main" id="{FD8386D8-C8A3-45A6-B752-009828B91CDE}"/>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5">
            <a:extLst>
              <a:ext uri="{FF2B5EF4-FFF2-40B4-BE49-F238E27FC236}">
                <a16:creationId xmlns:a16="http://schemas.microsoft.com/office/drawing/2014/main" id="{632D99FD-5A79-4FCB-BC5C-04410C8C2B9E}"/>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5F7C194D-BE41-49DB-B67F-534C64D2400D}"/>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AE384E48-D536-4BFF-9460-FD21A610DF80}"/>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719A3E3F-1429-403B-AE36-295C9AC560AF}"/>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BECD9507-BA88-48F4-8712-B08DB96CE5D9}"/>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56535239-C7D8-49B3-97C6-3526C261BBB0}"/>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1D847C0A-C62E-453F-9D0A-79C513E33187}"/>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FR"/>
              <a:t>Modifiez le style du titre</a:t>
            </a:r>
            <a:endParaRPr lang="en-US"/>
          </a:p>
        </p:txBody>
      </p:sp>
      <p:sp>
        <p:nvSpPr>
          <p:cNvPr id="3" name="Espace réservé pour une imag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a:t>Modifiez les styles du texte du masque</a:t>
            </a:r>
          </a:p>
        </p:txBody>
      </p:sp>
      <p:sp>
        <p:nvSpPr>
          <p:cNvPr id="16" name="Espace réservé du numéro de diapositive 6">
            <a:extLst>
              <a:ext uri="{FF2B5EF4-FFF2-40B4-BE49-F238E27FC236}">
                <a16:creationId xmlns:a16="http://schemas.microsoft.com/office/drawing/2014/main" id="{3B0BB356-B694-4958-939C-887688DC6835}"/>
              </a:ext>
            </a:extLst>
          </p:cNvPr>
          <p:cNvSpPr>
            <a:spLocks noGrp="1"/>
          </p:cNvSpPr>
          <p:nvPr>
            <p:ph type="sldNum" sz="quarter" idx="10"/>
          </p:nvPr>
        </p:nvSpPr>
        <p:spPr>
          <a:xfrm>
            <a:off x="1371600" y="312738"/>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C523E96-93FC-4DCB-A512-A8F68D1BA86D}"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7" name="Espace réservé de la date 4">
            <a:extLst>
              <a:ext uri="{FF2B5EF4-FFF2-40B4-BE49-F238E27FC236}">
                <a16:creationId xmlns:a16="http://schemas.microsoft.com/office/drawing/2014/main" id="{4BD89268-B9B7-4F26-96BC-DBB1A80BB9AE}"/>
              </a:ext>
            </a:extLst>
          </p:cNvPr>
          <p:cNvSpPr>
            <a:spLocks noGrp="1"/>
          </p:cNvSpPr>
          <p:nvPr>
            <p:ph type="dt" sz="half" idx="11"/>
          </p:nvPr>
        </p:nvSpPr>
        <p:spPr>
          <a:xfrm>
            <a:off x="5788025" y="6405563"/>
            <a:ext cx="3044825" cy="365125"/>
          </a:xfrm>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5CD9BC-01D2-44BB-BA01-E1EA3E7B6760}"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 name="Espace réservé du pied de page 5">
            <a:extLst>
              <a:ext uri="{FF2B5EF4-FFF2-40B4-BE49-F238E27FC236}">
                <a16:creationId xmlns:a16="http://schemas.microsoft.com/office/drawing/2014/main" id="{F6EDFF91-B1D2-47B5-9A89-1863182D91AE}"/>
              </a:ext>
            </a:extLst>
          </p:cNvPr>
          <p:cNvSpPr>
            <a:spLocks noGrp="1"/>
          </p:cNvSpPr>
          <p:nvPr>
            <p:ph type="ftr" sz="quarter" idx="12"/>
          </p:nvPr>
        </p:nvSpPr>
        <p:spPr>
          <a:xfrm>
            <a:off x="301625" y="6410325"/>
            <a:ext cx="3584575" cy="366713"/>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674028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F08AA05D-396D-44E0-BF55-FA2F8F0EDEB1}"/>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676CEA-1B2B-45B9-A00C-BF2824C42DA4}"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a:extLst>
              <a:ext uri="{FF2B5EF4-FFF2-40B4-BE49-F238E27FC236}">
                <a16:creationId xmlns:a16="http://schemas.microsoft.com/office/drawing/2014/main" id="{31E3F502-10F7-4CC9-B80B-EBDCFFBD63F9}"/>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a:extLst>
              <a:ext uri="{FF2B5EF4-FFF2-40B4-BE49-F238E27FC236}">
                <a16:creationId xmlns:a16="http://schemas.microsoft.com/office/drawing/2014/main" id="{C5BA174F-5FE9-4FFC-88C8-753FC3FDFD71}"/>
              </a:ext>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0B333485-2F4A-4CDA-A008-A336C800D416}"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74002663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60B0ECE9-0744-4825-9477-95315EC07D29}"/>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0">
            <a:extLst>
              <a:ext uri="{FF2B5EF4-FFF2-40B4-BE49-F238E27FC236}">
                <a16:creationId xmlns:a16="http://schemas.microsoft.com/office/drawing/2014/main" id="{E75E7AD9-4105-4F49-9533-1C8E0691C2D3}"/>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23">
            <a:extLst>
              <a:ext uri="{FF2B5EF4-FFF2-40B4-BE49-F238E27FC236}">
                <a16:creationId xmlns:a16="http://schemas.microsoft.com/office/drawing/2014/main" id="{0B1074A3-CB3D-4ED8-8785-79E469AF2082}"/>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4">
            <a:extLst>
              <a:ext uri="{FF2B5EF4-FFF2-40B4-BE49-F238E27FC236}">
                <a16:creationId xmlns:a16="http://schemas.microsoft.com/office/drawing/2014/main" id="{3290C55B-45C9-4A73-84D7-D567E3B4BA7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7">
            <a:extLst>
              <a:ext uri="{FF2B5EF4-FFF2-40B4-BE49-F238E27FC236}">
                <a16:creationId xmlns:a16="http://schemas.microsoft.com/office/drawing/2014/main" id="{1DF28BBA-F8E3-405D-B869-A4364463264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a:extLst>
              <a:ext uri="{FF2B5EF4-FFF2-40B4-BE49-F238E27FC236}">
                <a16:creationId xmlns:a16="http://schemas.microsoft.com/office/drawing/2014/main" id="{B6D547ED-A846-4430-8F65-DF7C669128B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a:extLst>
              <a:ext uri="{FF2B5EF4-FFF2-40B4-BE49-F238E27FC236}">
                <a16:creationId xmlns:a16="http://schemas.microsoft.com/office/drawing/2014/main" id="{75BC9A1A-8F78-4B29-8BD6-396EABF7F266}"/>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Ellipse 10">
            <a:extLst>
              <a:ext uri="{FF2B5EF4-FFF2-40B4-BE49-F238E27FC236}">
                <a16:creationId xmlns:a16="http://schemas.microsoft.com/office/drawing/2014/main" id="{2A392254-AA60-4289-8202-4CF8B2D4E77A}"/>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Ellipse 11">
            <a:extLst>
              <a:ext uri="{FF2B5EF4-FFF2-40B4-BE49-F238E27FC236}">
                <a16:creationId xmlns:a16="http://schemas.microsoft.com/office/drawing/2014/main" id="{19A303E4-E821-49A1-827D-B6E2A296FF0A}"/>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re vertical 1"/>
          <p:cNvSpPr>
            <a:spLocks noGrp="1"/>
          </p:cNvSpPr>
          <p:nvPr>
            <p:ph type="title" orient="vert"/>
          </p:nvPr>
        </p:nvSpPr>
        <p:spPr>
          <a:xfrm>
            <a:off x="7391400" y="304805"/>
            <a:ext cx="1447800" cy="5851525"/>
          </a:xfrm>
        </p:spPr>
        <p:txBody>
          <a:bodyPr vert="eaVert"/>
          <a:lstStyle/>
          <a:p>
            <a:r>
              <a:rPr lang="fr-FR"/>
              <a:t>Modifiez le style du titre</a:t>
            </a:r>
            <a:endParaRPr lang="en-US"/>
          </a:p>
        </p:txBody>
      </p:sp>
      <p:sp>
        <p:nvSpPr>
          <p:cNvPr id="13" name="Espace réservé du numéro de diapositive 5">
            <a:extLst>
              <a:ext uri="{FF2B5EF4-FFF2-40B4-BE49-F238E27FC236}">
                <a16:creationId xmlns:a16="http://schemas.microsoft.com/office/drawing/2014/main" id="{6C756CF8-1E06-4597-B38C-098C4E36037D}"/>
              </a:ext>
            </a:extLst>
          </p:cNvPr>
          <p:cNvSpPr>
            <a:spLocks noGrp="1"/>
          </p:cNvSpPr>
          <p:nvPr>
            <p:ph type="sldNum" sz="quarter" idx="10"/>
          </p:nvPr>
        </p:nvSpPr>
        <p:spPr>
          <a:xfrm>
            <a:off x="6915150" y="3009900"/>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0A65EAF-76C1-41F4-B32A-D772DFBD7971}"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4" name="Espace réservé de la date 3">
            <a:extLst>
              <a:ext uri="{FF2B5EF4-FFF2-40B4-BE49-F238E27FC236}">
                <a16:creationId xmlns:a16="http://schemas.microsoft.com/office/drawing/2014/main" id="{72902960-1317-4A4E-89D1-CE011B4E574C}"/>
              </a:ext>
            </a:extLst>
          </p:cNvPr>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B55CFC-452D-4EE6-A3F9-491F1FD840B4}"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 name="Espace réservé du pied de page 4">
            <a:extLst>
              <a:ext uri="{FF2B5EF4-FFF2-40B4-BE49-F238E27FC236}">
                <a16:creationId xmlns:a16="http://schemas.microsoft.com/office/drawing/2014/main" id="{16D38167-E325-4162-9E67-57CF6C9E1811}"/>
              </a:ext>
            </a:extLst>
          </p:cNvPr>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735708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a:defRPr/>
            </a:pPr>
            <a:fld id="{2C96E517-18B0-42A9-9B1C-4C05182764DE}" type="datetime1">
              <a:rPr lang="fr-FR" smtClean="0"/>
              <a:pPr>
                <a:defRPr/>
              </a:pPr>
              <a:t>12/10/2023</a:t>
            </a:fld>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511B2BAD-FB24-455D-B4B5-9814CCE915A4}" type="slidenum">
              <a:rPr lang="fr-FR"/>
              <a:pPr>
                <a:defRPr/>
              </a:pPr>
              <a:t>‹N°›</a:t>
            </a:fld>
            <a:endParaRPr lang="fr-FR"/>
          </a:p>
        </p:txBody>
      </p:sp>
    </p:spTree>
    <p:extLst>
      <p:ext uri="{BB962C8B-B14F-4D97-AF65-F5344CB8AC3E}">
        <p14:creationId xmlns:p14="http://schemas.microsoft.com/office/powerpoint/2010/main" val="274757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475B8C90-8973-46F4-81FF-9D5932772AC8}" type="datetime1">
              <a:rPr lang="fr-FR" smtClean="0"/>
              <a:pPr>
                <a:defRPr/>
              </a:pPr>
              <a:t>12/10/2023</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DB984F8C-6B2F-4A9A-A43E-8F0D83C117A8}" type="slidenum">
              <a:rPr lang="fr-FR"/>
              <a:pPr>
                <a:defRPr/>
              </a:pPr>
              <a:t>‹N°›</a:t>
            </a:fld>
            <a:endParaRPr lang="fr-FR"/>
          </a:p>
        </p:txBody>
      </p:sp>
    </p:spTree>
    <p:extLst>
      <p:ext uri="{BB962C8B-B14F-4D97-AF65-F5344CB8AC3E}">
        <p14:creationId xmlns:p14="http://schemas.microsoft.com/office/powerpoint/2010/main" val="30028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a:defRPr/>
            </a:pPr>
            <a:fld id="{84098FEA-0D27-4D1A-A7F1-45615635B450}" type="datetime1">
              <a:rPr lang="fr-FR" smtClean="0"/>
              <a:pPr>
                <a:defRPr/>
              </a:pPr>
              <a:t>12/10/2023</a:t>
            </a:fld>
            <a:endParaRPr lang="fr-FR"/>
          </a:p>
        </p:txBody>
      </p:sp>
      <p:sp>
        <p:nvSpPr>
          <p:cNvPr id="13" name="Espace réservé du numéro de diapositive 21"/>
          <p:cNvSpPr>
            <a:spLocks noGrp="1"/>
          </p:cNvSpPr>
          <p:nvPr>
            <p:ph type="sldNum" sz="quarter" idx="11"/>
          </p:nvPr>
        </p:nvSpPr>
        <p:spPr/>
        <p:txBody>
          <a:bodyPr rtlCol="0"/>
          <a:lstStyle>
            <a:lvl1pPr>
              <a:defRPr/>
            </a:lvl1pPr>
          </a:lstStyle>
          <a:p>
            <a:pPr>
              <a:defRPr/>
            </a:pPr>
            <a:fld id="{9B2F37DE-ED34-48F1-A5C8-8F370E3D8956}" type="slidenum">
              <a:rPr lang="fr-FR"/>
              <a:pPr>
                <a:defRPr/>
              </a:pPr>
              <a:t>‹N°›</a:t>
            </a:fld>
            <a:endParaRPr lang="fr-FR"/>
          </a:p>
        </p:txBody>
      </p:sp>
      <p:sp>
        <p:nvSpPr>
          <p:cNvPr id="14" name="Espace réservé du pied de page 22"/>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408585633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a:defRPr/>
            </a:pPr>
            <a:fld id="{3B1BF0AA-B03E-45D0-AF39-86609609F523}" type="datetime1">
              <a:rPr lang="fr-FR" smtClean="0"/>
              <a:pPr>
                <a:defRPr/>
              </a:pPr>
              <a:t>12/10/2023</a:t>
            </a:fld>
            <a:endParaRPr lang="fr-FR"/>
          </a:p>
        </p:txBody>
      </p:sp>
      <p:sp>
        <p:nvSpPr>
          <p:cNvPr id="13" name="Espace réservé du numéro de diapositive 17"/>
          <p:cNvSpPr>
            <a:spLocks noGrp="1"/>
          </p:cNvSpPr>
          <p:nvPr>
            <p:ph type="sldNum" sz="quarter" idx="11"/>
          </p:nvPr>
        </p:nvSpPr>
        <p:spPr/>
        <p:txBody>
          <a:bodyPr rtlCol="0"/>
          <a:lstStyle>
            <a:lvl1pPr>
              <a:defRPr/>
            </a:lvl1pPr>
          </a:lstStyle>
          <a:p>
            <a:pPr>
              <a:defRPr/>
            </a:pPr>
            <a:fld id="{7A0CFDEB-A48F-4017-BDD5-70230D77473C}" type="slidenum">
              <a:rPr lang="fr-FR"/>
              <a:pPr>
                <a:defRPr/>
              </a:pPr>
              <a:t>‹N°›</a:t>
            </a:fld>
            <a:endParaRPr lang="fr-FR"/>
          </a:p>
        </p:txBody>
      </p:sp>
      <p:sp>
        <p:nvSpPr>
          <p:cNvPr id="14" name="Espace réservé du pied de page 20"/>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371870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AB0C16F1-67D5-4CB1-8397-8184FCD98282}" type="datetime1">
              <a:rPr lang="fr-FR" smtClean="0"/>
              <a:pPr>
                <a:defRPr/>
              </a:pPr>
              <a:t>12/10/2023</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BB22FE5B-AFBB-41B4-A902-71DC756F3194}" type="slidenum">
              <a:rPr lang="fr-FR"/>
              <a:pPr>
                <a:defRPr/>
              </a:pPr>
              <a:t>‹N°›</a:t>
            </a:fld>
            <a:endParaRPr lang="fr-FR"/>
          </a:p>
        </p:txBody>
      </p:sp>
    </p:spTree>
    <p:extLst>
      <p:ext uri="{BB962C8B-B14F-4D97-AF65-F5344CB8AC3E}">
        <p14:creationId xmlns:p14="http://schemas.microsoft.com/office/powerpoint/2010/main" val="358054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4401D57F-3509-41F1-AA64-3290B9865267}" type="datetime1">
              <a:rPr lang="fr-FR" smtClean="0"/>
              <a:pPr>
                <a:defRPr/>
              </a:pPr>
              <a:t>12/10/2023</a:t>
            </a:fld>
            <a:endParaRPr lang="fr-F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5A7BE8EB-19C7-4361-8B7A-B30CA24508A0}" type="slidenum">
              <a:rPr lang="fr-FR"/>
              <a:pPr>
                <a:defRPr/>
              </a:pPr>
              <a:t>‹N°›</a:t>
            </a:fld>
            <a:endParaRPr lang="fr-FR"/>
          </a:p>
        </p:txBody>
      </p:sp>
    </p:spTree>
    <p:extLst>
      <p:ext uri="{BB962C8B-B14F-4D97-AF65-F5344CB8AC3E}">
        <p14:creationId xmlns:p14="http://schemas.microsoft.com/office/powerpoint/2010/main" val="151123144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4"/>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301BE-BA09-43C2-9759-C0D73C5CE4FE}" type="datetime1">
              <a:rPr kumimoji="0" lang="fr-FR"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Espace réservé du numéro de diapositive 22"/>
          <p:cNvSpPr>
            <a:spLocks noGrp="1"/>
          </p:cNvSpPr>
          <p:nvPr>
            <p:ph type="sldNum" sz="quarter" idx="4"/>
          </p:nvPr>
        </p:nvSpPr>
        <p:spPr>
          <a:xfrm>
            <a:off x="4343400" y="1040178"/>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extLst>
      <p:ext uri="{BB962C8B-B14F-4D97-AF65-F5344CB8AC3E}">
        <p14:creationId xmlns:p14="http://schemas.microsoft.com/office/powerpoint/2010/main" val="341124240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02653519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6">
            <a:extLst>
              <a:ext uri="{FF2B5EF4-FFF2-40B4-BE49-F238E27FC236}">
                <a16:creationId xmlns:a16="http://schemas.microsoft.com/office/drawing/2014/main" id="{10905883-947E-4364-B6CD-2D3A93226E9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2051" name="Rectangle 15">
            <a:extLst>
              <a:ext uri="{FF2B5EF4-FFF2-40B4-BE49-F238E27FC236}">
                <a16:creationId xmlns:a16="http://schemas.microsoft.com/office/drawing/2014/main" id="{EF98788C-3DFA-498C-9DC7-00C4B3985C37}"/>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2052" name="Rectangle 17">
            <a:extLst>
              <a:ext uri="{FF2B5EF4-FFF2-40B4-BE49-F238E27FC236}">
                <a16:creationId xmlns:a16="http://schemas.microsoft.com/office/drawing/2014/main" id="{1F270B79-6AD8-4F37-825C-D36B1F253554}"/>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2053" name="Rectangle 18">
            <a:extLst>
              <a:ext uri="{FF2B5EF4-FFF2-40B4-BE49-F238E27FC236}">
                <a16:creationId xmlns:a16="http://schemas.microsoft.com/office/drawing/2014/main" id="{B4CA07F0-DDF9-4149-B99B-DBC31E1B7DC2}"/>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8">
            <a:extLst>
              <a:ext uri="{FF2B5EF4-FFF2-40B4-BE49-F238E27FC236}">
                <a16:creationId xmlns:a16="http://schemas.microsoft.com/office/drawing/2014/main" id="{060FEF2E-2D8E-4135-97CE-5A5023F3F52B}"/>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space réservé de la date 13">
            <a:extLst>
              <a:ext uri="{FF2B5EF4-FFF2-40B4-BE49-F238E27FC236}">
                <a16:creationId xmlns:a16="http://schemas.microsoft.com/office/drawing/2014/main" id="{001BFB38-323E-49DB-96D9-86F47E1DC9DB}"/>
              </a:ext>
            </a:extLst>
          </p:cNvPr>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27BB59-74A2-42F3-8D9C-1A45FA476FF9}" type="datetime1">
              <a:rPr kumimoji="0" lang="fr-FR"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12/10/2023</a:t>
            </a:fld>
            <a:endParaRPr kumimoji="0" lang="fr-BE"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Espace réservé du pied de page 2">
            <a:extLst>
              <a:ext uri="{FF2B5EF4-FFF2-40B4-BE49-F238E27FC236}">
                <a16:creationId xmlns:a16="http://schemas.microsoft.com/office/drawing/2014/main" id="{587FCF19-6650-4BEB-B940-63A2E7C7C54C}"/>
              </a:ext>
            </a:extLst>
          </p:cNvPr>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2338A9AC-E63B-4FEC-8335-9305F4BAE79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a:extLst>
              <a:ext uri="{FF2B5EF4-FFF2-40B4-BE49-F238E27FC236}">
                <a16:creationId xmlns:a16="http://schemas.microsoft.com/office/drawing/2014/main" id="{09389FD6-EF76-4C68-950E-E17C285CFEF1}"/>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Ellipse 11">
            <a:extLst>
              <a:ext uri="{FF2B5EF4-FFF2-40B4-BE49-F238E27FC236}">
                <a16:creationId xmlns:a16="http://schemas.microsoft.com/office/drawing/2014/main" id="{3A3C6644-6CFC-423C-9E97-150CDA87C740}"/>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a:extLst>
              <a:ext uri="{FF2B5EF4-FFF2-40B4-BE49-F238E27FC236}">
                <a16:creationId xmlns:a16="http://schemas.microsoft.com/office/drawing/2014/main" id="{FFA1D5B3-834F-46A0-B0C8-FF8E1AA3062F}"/>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Espace réservé du numéro de diapositive 22">
            <a:extLst>
              <a:ext uri="{FF2B5EF4-FFF2-40B4-BE49-F238E27FC236}">
                <a16:creationId xmlns:a16="http://schemas.microsoft.com/office/drawing/2014/main" id="{3DEA732C-E50A-4553-B1B7-427080AF73E9}"/>
              </a:ext>
            </a:extLst>
          </p:cNvPr>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rgbClr val="8CADAE">
                    <a:shade val="75000"/>
                  </a:srgbClr>
                </a:solidFill>
                <a:latin typeface="Georg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7E29FEB-73CB-4273-80DA-739A6B1BF405}" type="slidenum">
              <a:rPr kumimoji="0" lang="fr-BE"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062" name="Espace réservé du titre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Modifiez le style du titre</a:t>
            </a:r>
            <a:endParaRPr lang="en-US" altLang="fr-FR" smtClean="0"/>
          </a:p>
        </p:txBody>
      </p:sp>
      <p:sp>
        <p:nvSpPr>
          <p:cNvPr id="2063" name="Espace réservé du texte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Tree>
    <p:extLst>
      <p:ext uri="{BB962C8B-B14F-4D97-AF65-F5344CB8AC3E}">
        <p14:creationId xmlns:p14="http://schemas.microsoft.com/office/powerpoint/2010/main" val="18247835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hd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codes05/" TargetMode="External"/><Relationship Id="rId3" Type="http://schemas.openxmlformats.org/officeDocument/2006/relationships/slideLayout" Target="../slideLayouts/slideLayout38.xml"/><Relationship Id="rId7" Type="http://schemas.openxmlformats.org/officeDocument/2006/relationships/image" Target="../media/image3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twitter.com/codes_05?lang=fr" TargetMode="External"/><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hyperlink" Target="https://www.codes05.org/" TargetMode="External"/><Relationship Id="rId4" Type="http://schemas.openxmlformats.org/officeDocument/2006/relationships/notesSlide" Target="../notesSlides/notesSlide10.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3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3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3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22.xml"/><Relationship Id="rId5" Type="http://schemas.openxmlformats.org/officeDocument/2006/relationships/image" Target="../media/image3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3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3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8.xml"/><Relationship Id="rId5" Type="http://schemas.openxmlformats.org/officeDocument/2006/relationships/image" Target="../media/image4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image" Target="../media/image4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4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4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44.png"/><Relationship Id="rId5" Type="http://schemas.openxmlformats.org/officeDocument/2006/relationships/hyperlink" Target="https://solidarites-sante.gouv.fr/IMG/pdf/repertoire_lutte_contre_violences_enfants_promotion_droits_18052022.pdf"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46.png"/><Relationship Id="rId5" Type="http://schemas.openxmlformats.org/officeDocument/2006/relationships/hyperlink" Target="https://www.education.gouv.fr/plan-interministeriel-de-lutte-contre-le-harcelement-l-ecole-379551"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4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35.png"/><Relationship Id="rId5" Type="http://schemas.openxmlformats.org/officeDocument/2006/relationships/hyperlink" Target="https://www.education.gouv.fr/non-au-harcelement/lutte-contre-le-harcelement-l-ecole-289530"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49.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5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51.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hyperlink" Target="FR01_Ref%20Bonnes%20pratiques_INPES.pdf" TargetMode="External"/><Relationship Id="rId5" Type="http://schemas.openxmlformats.org/officeDocument/2006/relationships/image" Target="../media/image4.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34.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8.jpe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hyperlink" Target="https://www.lumni.fr/programme/et-si-on-s-parlait-du-harcelement-a-l-ecol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associationmarakuja.wordpress.com/ateliers-cinema-un-chemin-de-solitude/" TargetMode="Externa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notesSlide" Target="../notesSlides/notesSlide35.xml"/><Relationship Id="rId7" Type="http://schemas.openxmlformats.org/officeDocument/2006/relationships/hyperlink" Target="https://twitter.com/CoDES_05" TargetMode="External"/><Relationship Id="rId12" Type="http://schemas.openxmlformats.org/officeDocument/2006/relationships/image" Target="../media/image62.jpeg"/><Relationship Id="rId2" Type="http://schemas.openxmlformats.org/officeDocument/2006/relationships/slideLayout" Target="../slideLayouts/slideLayout17.xml"/><Relationship Id="rId1" Type="http://schemas.openxmlformats.org/officeDocument/2006/relationships/tags" Target="../tags/tag49.xml"/><Relationship Id="rId6" Type="http://schemas.openxmlformats.org/officeDocument/2006/relationships/image" Target="../media/image59.jpeg"/><Relationship Id="rId11" Type="http://schemas.openxmlformats.org/officeDocument/2006/relationships/hyperlink" Target="https://www.codes05.org/" TargetMode="External"/><Relationship Id="rId5" Type="http://schemas.openxmlformats.org/officeDocument/2006/relationships/hyperlink" Target="https://www.facebook.com/codes05/" TargetMode="External"/><Relationship Id="rId10" Type="http://schemas.openxmlformats.org/officeDocument/2006/relationships/image" Target="../media/image61.png"/><Relationship Id="rId4" Type="http://schemas.openxmlformats.org/officeDocument/2006/relationships/image" Target="../media/image58.jpeg"/><Relationship Id="rId9" Type="http://schemas.openxmlformats.org/officeDocument/2006/relationships/hyperlink" Target="https://www.instagram.com/codes_05/"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hyperlink" Target="https://www.bib-bop.or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34.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21.jpeg"/><Relationship Id="rId4" Type="http://schemas.openxmlformats.org/officeDocument/2006/relationships/image" Target="../media/image8.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hyperlink" Target="https://www.codes05.org/difenligne/"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8.xml"/><Relationship Id="rId7" Type="http://schemas.openxmlformats.org/officeDocument/2006/relationships/hyperlink" Target="https://www.codes05.org/actualites/dernieres-actualites/catalogue-des-formations-2021" TargetMode="External"/><Relationship Id="rId2" Type="http://schemas.openxmlformats.org/officeDocument/2006/relationships/slideLayout" Target="../slideLayouts/slideLayout34.xml"/><Relationship Id="rId1" Type="http://schemas.openxmlformats.org/officeDocument/2006/relationships/tags" Target="../tags/tag11.xml"/><Relationship Id="rId6" Type="http://schemas.openxmlformats.org/officeDocument/2006/relationships/image" Target="../media/image24.png"/><Relationship Id="rId5" Type="http://schemas.openxmlformats.org/officeDocument/2006/relationships/image" Target="../media/image8.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hyperlink" Target="https://www.codes05.org/presentation/rapports-dactivites-du-codes-05" TargetMode="External"/><Relationship Id="rId3" Type="http://schemas.openxmlformats.org/officeDocument/2006/relationships/notesSlide" Target="../notesSlides/notesSlide9.xml"/><Relationship Id="rId7" Type="http://schemas.openxmlformats.org/officeDocument/2006/relationships/image" Target="../media/image8.jpeg"/><Relationship Id="rId2" Type="http://schemas.openxmlformats.org/officeDocument/2006/relationships/slideLayout" Target="../slideLayouts/slideLayout34.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idx="4294967295"/>
            <p:custDataLst>
              <p:tags r:id="rId2"/>
            </p:custDataLst>
          </p:nvPr>
        </p:nvSpPr>
        <p:spPr>
          <a:xfrm>
            <a:off x="179387" y="260350"/>
            <a:ext cx="8964613" cy="5564188"/>
          </a:xfrm>
        </p:spPr>
        <p:txBody>
          <a:bodyPr wrap="square" lIns="91440" tIns="45720" rIns="91440" bIns="45720" numCol="1" anchor="ctr" anchorCtr="0" compatLnSpc="1">
            <a:prstTxWarp prst="textNoShape">
              <a:avLst/>
            </a:prstTxWarp>
          </a:bodyPr>
          <a:lstStyle/>
          <a:p>
            <a:pPr algn="ctr" eaLnBrk="1" hangingPunct="1">
              <a:lnSpc>
                <a:spcPct val="125000"/>
              </a:lnSpc>
              <a:defRPr/>
            </a:pPr>
            <a:r>
              <a:rPr lang="fr-FR" sz="3200" b="1" cap="none" dirty="0">
                <a:solidFill>
                  <a:schemeClr val="accent1"/>
                </a:solidFill>
                <a:latin typeface="Calibri" pitchFamily="34" charset="0"/>
              </a:rPr>
              <a:t>HARCELEMENT - </a:t>
            </a: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Ateliers d'échanges de pratiques et </a:t>
            </a: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de présentation d'outils</a:t>
            </a:r>
            <a:br>
              <a:rPr lang="fr-FR" sz="3200" b="1" cap="none" dirty="0">
                <a:solidFill>
                  <a:schemeClr val="accent1"/>
                </a:solidFill>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a:r>
            <a:br>
              <a:rPr lang="fr-FR" sz="2400" b="1" i="1" cap="none" dirty="0">
                <a:solidFill>
                  <a:schemeClr val="tx1"/>
                </a:solidFill>
                <a:effectLst>
                  <a:outerShdw blurRad="38100" dist="38100" dir="2700000" algn="tl">
                    <a:srgbClr val="C0C0C0"/>
                  </a:outerShdw>
                </a:effectLst>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JEUDI </a:t>
            </a:r>
            <a:r>
              <a:rPr lang="fr-FR" sz="2400" b="1" i="1" cap="none" dirty="0" smtClean="0">
                <a:solidFill>
                  <a:schemeClr val="tx1"/>
                </a:solidFill>
                <a:effectLst>
                  <a:outerShdw blurRad="38100" dist="38100" dir="2700000" algn="tl">
                    <a:srgbClr val="C0C0C0"/>
                  </a:outerShdw>
                </a:effectLst>
                <a:latin typeface="Calibri" pitchFamily="34" charset="0"/>
              </a:rPr>
              <a:t>12 OCTOBRE 2023</a:t>
            </a:r>
            <a:r>
              <a:rPr lang="fr-FR" sz="2400" i="1" cap="none" dirty="0">
                <a:solidFill>
                  <a:schemeClr val="tx1"/>
                </a:solidFill>
                <a:effectLst>
                  <a:outerShdw blurRad="38100" dist="38100" dir="2700000" algn="tl">
                    <a:srgbClr val="C0C0C0"/>
                  </a:outerShdw>
                </a:effectLst>
                <a:latin typeface="Calibri" pitchFamily="34" charset="0"/>
              </a:rPr>
              <a:t/>
            </a:r>
            <a:br>
              <a:rPr lang="fr-FR" sz="2400" i="1" cap="none" dirty="0">
                <a:solidFill>
                  <a:schemeClr val="tx1"/>
                </a:solidFill>
                <a:effectLst>
                  <a:outerShdw blurRad="38100" dist="38100" dir="2700000" algn="tl">
                    <a:srgbClr val="C0C0C0"/>
                  </a:outerShdw>
                </a:effectLst>
                <a:latin typeface="Calibri" pitchFamily="34" charset="0"/>
              </a:rPr>
            </a:br>
            <a:r>
              <a:rPr lang="fr-FR" sz="1200" cap="none" dirty="0">
                <a:solidFill>
                  <a:srgbClr val="003300"/>
                </a:solidFill>
                <a:effectLst>
                  <a:outerShdw blurRad="38100" dist="38100" dir="2700000" algn="tl">
                    <a:srgbClr val="C0C0C0"/>
                  </a:outerShdw>
                </a:effectLst>
                <a:latin typeface="Calibri" pitchFamily="34" charset="0"/>
              </a:rPr>
              <a:t/>
            </a:r>
            <a:br>
              <a:rPr lang="fr-FR" sz="1200" cap="none" dirty="0">
                <a:solidFill>
                  <a:srgbClr val="003300"/>
                </a:solidFill>
                <a:effectLst>
                  <a:outerShdw blurRad="38100" dist="38100" dir="2700000" algn="tl">
                    <a:srgbClr val="C0C0C0"/>
                  </a:outerShdw>
                </a:effectLst>
                <a:latin typeface="Calibri" pitchFamily="34" charset="0"/>
              </a:rPr>
            </a:br>
            <a:endParaRPr lang="fr-FR" sz="1200" cap="none" dirty="0">
              <a:solidFill>
                <a:srgbClr val="003300"/>
              </a:solidFill>
              <a:effectLst>
                <a:outerShdw blurRad="38100" dist="38100" dir="2700000" algn="tl">
                  <a:srgbClr val="C0C0C0"/>
                </a:outerShdw>
              </a:effectLst>
              <a:latin typeface="Calibri" pitchFamily="34" charset="0"/>
            </a:endParaRPr>
          </a:p>
        </p:txBody>
      </p:sp>
      <p:pic>
        <p:nvPicPr>
          <p:cNvPr id="25603"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026" name="Picture 2" descr="Résultat de recherche d'images pour &quot;ars paca&quot;"/>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26541"/>
            <a:ext cx="1384289" cy="109820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Imag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13656" y="4123665"/>
            <a:ext cx="5472608" cy="2646096"/>
          </a:xfrm>
          <a:prstGeom prst="rect">
            <a:avLst/>
          </a:prstGeom>
        </p:spPr>
      </p:pic>
    </p:spTree>
    <p:custDataLst>
      <p:tags r:id="rId1"/>
    </p:custDataLst>
    <p:extLst>
      <p:ext uri="{BB962C8B-B14F-4D97-AF65-F5344CB8AC3E}">
        <p14:creationId xmlns:p14="http://schemas.microsoft.com/office/powerpoint/2010/main" val="1171463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custDataLst>
              <p:tags r:id="rId2"/>
            </p:custDataLst>
          </p:nvPr>
        </p:nvSpPr>
        <p:spPr>
          <a:xfrm>
            <a:off x="1065213" y="341313"/>
            <a:ext cx="7467600" cy="639762"/>
          </a:xfrm>
        </p:spPr>
        <p:txBody>
          <a:bodyPr/>
          <a:lstStyle/>
          <a:p>
            <a:pPr eaLnBrk="1" hangingPunct="1"/>
            <a:r>
              <a:rPr lang="fr-FR" altLang="fr-FR" sz="3200" b="1" smtClean="0">
                <a:solidFill>
                  <a:srgbClr val="00B050"/>
                </a:solidFill>
                <a:latin typeface="Calibri" panose="020F0502020204030204" pitchFamily="34" charset="0"/>
              </a:rPr>
              <a:t>COMMUNICATION…</a:t>
            </a:r>
            <a:endParaRPr lang="fr-FR" altLang="fr-FR" sz="3200" b="1" smtClean="0">
              <a:solidFill>
                <a:srgbClr val="0DB435"/>
              </a:solidFill>
              <a:latin typeface="Calibri" panose="020F0502020204030204" pitchFamily="34" charset="0"/>
            </a:endParaRPr>
          </a:p>
        </p:txBody>
      </p:sp>
      <p:pic>
        <p:nvPicPr>
          <p:cNvPr id="35843" name="Picture 2" descr="http://www.codes05.org/images/interface/logo_codes05.gif"/>
          <p:cNvPicPr>
            <a:picLocks noChangeAspect="1" noChangeArrowheads="1"/>
          </p:cNvPicPr>
          <p:nvPr/>
        </p:nvPicPr>
        <p:blipFill>
          <a:blip r:embed="rId5">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8B6D8F9-117B-4DB0-909C-C1A5341094F1}" type="slidenum">
              <a:rPr kumimoji="0" lang="fr-FR" altLang="fr-FR" sz="1400" b="1" i="0" u="none" strike="noStrike" kern="1200" cap="none" spc="0" normalizeH="0" baseline="0" noProof="0" smtClean="0">
                <a:ln>
                  <a:noFill/>
                </a:ln>
                <a:solidFill>
                  <a:srgbClr val="FFFFFF"/>
                </a:solidFill>
                <a:effectLst/>
                <a:uLnTx/>
                <a:uFillTx/>
                <a:latin typeface="Century Schoolbook" panose="02040604050505020304"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fr-FR" altLang="fr-FR" sz="1400" b="1" i="0" u="none" strike="noStrike" kern="1200" cap="none" spc="0" normalizeH="0" baseline="0" noProof="0" smtClean="0">
              <a:ln>
                <a:noFill/>
              </a:ln>
              <a:solidFill>
                <a:srgbClr val="FFFFFF"/>
              </a:solidFill>
              <a:effectLst/>
              <a:uLnTx/>
              <a:uFillTx/>
              <a:latin typeface="Century Schoolbook" panose="02040604050505020304" pitchFamily="18" charset="0"/>
              <a:ea typeface="+mn-ea"/>
              <a:cs typeface="+mn-cs"/>
            </a:endParaRPr>
          </a:p>
        </p:txBody>
      </p:sp>
      <p:pic>
        <p:nvPicPr>
          <p:cNvPr id="35845" name="Image 5">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8938" y="4149725"/>
            <a:ext cx="303053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age 6">
            <a:hlinkClick r:id="rId8"/>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5213" y="4144963"/>
            <a:ext cx="31416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age 1">
            <a:hlinkClick r:id="rId10"/>
          </p:cNvPr>
          <p:cNvPicPr>
            <a:picLocks noChangeAspect="1"/>
          </p:cNvPicPr>
          <p:nvPr/>
        </p:nvPicPr>
        <p:blipFill>
          <a:blip r:embed="rId11">
            <a:extLst>
              <a:ext uri="{28A0092B-C50C-407E-A947-70E740481C1C}">
                <a14:useLocalDpi xmlns:a14="http://schemas.microsoft.com/office/drawing/2010/main" val="0"/>
              </a:ext>
            </a:extLst>
          </a:blip>
          <a:srcRect l="7481" t="12321" r="8257" b="5080"/>
          <a:stretch>
            <a:fillRect/>
          </a:stretch>
        </p:blipFill>
        <p:spPr bwMode="auto">
          <a:xfrm>
            <a:off x="2012950" y="904875"/>
            <a:ext cx="57277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02375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custDataLst>
              <p:tags r:id="rId2"/>
            </p:custDataLst>
          </p:nvPr>
        </p:nvSpPr>
        <p:spPr bwMode="auto">
          <a:xfrm>
            <a:off x="1187624" y="155360"/>
            <a:ext cx="7467600" cy="868363"/>
          </a:xfrm>
          <a:noFill/>
        </p:spPr>
        <p:txBody>
          <a:bodyPr wrap="square" lIns="91440" tIns="45720" rIns="91440" bIns="45720" numCol="1" anchorCtr="0" compatLnSpc="1">
            <a:prstTxWarp prst="textNoShape">
              <a:avLst/>
            </a:prstTxWarp>
          </a:bodyPr>
          <a:lstStyle/>
          <a:p>
            <a:pPr algn="ctr"/>
            <a:r>
              <a:rPr lang="fr-FR" sz="3200" b="1" cap="none" dirty="0">
                <a:solidFill>
                  <a:srgbClr val="0DB435"/>
                </a:solidFill>
                <a:latin typeface="Calibri" pitchFamily="34" charset="0"/>
              </a:rPr>
              <a:t>OBJECTIFS DE LA JOURNEE</a:t>
            </a:r>
          </a:p>
        </p:txBody>
      </p:sp>
      <p:sp>
        <p:nvSpPr>
          <p:cNvPr id="41986" name="Rectangle 3"/>
          <p:cNvSpPr>
            <a:spLocks noGrp="1"/>
          </p:cNvSpPr>
          <p:nvPr>
            <p:ph type="body" idx="4294967295"/>
          </p:nvPr>
        </p:nvSpPr>
        <p:spPr>
          <a:xfrm>
            <a:off x="661988" y="2996952"/>
            <a:ext cx="7772400" cy="3096344"/>
          </a:xfrm>
        </p:spPr>
        <p:txBody>
          <a:bodyPr/>
          <a:lstStyle/>
          <a:p>
            <a:pPr algn="just">
              <a:lnSpc>
                <a:spcPct val="90000"/>
              </a:lnSpc>
            </a:pPr>
            <a:r>
              <a:rPr lang="fr-FR" sz="2000" b="1" dirty="0">
                <a:latin typeface="Calibri" pitchFamily="34" charset="0"/>
              </a:rPr>
              <a:t>Favoriser la réflexion collective et les échanges d’expériences, en pluridisciplinarité, sur des thématiques de santé publique d’une part mais également sur la méthodologie, la mise en œuvre et l’évaluation de projets en éducation et promotion de la santé.</a:t>
            </a:r>
          </a:p>
          <a:p>
            <a:pPr algn="just">
              <a:lnSpc>
                <a:spcPct val="90000"/>
              </a:lnSpc>
            </a:pPr>
            <a:endParaRPr lang="fr-FR" sz="2000" b="1" dirty="0">
              <a:latin typeface="Calibri" pitchFamily="34" charset="0"/>
            </a:endParaRPr>
          </a:p>
          <a:p>
            <a:pPr algn="just">
              <a:lnSpc>
                <a:spcPct val="90000"/>
              </a:lnSpc>
            </a:pPr>
            <a:endParaRPr lang="fr-FR" sz="1000" b="1" dirty="0">
              <a:latin typeface="Calibri" pitchFamily="34" charset="0"/>
            </a:endParaRPr>
          </a:p>
          <a:p>
            <a:pPr algn="just">
              <a:lnSpc>
                <a:spcPct val="90000"/>
              </a:lnSpc>
            </a:pPr>
            <a:r>
              <a:rPr lang="fr-FR" sz="2000" b="1" dirty="0">
                <a:latin typeface="Calibri" pitchFamily="34" charset="0"/>
              </a:rPr>
              <a:t>Etre en capacité de choisir et d’utiliser le(s) outil(s) proposé(s) dans le cadre de leurs pratiques professionnelles ou dans la mise en place d’actions en éducation et promotion de la santé.</a:t>
            </a:r>
          </a:p>
        </p:txBody>
      </p:sp>
      <p:pic>
        <p:nvPicPr>
          <p:cNvPr id="41987"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3608" y="1102884"/>
            <a:ext cx="1857920" cy="1523414"/>
          </a:xfrm>
          <a:prstGeom prst="rect">
            <a:avLst/>
          </a:prstGeom>
        </p:spPr>
      </p:pic>
    </p:spTree>
    <p:custDataLst>
      <p:tags r:id="rId1"/>
    </p:custDataLst>
    <p:extLst>
      <p:ext uri="{BB962C8B-B14F-4D97-AF65-F5344CB8AC3E}">
        <p14:creationId xmlns:p14="http://schemas.microsoft.com/office/powerpoint/2010/main" val="1579010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403648" y="216597"/>
            <a:ext cx="7272808" cy="685800"/>
          </a:xfrm>
          <a:prstGeom prst="rect">
            <a:avLst/>
          </a:prstGeom>
          <a:noFill/>
          <a:ln>
            <a:noFill/>
          </a:ln>
          <a:effectLst/>
          <a:extLst/>
        </p:spPr>
        <p:txBody>
          <a:bodyPr anchor="b"/>
          <a:lstStyle/>
          <a:p>
            <a:pPr lvl="0" algn="ctr" fontAlgn="auto">
              <a:spcBef>
                <a:spcPts val="0"/>
              </a:spcBef>
              <a:spcAft>
                <a:spcPts val="0"/>
              </a:spcAft>
              <a:defRPr/>
            </a:pPr>
            <a:r>
              <a:rPr lang="fr-FR" sz="3200" b="1" cap="small" noProof="0" dirty="0">
                <a:solidFill>
                  <a:srgbClr val="0DB434"/>
                </a:solidFill>
                <a:latin typeface="Calibri" pitchFamily="34" charset="0"/>
                <a:cs typeface="Calibri" pitchFamily="34" charset="0"/>
              </a:rPr>
              <a:t>HARCELEMENT… DEFINITIONS…</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0" indent="0" algn="just">
              <a:lnSpc>
                <a:spcPct val="80000"/>
              </a:lnSpc>
              <a:buNone/>
            </a:pPr>
            <a:r>
              <a:rPr lang="fr-FR" sz="1800" b="1" kern="0" dirty="0">
                <a:solidFill>
                  <a:srgbClr val="0070C0"/>
                </a:solidFill>
                <a:latin typeface="Calibri" pitchFamily="34" charset="0"/>
              </a:rPr>
              <a:t>Le harcèlement se définit comme une violence répétée qui peut être verbale, physique ou psychologique. </a:t>
            </a:r>
          </a:p>
          <a:p>
            <a:pPr marL="0" indent="0" algn="just">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Cette violence se retrouve aussi au sein de l’école : elle est le fait d’un ou de plusieurs élèves à l’encontre d’une victime qui ne peut se défendre. </a:t>
            </a:r>
          </a:p>
          <a:p>
            <a:pPr marL="0" indent="0" algn="just">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Lorsqu’un enfant ou un adolescent est insulté, menacé, battu, bousculé ou reçoit des messages injurieux à répétition, on parle donc de harcèlement.</a:t>
            </a:r>
          </a:p>
          <a:p>
            <a:pPr marL="0" indent="0" algn="just">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Avec l’utilisation permanente des nouvelles technologies de communication, le harcèlement entre élèves se poursuit en dehors de l’enceinte des établissements scolaires. On parle alors de cyber-harcèlement. </a:t>
            </a:r>
          </a:p>
          <a:p>
            <a:pPr marL="0" indent="0" algn="just">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Le cyber-harcèlement est défini comme "un acte agressif, intentionnel perpétré par un individu ou un groupe d’individus au moyen de formes de communication électroniques, de façon répétée à l’encontre d’une victime qui ne peut facilement se défendre seule".</a:t>
            </a:r>
          </a:p>
        </p:txBody>
      </p:sp>
    </p:spTree>
    <p:custDataLst>
      <p:tags r:id="rId1"/>
    </p:custDataLst>
    <p:extLst>
      <p:ext uri="{BB962C8B-B14F-4D97-AF65-F5344CB8AC3E}">
        <p14:creationId xmlns:p14="http://schemas.microsoft.com/office/powerpoint/2010/main" val="3053048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403648" y="216597"/>
            <a:ext cx="7272808" cy="685800"/>
          </a:xfrm>
          <a:prstGeom prst="rect">
            <a:avLst/>
          </a:prstGeom>
          <a:noFill/>
          <a:ln>
            <a:noFill/>
          </a:ln>
          <a:effectLst/>
          <a:extLst/>
        </p:spPr>
        <p:txBody>
          <a:bodyPr anchor="b"/>
          <a:lstStyle/>
          <a:p>
            <a:pPr lvl="0" algn="ctr" fontAlgn="auto">
              <a:spcBef>
                <a:spcPts val="0"/>
              </a:spcBef>
              <a:spcAft>
                <a:spcPts val="0"/>
              </a:spcAft>
              <a:defRPr/>
            </a:pPr>
            <a:r>
              <a:rPr lang="fr-FR" sz="3200" b="1" cap="small" noProof="0" dirty="0">
                <a:solidFill>
                  <a:srgbClr val="0DB434"/>
                </a:solidFill>
                <a:latin typeface="Calibri" pitchFamily="34" charset="0"/>
                <a:cs typeface="Calibri" pitchFamily="34" charset="0"/>
              </a:rPr>
              <a:t>HARCELEMENT… QUELQUES CHIFFRES…</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971600" y="1526906"/>
            <a:ext cx="7058149" cy="3582635"/>
          </a:xfrm>
          <a:prstGeom prst="rect">
            <a:avLst/>
          </a:prstGeom>
        </p:spPr>
      </p:pic>
    </p:spTree>
    <p:custDataLst>
      <p:tags r:id="rId1"/>
    </p:custDataLst>
    <p:extLst>
      <p:ext uri="{BB962C8B-B14F-4D97-AF65-F5344CB8AC3E}">
        <p14:creationId xmlns:p14="http://schemas.microsoft.com/office/powerpoint/2010/main" val="2574924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403648" y="216597"/>
            <a:ext cx="7272808"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09900"/>
                </a:solidFill>
                <a:effectLst/>
                <a:uLnTx/>
                <a:uFillTx/>
                <a:latin typeface="Calibri" pitchFamily="34" charset="0"/>
                <a:ea typeface="+mn-ea"/>
                <a:cs typeface="Calibri" pitchFamily="34" charset="0"/>
              </a:rPr>
              <a:t>HARCELEMENT…</a:t>
            </a:r>
            <a:r>
              <a:rPr kumimoji="0" lang="fr-FR" sz="3200" b="1" i="0" u="none" strike="noStrike" kern="1200" cap="small" spc="0" normalizeH="0" noProof="0" dirty="0">
                <a:ln>
                  <a:noFill/>
                </a:ln>
                <a:solidFill>
                  <a:srgbClr val="009900"/>
                </a:solidFill>
                <a:effectLst/>
                <a:uLnTx/>
                <a:uFillTx/>
                <a:latin typeface="Calibri" pitchFamily="34" charset="0"/>
                <a:ea typeface="+mn-ea"/>
                <a:cs typeface="Calibri" pitchFamily="34" charset="0"/>
              </a:rPr>
              <a:t> QUELLES REPONSES</a:t>
            </a:r>
            <a:r>
              <a:rPr lang="fr-FR" sz="3200" b="1" cap="small" dirty="0">
                <a:solidFill>
                  <a:srgbClr val="009900"/>
                </a:solidFill>
                <a:latin typeface="Calibri" pitchFamily="34" charset="0"/>
                <a:cs typeface="Calibri" pitchFamily="34" charset="0"/>
              </a:rPr>
              <a:t> ?</a:t>
            </a:r>
            <a:endParaRPr kumimoji="0" lang="fr-FR" sz="3200" b="1" i="0" u="none" strike="noStrike" kern="1200" cap="small" spc="0" normalizeH="0" baseline="0" noProof="0" dirty="0">
              <a:ln>
                <a:noFill/>
              </a:ln>
              <a:solidFill>
                <a:srgbClr val="009900"/>
              </a:solidFill>
              <a:effectLst/>
              <a:uLnTx/>
              <a:uFillTx/>
              <a:latin typeface="Calibri" pitchFamily="34" charset="0"/>
              <a:ea typeface="+mn-ea"/>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0" lvl="0" indent="0" algn="ctr">
              <a:lnSpc>
                <a:spcPct val="80000"/>
              </a:lnSpc>
              <a:buClr>
                <a:srgbClr val="EDF3AE"/>
              </a:buClr>
              <a:buNone/>
            </a:pPr>
            <a:r>
              <a:rPr lang="fr-FR" sz="3200" b="1" kern="0" dirty="0">
                <a:solidFill>
                  <a:srgbClr val="009900"/>
                </a:solidFill>
                <a:latin typeface="Calibri" pitchFamily="34" charset="0"/>
              </a:rPr>
              <a:t>MIEUX PRÉVENIR, DÉTECTER ET </a:t>
            </a:r>
          </a:p>
          <a:p>
            <a:pPr marL="0" lvl="0" indent="0" algn="ctr">
              <a:lnSpc>
                <a:spcPct val="80000"/>
              </a:lnSpc>
              <a:buClr>
                <a:srgbClr val="EDF3AE"/>
              </a:buClr>
              <a:buNone/>
            </a:pPr>
            <a:r>
              <a:rPr lang="fr-FR" sz="3200" b="1" kern="0" dirty="0">
                <a:solidFill>
                  <a:srgbClr val="009900"/>
                </a:solidFill>
                <a:latin typeface="Calibri" pitchFamily="34" charset="0"/>
              </a:rPr>
              <a:t>TRAITER </a:t>
            </a:r>
          </a:p>
          <a:p>
            <a:pPr marL="0" lvl="0" indent="0" algn="ctr">
              <a:lnSpc>
                <a:spcPct val="80000"/>
              </a:lnSpc>
              <a:buClr>
                <a:srgbClr val="EDF3AE"/>
              </a:buClr>
              <a:buNone/>
            </a:pPr>
            <a:endParaRPr kumimoji="0" lang="fr-FR" sz="3200" b="1" i="0" u="none" strike="noStrike" kern="0" cap="none" spc="0" normalizeH="0" baseline="0" noProof="0" dirty="0">
              <a:ln>
                <a:noFill/>
              </a:ln>
              <a:solidFill>
                <a:srgbClr val="0070C0"/>
              </a:solidFill>
              <a:effectLst/>
              <a:uLnTx/>
              <a:uFillTx/>
              <a:latin typeface="Calibri" pitchFamily="34" charset="0"/>
            </a:endParaRPr>
          </a:p>
          <a:p>
            <a:pPr marL="0" lvl="0" indent="0">
              <a:lnSpc>
                <a:spcPct val="80000"/>
              </a:lnSpc>
              <a:buClr>
                <a:srgbClr val="EDF3AE"/>
              </a:buClr>
              <a:buNone/>
            </a:pPr>
            <a:r>
              <a:rPr lang="fr-FR" sz="3200" b="1" kern="0" dirty="0">
                <a:solidFill>
                  <a:srgbClr val="FF0000"/>
                </a:solidFill>
                <a:latin typeface="Calibri" pitchFamily="34" charset="0"/>
              </a:rPr>
              <a:t>AGIR COLLECTIVEMENT POUR MIEUX PRÉVENIR </a:t>
            </a:r>
          </a:p>
          <a:p>
            <a:pPr marL="514350" lvl="0" indent="-514350">
              <a:lnSpc>
                <a:spcPct val="80000"/>
              </a:lnSpc>
              <a:buClr>
                <a:srgbClr val="EDF3AE"/>
              </a:buClr>
              <a:buAutoNum type="alphaUcPeriod"/>
            </a:pPr>
            <a:endParaRPr kumimoji="0" lang="fr-FR" sz="3200" b="1" i="0" u="none" strike="noStrike" kern="0" cap="none" spc="0" normalizeH="0" baseline="0" noProof="0" dirty="0">
              <a:ln>
                <a:noFill/>
              </a:ln>
              <a:solidFill>
                <a:srgbClr val="0070C0"/>
              </a:solidFill>
              <a:effectLst/>
              <a:uLnTx/>
              <a:uFillTx/>
              <a:latin typeface="Calibri" pitchFamily="34" charset="0"/>
            </a:endParaRPr>
          </a:p>
          <a:p>
            <a:pPr marL="0" lvl="0" indent="0">
              <a:lnSpc>
                <a:spcPct val="80000"/>
              </a:lnSpc>
              <a:buClr>
                <a:srgbClr val="EDF3AE"/>
              </a:buClr>
              <a:buNone/>
            </a:pPr>
            <a:r>
              <a:rPr lang="fr-FR" sz="3200" b="1" kern="0" dirty="0">
                <a:solidFill>
                  <a:srgbClr val="7030A0"/>
                </a:solidFill>
                <a:latin typeface="Calibri" pitchFamily="34" charset="0"/>
              </a:rPr>
              <a:t>SAVOIR DÉTECTER RAPIDEMENT UNE SITUATION DE HARCÈLEMENT </a:t>
            </a:r>
          </a:p>
          <a:p>
            <a:pPr marL="514350" lvl="0" indent="-514350">
              <a:lnSpc>
                <a:spcPct val="80000"/>
              </a:lnSpc>
              <a:buClr>
                <a:srgbClr val="EDF3AE"/>
              </a:buClr>
              <a:buAutoNum type="alphaUcPeriod"/>
            </a:pPr>
            <a:endParaRPr lang="fr-FR" sz="3200" b="1" kern="0" dirty="0">
              <a:solidFill>
                <a:srgbClr val="0070C0"/>
              </a:solidFill>
              <a:latin typeface="Calibri" pitchFamily="34" charset="0"/>
            </a:endParaRPr>
          </a:p>
          <a:p>
            <a:pPr marL="0" lvl="0" indent="0">
              <a:lnSpc>
                <a:spcPct val="80000"/>
              </a:lnSpc>
              <a:buClr>
                <a:srgbClr val="EDF3AE"/>
              </a:buClr>
              <a:buNone/>
            </a:pPr>
            <a:r>
              <a:rPr lang="fr-FR" sz="3200" b="1" kern="0" dirty="0">
                <a:solidFill>
                  <a:srgbClr val="FFC000"/>
                </a:solidFill>
                <a:latin typeface="Calibri" pitchFamily="34" charset="0"/>
              </a:rPr>
              <a:t>TRAITER SYSTÉMATIQUEMENT ET SANS DÉLAI </a:t>
            </a:r>
          </a:p>
          <a:p>
            <a:pPr marL="514350" lvl="0" indent="-514350">
              <a:lnSpc>
                <a:spcPct val="80000"/>
              </a:lnSpc>
              <a:buClr>
                <a:srgbClr val="EDF3AE"/>
              </a:buClr>
              <a:buAutoNum type="alphaUcPeriod"/>
            </a:pPr>
            <a:endParaRPr kumimoji="0" lang="fr-FR" sz="3200" b="1" i="0" u="none" strike="noStrike" kern="0" cap="none" spc="0" normalizeH="0" baseline="0" noProof="0" dirty="0">
              <a:ln>
                <a:noFill/>
              </a:ln>
              <a:solidFill>
                <a:srgbClr val="0070C0"/>
              </a:solidFill>
              <a:effectLst/>
              <a:uLnTx/>
              <a:uFillTx/>
              <a:latin typeface="Calibri" pitchFamily="34" charset="0"/>
            </a:endParaRPr>
          </a:p>
          <a:p>
            <a:pPr marL="514350" lvl="0" indent="-514350">
              <a:lnSpc>
                <a:spcPct val="80000"/>
              </a:lnSpc>
              <a:buClr>
                <a:srgbClr val="EDF3AE"/>
              </a:buClr>
              <a:buAutoNum type="alphaUcPeriod"/>
            </a:pPr>
            <a:endParaRPr kumimoji="0" lang="fr-FR" sz="3200" b="1" i="0" u="none" strike="noStrike" kern="0" cap="none" spc="0" normalizeH="0" baseline="0" noProof="0" dirty="0">
              <a:ln>
                <a:noFill/>
              </a:ln>
              <a:solidFill>
                <a:srgbClr val="0070C0"/>
              </a:solidFill>
              <a:effectLst/>
              <a:uLnTx/>
              <a:uFillTx/>
              <a:latin typeface="Calibri" pitchFamily="34" charset="0"/>
            </a:endParaRPr>
          </a:p>
        </p:txBody>
      </p:sp>
    </p:spTree>
    <p:custDataLst>
      <p:tags r:id="rId1"/>
    </p:custDataLst>
    <p:extLst>
      <p:ext uri="{BB962C8B-B14F-4D97-AF65-F5344CB8AC3E}">
        <p14:creationId xmlns:p14="http://schemas.microsoft.com/office/powerpoint/2010/main" val="1965415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403648" y="216597"/>
            <a:ext cx="7272808"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09900"/>
                </a:solidFill>
                <a:effectLst/>
                <a:uLnTx/>
                <a:uFillTx/>
                <a:latin typeface="Calibri" pitchFamily="34" charset="0"/>
                <a:ea typeface="+mn-ea"/>
                <a:cs typeface="Calibri" pitchFamily="34" charset="0"/>
              </a:rPr>
              <a:t>HARCELEMENT…</a:t>
            </a:r>
            <a:r>
              <a:rPr kumimoji="0" lang="fr-FR" sz="3200" b="1" i="0" u="none" strike="noStrike" kern="1200" cap="small" spc="0" normalizeH="0" noProof="0" dirty="0">
                <a:ln>
                  <a:noFill/>
                </a:ln>
                <a:solidFill>
                  <a:srgbClr val="009900"/>
                </a:solidFill>
                <a:effectLst/>
                <a:uLnTx/>
                <a:uFillTx/>
                <a:latin typeface="Calibri" pitchFamily="34" charset="0"/>
                <a:ea typeface="+mn-ea"/>
                <a:cs typeface="Calibri" pitchFamily="34" charset="0"/>
              </a:rPr>
              <a:t> QUELLES REPONSES</a:t>
            </a:r>
            <a:r>
              <a:rPr lang="fr-FR" sz="3200" b="1" cap="small" dirty="0">
                <a:solidFill>
                  <a:srgbClr val="009900"/>
                </a:solidFill>
                <a:latin typeface="Calibri" pitchFamily="34" charset="0"/>
                <a:cs typeface="Calibri" pitchFamily="34" charset="0"/>
              </a:rPr>
              <a:t> ?</a:t>
            </a:r>
            <a:endParaRPr kumimoji="0" lang="fr-FR" sz="3200" b="1" i="0" u="none" strike="noStrike" kern="1200" cap="small" spc="0" normalizeH="0" baseline="0" noProof="0" dirty="0">
              <a:ln>
                <a:noFill/>
              </a:ln>
              <a:solidFill>
                <a:srgbClr val="009900"/>
              </a:solidFill>
              <a:effectLst/>
              <a:uLnTx/>
              <a:uFillTx/>
              <a:latin typeface="Calibri" pitchFamily="34" charset="0"/>
              <a:ea typeface="+mn-ea"/>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004820"/>
            <a:ext cx="8229600" cy="8400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0" lvl="0" indent="0" algn="ctr">
              <a:lnSpc>
                <a:spcPct val="80000"/>
              </a:lnSpc>
              <a:buClr>
                <a:srgbClr val="EDF3AE"/>
              </a:buClr>
              <a:buNone/>
            </a:pPr>
            <a:r>
              <a:rPr lang="fr-FR" sz="2800" b="1" kern="0" dirty="0">
                <a:solidFill>
                  <a:srgbClr val="009900"/>
                </a:solidFill>
                <a:latin typeface="Calibri" pitchFamily="34" charset="0"/>
              </a:rPr>
              <a:t>Phare : un programme de prévention du harcèlement à destination des écoles et des collèges</a:t>
            </a:r>
            <a:endParaRPr kumimoji="0" lang="fr-FR" sz="2800" b="1" i="0" u="none" strike="noStrike" kern="0" cap="none" spc="0" normalizeH="0" baseline="0" noProof="0" dirty="0">
              <a:ln>
                <a:noFill/>
              </a:ln>
              <a:solidFill>
                <a:srgbClr val="0070C0"/>
              </a:solidFill>
              <a:effectLst/>
              <a:uLnTx/>
              <a:uFillTx/>
              <a:latin typeface="Calibri" pitchFamily="34" charset="0"/>
            </a:endParaRPr>
          </a:p>
          <a:p>
            <a:pPr marL="514350" lvl="0" indent="-514350">
              <a:lnSpc>
                <a:spcPct val="80000"/>
              </a:lnSpc>
              <a:buClr>
                <a:srgbClr val="EDF3AE"/>
              </a:buClr>
              <a:buAutoNum type="alphaUcPeriod"/>
            </a:pPr>
            <a:endParaRPr kumimoji="0" lang="fr-FR" sz="3200" b="1" i="0" u="none" strike="noStrike" kern="0" cap="none" spc="0" normalizeH="0" baseline="0" noProof="0" dirty="0">
              <a:ln>
                <a:noFill/>
              </a:ln>
              <a:solidFill>
                <a:srgbClr val="0070C0"/>
              </a:solidFill>
              <a:effectLst/>
              <a:uLnTx/>
              <a:uFillTx/>
              <a:latin typeface="Calibri" pitchFamily="34" charset="0"/>
            </a:endParaRPr>
          </a:p>
          <a:p>
            <a:pPr marL="514350" lvl="0" indent="-514350">
              <a:lnSpc>
                <a:spcPct val="80000"/>
              </a:lnSpc>
              <a:buClr>
                <a:srgbClr val="EDF3AE"/>
              </a:buClr>
              <a:buAutoNum type="alphaUcPeriod"/>
            </a:pPr>
            <a:endParaRPr kumimoji="0" lang="fr-FR" sz="3200" b="1" i="0" u="none" strike="noStrike" kern="0" cap="none" spc="0" normalizeH="0" baseline="0" noProof="0" dirty="0">
              <a:ln>
                <a:noFill/>
              </a:ln>
              <a:solidFill>
                <a:srgbClr val="0070C0"/>
              </a:solidFill>
              <a:effectLst/>
              <a:uLnTx/>
              <a:uFillTx/>
              <a:latin typeface="Calibri" pitchFamily="34" charset="0"/>
            </a:endParaRPr>
          </a:p>
        </p:txBody>
      </p:sp>
      <p:pic>
        <p:nvPicPr>
          <p:cNvPr id="2" name="Imag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1012" y="1771952"/>
            <a:ext cx="3603195" cy="5041424"/>
          </a:xfrm>
          <a:prstGeom prst="rect">
            <a:avLst/>
          </a:prstGeom>
        </p:spPr>
      </p:pic>
    </p:spTree>
    <p:custDataLst>
      <p:tags r:id="rId1"/>
    </p:custDataLst>
    <p:extLst>
      <p:ext uri="{BB962C8B-B14F-4D97-AF65-F5344CB8AC3E}">
        <p14:creationId xmlns:p14="http://schemas.microsoft.com/office/powerpoint/2010/main" val="2357792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403648" y="216597"/>
            <a:ext cx="7272808"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09900"/>
                </a:solidFill>
                <a:effectLst/>
                <a:uLnTx/>
                <a:uFillTx/>
                <a:latin typeface="Calibri" pitchFamily="34" charset="0"/>
                <a:ea typeface="+mn-ea"/>
                <a:cs typeface="Calibri" pitchFamily="34" charset="0"/>
              </a:rPr>
              <a:t>HARCELEMENT…</a:t>
            </a:r>
            <a:r>
              <a:rPr kumimoji="0" lang="fr-FR" sz="3200" b="1" i="0" u="none" strike="noStrike" kern="1200" cap="small" spc="0" normalizeH="0" noProof="0" dirty="0">
                <a:ln>
                  <a:noFill/>
                </a:ln>
                <a:solidFill>
                  <a:srgbClr val="009900"/>
                </a:solidFill>
                <a:effectLst/>
                <a:uLnTx/>
                <a:uFillTx/>
                <a:latin typeface="Calibri" pitchFamily="34" charset="0"/>
                <a:ea typeface="+mn-ea"/>
                <a:cs typeface="Calibri" pitchFamily="34" charset="0"/>
              </a:rPr>
              <a:t> QUELLES REPONSES</a:t>
            </a:r>
            <a:r>
              <a:rPr lang="fr-FR" sz="3200" b="1" cap="small" dirty="0">
                <a:solidFill>
                  <a:srgbClr val="009900"/>
                </a:solidFill>
                <a:latin typeface="Calibri" pitchFamily="34" charset="0"/>
                <a:cs typeface="Calibri" pitchFamily="34" charset="0"/>
              </a:rPr>
              <a:t> ?</a:t>
            </a:r>
            <a:endParaRPr kumimoji="0" lang="fr-FR" sz="3200" b="1" i="0" u="none" strike="noStrike" kern="1200" cap="small" spc="0" normalizeH="0" baseline="0" noProof="0" dirty="0">
              <a:ln>
                <a:noFill/>
              </a:ln>
              <a:solidFill>
                <a:srgbClr val="009900"/>
              </a:solidFill>
              <a:effectLst/>
              <a:uLnTx/>
              <a:uFillTx/>
              <a:latin typeface="Calibri" pitchFamily="34" charset="0"/>
              <a:ea typeface="+mn-ea"/>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004820"/>
            <a:ext cx="8229600" cy="8400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0" lvl="0" indent="0" algn="ctr">
              <a:lnSpc>
                <a:spcPct val="80000"/>
              </a:lnSpc>
              <a:buClr>
                <a:srgbClr val="EDF3AE"/>
              </a:buClr>
              <a:buNone/>
            </a:pPr>
            <a:r>
              <a:rPr lang="fr-FR" sz="2800" b="1" kern="0" dirty="0">
                <a:solidFill>
                  <a:srgbClr val="009900"/>
                </a:solidFill>
                <a:latin typeface="Calibri" pitchFamily="34" charset="0"/>
              </a:rPr>
              <a:t>Phare : un programme de prévention du harcèlement à destination des écoles et des collèges</a:t>
            </a:r>
            <a:endParaRPr kumimoji="0" lang="fr-FR" sz="2800" b="1" i="0" u="none" strike="noStrike" kern="0" cap="none" spc="0" normalizeH="0" baseline="0" noProof="0" dirty="0">
              <a:ln>
                <a:noFill/>
              </a:ln>
              <a:solidFill>
                <a:srgbClr val="0070C0"/>
              </a:solidFill>
              <a:effectLst/>
              <a:uLnTx/>
              <a:uFillTx/>
              <a:latin typeface="Calibri" pitchFamily="34" charset="0"/>
            </a:endParaRPr>
          </a:p>
          <a:p>
            <a:pPr marL="514350" lvl="0" indent="-514350">
              <a:lnSpc>
                <a:spcPct val="80000"/>
              </a:lnSpc>
              <a:buClr>
                <a:srgbClr val="EDF3AE"/>
              </a:buClr>
              <a:buAutoNum type="alphaUcPeriod"/>
            </a:pPr>
            <a:endParaRPr kumimoji="0" lang="fr-FR" sz="3200" b="1" i="0" u="none" strike="noStrike" kern="0" cap="none" spc="0" normalizeH="0" baseline="0" noProof="0" dirty="0">
              <a:ln>
                <a:noFill/>
              </a:ln>
              <a:solidFill>
                <a:srgbClr val="0070C0"/>
              </a:solidFill>
              <a:effectLst/>
              <a:uLnTx/>
              <a:uFillTx/>
              <a:latin typeface="Calibri" pitchFamily="34" charset="0"/>
            </a:endParaRPr>
          </a:p>
          <a:p>
            <a:pPr marL="514350" lvl="0" indent="-514350">
              <a:lnSpc>
                <a:spcPct val="80000"/>
              </a:lnSpc>
              <a:buClr>
                <a:srgbClr val="EDF3AE"/>
              </a:buClr>
              <a:buAutoNum type="alphaUcPeriod"/>
            </a:pPr>
            <a:endParaRPr kumimoji="0" lang="fr-FR" sz="3200" b="1" i="0" u="none" strike="noStrike" kern="0" cap="none" spc="0" normalizeH="0" baseline="0" noProof="0" dirty="0">
              <a:ln>
                <a:noFill/>
              </a:ln>
              <a:solidFill>
                <a:srgbClr val="0070C0"/>
              </a:solidFill>
              <a:effectLst/>
              <a:uLnTx/>
              <a:uFillTx/>
              <a:latin typeface="Calibri" pitchFamily="34" charset="0"/>
            </a:endParaRPr>
          </a:p>
        </p:txBody>
      </p:sp>
      <p:pic>
        <p:nvPicPr>
          <p:cNvPr id="3" name="Imag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8326" y="1750782"/>
            <a:ext cx="3566860" cy="4990586"/>
          </a:xfrm>
          <a:prstGeom prst="rect">
            <a:avLst/>
          </a:prstGeom>
        </p:spPr>
      </p:pic>
    </p:spTree>
    <p:custDataLst>
      <p:tags r:id="rId1"/>
    </p:custDataLst>
    <p:extLst>
      <p:ext uri="{BB962C8B-B14F-4D97-AF65-F5344CB8AC3E}">
        <p14:creationId xmlns:p14="http://schemas.microsoft.com/office/powerpoint/2010/main" val="1610977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79388" y="2349500"/>
            <a:ext cx="8497068" cy="446276"/>
          </a:xfrm>
          <a:prstGeom prst="rect">
            <a:avLst/>
          </a:prstGeom>
          <a:noFill/>
          <a:ln w="9525">
            <a:noFill/>
            <a:miter lim="800000"/>
            <a:headEnd/>
            <a:tailEnd/>
          </a:ln>
        </p:spPr>
        <p:txBody>
          <a:bodyPr wrap="square">
            <a:spAutoFit/>
          </a:bodyPr>
          <a:lstStyle/>
          <a:p>
            <a:pPr marL="457200" marR="0" lvl="1" indent="0" algn="just" defTabSz="914400" rtl="0" eaLnBrk="1" fontAlgn="base" latinLnBrk="0" hangingPunct="1">
              <a:lnSpc>
                <a:spcPct val="100000"/>
              </a:lnSpc>
              <a:spcBef>
                <a:spcPct val="50000"/>
              </a:spcBef>
              <a:spcAft>
                <a:spcPct val="0"/>
              </a:spcAft>
              <a:buClr>
                <a:srgbClr val="0DB434"/>
              </a:buClr>
              <a:buSzPct val="80000"/>
              <a:buFontTx/>
              <a:buNone/>
              <a:tabLst/>
              <a:defRPr/>
            </a:pPr>
            <a:r>
              <a:rPr kumimoji="0" lang="fr-FR" sz="2300" b="1" i="0" u="none" strike="noStrike" kern="1200" cap="none" spc="0" normalizeH="0" baseline="0" noProof="0" dirty="0">
                <a:ln>
                  <a:noFill/>
                </a:ln>
                <a:solidFill>
                  <a:prstClr val="black"/>
                </a:solidFill>
                <a:effectLst/>
                <a:uLnTx/>
                <a:uFillTx/>
                <a:latin typeface="Calibri" pitchFamily="34" charset="0"/>
                <a:ea typeface="+mn-ea"/>
                <a:cs typeface="+mn-cs"/>
              </a:rPr>
              <a:t> </a:t>
            </a:r>
            <a:endParaRPr kumimoji="0" lang="fr-FR" sz="2300" b="0" i="1"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9090" name="Text Box 4"/>
          <p:cNvSpPr txBox="1">
            <a:spLocks noChangeArrowheads="1"/>
          </p:cNvSpPr>
          <p:nvPr/>
        </p:nvSpPr>
        <p:spPr bwMode="auto">
          <a:xfrm>
            <a:off x="323528" y="1309751"/>
            <a:ext cx="7920880" cy="4031873"/>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8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Développement de « </a:t>
            </a:r>
            <a:r>
              <a:rPr kumimoji="0" lang="fr-FR" altLang="fr-FR" sz="2800" b="1"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compétences humaines et relationnelles utiles au développement de comportements favorables à la santé </a:t>
            </a:r>
            <a:r>
              <a:rPr kumimoji="0" lang="fr-FR" altLang="fr-FR" sz="28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 </a:t>
            </a:r>
            <a:r>
              <a:rPr kumimoji="0" lang="fr-FR" altLang="fr-FR" sz="28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(M.DEMARTEAU)</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Les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actions</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d’éducation pour la santé visent l’adaptation des attitudes et des comportements influençant la santé. Pour être efficaces, elles interviennent simultanément sur trois déterminants du comportement accessibles à l’éducation :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savoir-faire </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et 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savoir-être. </a:t>
            </a:r>
          </a:p>
        </p:txBody>
      </p:sp>
      <p:sp>
        <p:nvSpPr>
          <p:cNvPr id="6" name="Rectangle 2" descr="Large confetti"/>
          <p:cNvSpPr>
            <a:spLocks noChangeArrowheads="1"/>
          </p:cNvSpPr>
          <p:nvPr/>
        </p:nvSpPr>
        <p:spPr bwMode="auto">
          <a:xfrm>
            <a:off x="104360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Le concept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d’Education pour la Santé </a:t>
            </a:r>
          </a:p>
        </p:txBody>
      </p:sp>
      <p:pic>
        <p:nvPicPr>
          <p:cNvPr id="89093"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7" name="Espace réservé du numéro de diapositive 6"/>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8" name="Image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270327" y="4941168"/>
            <a:ext cx="1470025"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18769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custDataLst>
              <p:tags r:id="rId2"/>
            </p:custDataLst>
          </p:nvPr>
        </p:nvSpPr>
        <p:spPr>
          <a:xfrm>
            <a:off x="1403648" y="188913"/>
            <a:ext cx="6870402" cy="1008062"/>
          </a:xfrm>
          <a:noFill/>
        </p:spPr>
        <p:txBody>
          <a:bodyPr anchor="ctr"/>
          <a:lstStyle/>
          <a:p>
            <a:pPr algn="ctr" eaLnBrk="1" hangingPunct="1"/>
            <a:r>
              <a:rPr lang="fr-FR" altLang="fr-FR" sz="3600" b="1" dirty="0">
                <a:solidFill>
                  <a:srgbClr val="009900"/>
                </a:solidFill>
                <a:latin typeface="Calibri" panose="020F0502020204030204" pitchFamily="34" charset="0"/>
              </a:rPr>
              <a:t>Education à la santé : Principes clés</a:t>
            </a:r>
          </a:p>
        </p:txBody>
      </p:sp>
      <p:sp>
        <p:nvSpPr>
          <p:cNvPr id="71684" name="Rectangle 3"/>
          <p:cNvSpPr>
            <a:spLocks noGrp="1" noChangeArrowheads="1"/>
          </p:cNvSpPr>
          <p:nvPr>
            <p:ph type="body" idx="1"/>
          </p:nvPr>
        </p:nvSpPr>
        <p:spPr>
          <a:xfrm>
            <a:off x="395288" y="1341438"/>
            <a:ext cx="8281167" cy="4679950"/>
          </a:xfrm>
        </p:spPr>
        <p:txBody>
          <a:bodyPr/>
          <a:lstStyle/>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globale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Prendre en compte les dimensions physique, psychologique et sociale de la santé</a:t>
            </a:r>
          </a:p>
          <a:p>
            <a:pPr marL="0" indent="0" algn="just">
              <a:lnSpc>
                <a:spcPct val="80000"/>
              </a:lnSpc>
              <a:spcBef>
                <a:spcPts val="525"/>
              </a:spcBef>
              <a:buClr>
                <a:srgbClr val="99CC00"/>
              </a:buClr>
              <a:buFontTx/>
              <a:buNone/>
              <a:defRPr/>
            </a:pP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positive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Favoriser la mobilisation et le développement des compétences psychosociales et de l’estime de soi, la valorisation</a:t>
            </a:r>
            <a:br>
              <a:rPr lang="fr-FR" altLang="fr-FR" sz="2400" dirty="0">
                <a:latin typeface="Calibri" panose="020F0502020204030204" pitchFamily="34" charset="0"/>
                <a:cs typeface="Times New Roman" panose="02020603050405020304" pitchFamily="18" charset="0"/>
              </a:rPr>
            </a:b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réflexive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Inciter à la réflexion</a:t>
            </a:r>
          </a:p>
          <a:p>
            <a:pPr marL="0" indent="0" algn="just">
              <a:lnSpc>
                <a:spcPct val="80000"/>
              </a:lnSpc>
              <a:spcBef>
                <a:spcPts val="525"/>
              </a:spcBef>
              <a:buClr>
                <a:srgbClr val="99CC00"/>
              </a:buClr>
              <a:buFontTx/>
              <a:buNone/>
              <a:defRPr/>
            </a:pP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participative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Favoriser la participation active en tenant compte des connaissances, attitudes, valeurs, pratiques et expériences des personnes</a:t>
            </a:r>
            <a:endParaRPr lang="fr-FR" sz="2400" dirty="0">
              <a:latin typeface="Calibri" panose="020F0502020204030204" pitchFamily="34" charset="0"/>
            </a:endParaRPr>
          </a:p>
          <a:p>
            <a:pPr marL="0" indent="0" fontAlgn="auto">
              <a:spcBef>
                <a:spcPts val="0"/>
              </a:spcBef>
              <a:spcAft>
                <a:spcPts val="0"/>
              </a:spcAft>
              <a:buFontTx/>
              <a:buNone/>
              <a:defRPr/>
            </a:pPr>
            <a:endParaRPr lang="fr-FR" sz="2800" dirty="0">
              <a:solidFill>
                <a:srgbClr val="00B050"/>
              </a:solidFill>
              <a:latin typeface="Calibri" panose="020F0502020204030204" pitchFamily="34" charset="0"/>
              <a:cs typeface="Calibri" panose="020F0502020204030204" pitchFamily="34" charset="0"/>
              <a:sym typeface="Webdings"/>
            </a:endParaRPr>
          </a:p>
          <a:p>
            <a:pPr marL="0" indent="0" algn="just">
              <a:buFontTx/>
              <a:buNone/>
              <a:defRPr/>
            </a:pPr>
            <a:endParaRPr lang="fr-FR" sz="2800" b="1" i="1" dirty="0">
              <a:solidFill>
                <a:srgbClr val="00B050"/>
              </a:solidFill>
              <a:latin typeface="Calibri" pitchFamily="34" charset="0"/>
            </a:endParaRPr>
          </a:p>
        </p:txBody>
      </p:sp>
      <p:pic>
        <p:nvPicPr>
          <p:cNvPr id="4"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8553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654968"/>
            <a:ext cx="7620000" cy="685800"/>
          </a:xfrm>
          <a:prstGeom prst="rect">
            <a:avLst/>
          </a:prstGeom>
          <a:noFill/>
          <a:ln>
            <a:noFill/>
          </a:ln>
          <a:effectLst/>
          <a:extLst/>
        </p:spPr>
        <p:txBody>
          <a:bodyPr anchor="b"/>
          <a:lstStyle/>
          <a:p>
            <a:pPr lvl="0" algn="ctr" fontAlgn="auto">
              <a:spcBef>
                <a:spcPts val="0"/>
              </a:spcBef>
              <a:spcAft>
                <a:spcPts val="0"/>
              </a:spcAft>
              <a:defRPr/>
            </a:pPr>
            <a:r>
              <a:rPr lang="fr-FR" sz="2800" b="1" cap="small" dirty="0">
                <a:solidFill>
                  <a:srgbClr val="0DB434"/>
                </a:solidFill>
                <a:latin typeface="Calibri" pitchFamily="34" charset="0"/>
                <a:cs typeface="Calibri" pitchFamily="34" charset="0"/>
              </a:rPr>
              <a:t>Compétences psychosociales - CPS… </a:t>
            </a:r>
            <a:br>
              <a:rPr lang="fr-FR" sz="2800" b="1" cap="small" dirty="0">
                <a:solidFill>
                  <a:srgbClr val="0DB434"/>
                </a:solidFill>
                <a:latin typeface="Calibri" pitchFamily="34" charset="0"/>
                <a:cs typeface="Calibri" pitchFamily="34" charset="0"/>
              </a:rPr>
            </a:br>
            <a:r>
              <a:rPr lang="fr-FR" sz="2800" b="1" cap="small" dirty="0">
                <a:solidFill>
                  <a:srgbClr val="0DB434"/>
                </a:solidFill>
                <a:latin typeface="Calibri" pitchFamily="34" charset="0"/>
                <a:cs typeface="Calibri" pitchFamily="34" charset="0"/>
              </a:rPr>
              <a:t>Une stratégie clé en éducation pour la santé… et prevention du harcelement</a:t>
            </a:r>
            <a:endParaRPr kumimoji="0" lang="fr-FR" sz="28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indent="-273050">
              <a:lnSpc>
                <a:spcPct val="80000"/>
              </a:lnSpc>
              <a:buFont typeface="Wingdings" pitchFamily="2" charset="2"/>
              <a:buNone/>
            </a:pPr>
            <a:endParaRPr lang="fr-FR" sz="1800" b="1" kern="0" dirty="0">
              <a:latin typeface="Calibri" pitchFamily="34" charset="0"/>
            </a:endParaRPr>
          </a:p>
          <a:p>
            <a:pPr marL="273050" indent="-273050" algn="ctr">
              <a:lnSpc>
                <a:spcPct val="80000"/>
              </a:lnSpc>
              <a:buFont typeface="Wingdings" pitchFamily="2" charset="2"/>
              <a:buNone/>
            </a:pPr>
            <a:r>
              <a:rPr lang="fr-FR" b="1" kern="0" dirty="0">
                <a:effectLst>
                  <a:outerShdw blurRad="38100" dist="38100" dir="2700000" algn="tl">
                    <a:srgbClr val="000000">
                      <a:alpha val="43137"/>
                    </a:srgbClr>
                  </a:outerShdw>
                </a:effectLst>
                <a:latin typeface="Calibri" pitchFamily="34" charset="0"/>
              </a:rPr>
              <a:t>Définition OMS – 1993 : </a:t>
            </a:r>
          </a:p>
          <a:p>
            <a:pPr marL="273050" indent="-273050" algn="ctr">
              <a:lnSpc>
                <a:spcPct val="80000"/>
              </a:lnSpc>
              <a:buFont typeface="Wingdings" pitchFamily="2" charset="2"/>
              <a:buNone/>
            </a:pPr>
            <a:endParaRPr lang="fr-FR" kern="0" dirty="0">
              <a:effectLst>
                <a:outerShdw blurRad="38100" dist="38100" dir="2700000" algn="tl">
                  <a:srgbClr val="000000">
                    <a:alpha val="43137"/>
                  </a:srgbClr>
                </a:outerShdw>
              </a:effectLst>
              <a:latin typeface="Calibri" pitchFamily="34" charset="0"/>
            </a:endParaRPr>
          </a:p>
          <a:p>
            <a:pPr marL="273050" indent="-273050" algn="ctr">
              <a:lnSpc>
                <a:spcPct val="80000"/>
              </a:lnSpc>
              <a:buFont typeface="Wingdings" pitchFamily="2" charset="2"/>
              <a:buNone/>
            </a:pPr>
            <a:endParaRPr lang="fr-FR" kern="0" dirty="0">
              <a:effectLst>
                <a:outerShdw blurRad="38100" dist="38100" dir="2700000" algn="tl">
                  <a:srgbClr val="000000">
                    <a:alpha val="43137"/>
                  </a:srgbClr>
                </a:outerShdw>
              </a:effectLst>
              <a:latin typeface="Calibri" pitchFamily="34" charset="0"/>
            </a:endParaRPr>
          </a:p>
          <a:p>
            <a:pPr marL="273050" indent="-273050" algn="ctr">
              <a:lnSpc>
                <a:spcPct val="80000"/>
              </a:lnSpc>
              <a:buFont typeface="Wingdings" pitchFamily="2" charset="2"/>
              <a:buNone/>
            </a:pPr>
            <a:endParaRPr lang="fr-FR" kern="0" dirty="0">
              <a:effectLst>
                <a:outerShdw blurRad="38100" dist="38100" dir="2700000" algn="tl">
                  <a:srgbClr val="000000">
                    <a:alpha val="43137"/>
                  </a:srgbClr>
                </a:outerShdw>
              </a:effectLst>
              <a:latin typeface="Calibri" pitchFamily="34" charset="0"/>
            </a:endParaRPr>
          </a:p>
          <a:p>
            <a:pPr marL="0" indent="0" algn="just">
              <a:lnSpc>
                <a:spcPct val="80000"/>
              </a:lnSpc>
              <a:buFont typeface="Wingdings" pitchFamily="2" charset="2"/>
              <a:buNone/>
            </a:pPr>
            <a:r>
              <a:rPr lang="fr-FR" sz="1800" b="1" i="1" kern="0" dirty="0">
                <a:solidFill>
                  <a:srgbClr val="0099FF"/>
                </a:solidFill>
                <a:latin typeface="Calibri" pitchFamily="34" charset="0"/>
              </a:rPr>
              <a:t>« La capacité d'une personne à répondre avec efficacité aux exigences et aux épreuves de la vie quotidienne. C'est l'aptitude d'une personne à maintenir un état de bien-être mental, en adoptant un comportement approprié et positif à l'occasion des relations entretenues avec les autres, sa propre culture et son environnement. » </a:t>
            </a:r>
          </a:p>
          <a:p>
            <a:pPr marL="0" indent="0" algn="just">
              <a:lnSpc>
                <a:spcPct val="80000"/>
              </a:lnSpc>
              <a:buFont typeface="Wingdings" pitchFamily="2" charset="2"/>
              <a:buNone/>
            </a:pPr>
            <a:endParaRPr lang="fr-FR" sz="1800" b="1" i="1" kern="0" dirty="0">
              <a:solidFill>
                <a:srgbClr val="0099FF"/>
              </a:solidFill>
              <a:latin typeface="Calibri" pitchFamily="34" charset="0"/>
            </a:endParaRPr>
          </a:p>
          <a:p>
            <a:pPr marL="0" indent="0" algn="just">
              <a:lnSpc>
                <a:spcPct val="80000"/>
              </a:lnSpc>
              <a:buFont typeface="Wingdings" pitchFamily="2" charset="2"/>
              <a:buNone/>
            </a:pPr>
            <a:r>
              <a:rPr lang="fr-FR" sz="1800" b="1" i="1" kern="0" dirty="0">
                <a:solidFill>
                  <a:srgbClr val="0099FF"/>
                </a:solidFill>
                <a:latin typeface="Calibri" pitchFamily="34" charset="0"/>
              </a:rPr>
              <a:t>« Les compétences psychosociales ont un rôle important à jouer dans la promotion de la santé…/, en termes de bien-être physique, mental et social…/, quand les problèmes de santé sont liés à un comportement, et quand le comportement est lié à une incapacité à répondre efficacement au stress et aux pressions de la vie. »</a:t>
            </a:r>
          </a:p>
          <a:p>
            <a:pPr marL="273050" indent="-273050" algn="just">
              <a:lnSpc>
                <a:spcPct val="80000"/>
              </a:lnSpc>
              <a:buFont typeface="Wingdings" pitchFamily="2" charset="2"/>
              <a:buNone/>
            </a:pPr>
            <a:endParaRPr lang="fr-FR" sz="1800" kern="0" dirty="0">
              <a:latin typeface="Calibri" pitchFamily="34" charset="0"/>
            </a:endParaRPr>
          </a:p>
          <a:p>
            <a:pPr marL="0" indent="0" algn="just">
              <a:lnSpc>
                <a:spcPct val="80000"/>
              </a:lnSpc>
              <a:buFont typeface="Wingdings" pitchFamily="2" charset="2"/>
              <a:buNone/>
            </a:pPr>
            <a:r>
              <a:rPr lang="fr-FR" sz="1800" b="1" i="1" kern="0" dirty="0">
                <a:solidFill>
                  <a:srgbClr val="0099FF"/>
                </a:solidFill>
                <a:latin typeface="Calibri" pitchFamily="34" charset="0"/>
              </a:rPr>
              <a:t>« L'amélioration de la compétence psychosociale pourrait être un élément important dans la promotion de la santé et du bien-être, puisque les comportements sont de plus en plus impliqués dans l'origine des problèmes de santé. »</a:t>
            </a:r>
          </a:p>
          <a:p>
            <a:pPr marL="273050" indent="-273050" algn="just">
              <a:lnSpc>
                <a:spcPct val="80000"/>
              </a:lnSpc>
              <a:buFont typeface="Wingdings" pitchFamily="2" charset="2"/>
              <a:buNone/>
            </a:pPr>
            <a:endParaRPr lang="fr-FR" sz="1800" kern="0" dirty="0">
              <a:latin typeface="Calibri" pitchFamily="34" charset="0"/>
            </a:endParaRPr>
          </a:p>
          <a:p>
            <a:pPr marL="273050" indent="-273050">
              <a:lnSpc>
                <a:spcPct val="80000"/>
              </a:lnSpc>
              <a:buFont typeface="Wingdings" pitchFamily="2" charset="2"/>
              <a:buNone/>
            </a:pPr>
            <a:endParaRPr lang="fr-FR" sz="1800" kern="0" dirty="0">
              <a:latin typeface="Calibri" pitchFamily="34" charset="0"/>
            </a:endParaRPr>
          </a:p>
        </p:txBody>
      </p:sp>
      <p:pic>
        <p:nvPicPr>
          <p:cNvPr id="2" name="Image 1"/>
          <p:cNvPicPr>
            <a:picLocks noChangeAspect="1"/>
          </p:cNvPicPr>
          <p:nvPr/>
        </p:nvPicPr>
        <p:blipFill>
          <a:blip r:embed="rId5"/>
          <a:stretch>
            <a:fillRect/>
          </a:stretch>
        </p:blipFill>
        <p:spPr>
          <a:xfrm>
            <a:off x="135980" y="1181494"/>
            <a:ext cx="3139876" cy="1671442"/>
          </a:xfrm>
          <a:prstGeom prst="rect">
            <a:avLst/>
          </a:prstGeom>
        </p:spPr>
      </p:pic>
    </p:spTree>
    <p:custDataLst>
      <p:tags r:id="rId1"/>
    </p:custDataLst>
    <p:extLst>
      <p:ext uri="{BB962C8B-B14F-4D97-AF65-F5344CB8AC3E}">
        <p14:creationId xmlns:p14="http://schemas.microsoft.com/office/powerpoint/2010/main" val="362884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xEl>
                                              <p:pRg st="7" end="7"/>
                                            </p:txEl>
                                          </p:spTgt>
                                        </p:tgtEl>
                                        <p:attrNameLst>
                                          <p:attrName>style.visibility</p:attrName>
                                        </p:attrNameLst>
                                      </p:cBhvr>
                                      <p:to>
                                        <p:strVal val="visible"/>
                                      </p:to>
                                    </p:set>
                                    <p:animEffect transition="in" filter="checkerboard(across)">
                                      <p:cBhvr>
                                        <p:cTn id="7" dur="500"/>
                                        <p:tgtEl>
                                          <p:spTgt spid="1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xEl>
                                              <p:pRg st="9" end="9"/>
                                            </p:txEl>
                                          </p:spTgt>
                                        </p:tgtEl>
                                        <p:attrNameLst>
                                          <p:attrName>style.visibility</p:attrName>
                                        </p:attrNameLst>
                                      </p:cBhvr>
                                      <p:to>
                                        <p:strVal val="visible"/>
                                      </p:to>
                                    </p:set>
                                    <p:animEffect transition="in" filter="checkerboard(across)">
                                      <p:cBhvr>
                                        <p:cTn id="12" dur="500"/>
                                        <p:tgtEl>
                                          <p:spTgt spid="18">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8">
                                            <p:txEl>
                                              <p:pRg st="7" end="7"/>
                                            </p:txEl>
                                          </p:spTgt>
                                        </p:tgtEl>
                                      </p:cBhvr>
                                    </p:animEffect>
                                    <p:set>
                                      <p:cBhvr>
                                        <p:cTn id="17" dur="1" fill="hold">
                                          <p:stCondLst>
                                            <p:cond delay="499"/>
                                          </p:stCondLst>
                                        </p:cTn>
                                        <p:tgtEl>
                                          <p:spTgt spid="18">
                                            <p:txEl>
                                              <p:pRg st="7" end="7"/>
                                            </p:txEl>
                                          </p:spTgt>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500"/>
                                        <p:tgtEl>
                                          <p:spTgt spid="18">
                                            <p:txEl>
                                              <p:pRg st="9" end="9"/>
                                            </p:txEl>
                                          </p:spTgt>
                                        </p:tgtEl>
                                      </p:cBhvr>
                                    </p:animEffect>
                                    <p:set>
                                      <p:cBhvr>
                                        <p:cTn id="20" dur="1" fill="hold">
                                          <p:stCondLst>
                                            <p:cond delay="499"/>
                                          </p:stCondLst>
                                        </p:cTn>
                                        <p:tgtEl>
                                          <p:spTgt spid="18">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991490-665B-493E-93B6-89AFE2927713}"/>
              </a:ext>
            </a:extLst>
          </p:cNvPr>
          <p:cNvSpPr>
            <a:spLocks noGrp="1"/>
          </p:cNvSpPr>
          <p:nvPr>
            <p:ph type="title"/>
          </p:nvPr>
        </p:nvSpPr>
        <p:spPr>
          <a:xfrm>
            <a:off x="722313" y="609600"/>
            <a:ext cx="7881937" cy="1524000"/>
          </a:xfrm>
        </p:spPr>
        <p:txBody>
          <a:bodyPr>
            <a:normAutofit fontScale="90000"/>
          </a:bodyPr>
          <a:lstStyle/>
          <a:p>
            <a:pPr eaLnBrk="1" fontAlgn="auto" hangingPunct="1">
              <a:spcAft>
                <a:spcPts val="0"/>
              </a:spcAft>
              <a:defRPr/>
            </a:pPr>
            <a:r>
              <a:rPr lang="fr-FR" dirty="0"/>
              <a:t>CoDES 05</a:t>
            </a:r>
            <a:br>
              <a:rPr lang="fr-FR" dirty="0"/>
            </a:br>
            <a:r>
              <a:rPr lang="fr-FR" dirty="0"/>
              <a:t>NOS ACTIVITES – NOS MISSIONS</a:t>
            </a:r>
            <a:br>
              <a:rPr lang="fr-FR" dirty="0"/>
            </a:br>
            <a:endParaRPr lang="fr-FR" dirty="0"/>
          </a:p>
        </p:txBody>
      </p:sp>
      <p:sp>
        <p:nvSpPr>
          <p:cNvPr id="1945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FF440AD2-5141-41AD-84F9-14717F9B6065}"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221163"/>
            <a:ext cx="87852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texte 1">
            <a:extLst>
              <a:ext uri="{FF2B5EF4-FFF2-40B4-BE49-F238E27FC236}">
                <a16:creationId xmlns:a16="http://schemas.microsoft.com/office/drawing/2014/main" id="{299EC547-D8A1-4F7D-8E49-0E3F42477745}"/>
              </a:ext>
            </a:extLst>
          </p:cNvPr>
          <p:cNvSpPr>
            <a:spLocks noGrp="1"/>
          </p:cNvSpPr>
          <p:nvPr>
            <p:ph type="body" idx="1"/>
          </p:nvPr>
        </p:nvSpPr>
        <p:spPr>
          <a:xfrm>
            <a:off x="611188" y="2565400"/>
            <a:ext cx="8208962" cy="1655763"/>
          </a:xfrm>
        </p:spPr>
        <p:txBody>
          <a:bodyPr>
            <a:noAutofit/>
          </a:bodyPr>
          <a:lstStyle/>
          <a:p>
            <a:pPr eaLnBrk="1" fontAlgn="auto" hangingPunct="1">
              <a:spcAft>
                <a:spcPts val="0"/>
              </a:spcAft>
              <a:buFont typeface="Wingdings 2"/>
              <a:buNone/>
              <a:defRPr/>
            </a:pPr>
            <a:r>
              <a:rPr lang="fr-FR" sz="3200" dirty="0">
                <a:solidFill>
                  <a:schemeClr val="tx2">
                    <a:lumMod val="75000"/>
                  </a:schemeClr>
                </a:solidFill>
                <a:latin typeface="Calibri" pitchFamily="34" charset="0"/>
              </a:rPr>
              <a:t>LE RESEAU c</a:t>
            </a:r>
            <a:r>
              <a:rPr lang="fr-FR" sz="3200" cap="none" dirty="0">
                <a:solidFill>
                  <a:schemeClr val="tx2">
                    <a:lumMod val="75000"/>
                  </a:schemeClr>
                </a:solidFill>
                <a:latin typeface="Calibri" pitchFamily="34" charset="0"/>
              </a:rPr>
              <a:t>o</a:t>
            </a:r>
            <a:r>
              <a:rPr lang="fr-FR" sz="3200" dirty="0">
                <a:solidFill>
                  <a:schemeClr val="tx2">
                    <a:lumMod val="75000"/>
                  </a:schemeClr>
                </a:solidFill>
                <a:latin typeface="Calibri" pitchFamily="34" charset="0"/>
              </a:rPr>
              <a:t>des:</a:t>
            </a:r>
          </a:p>
          <a:p>
            <a:pPr eaLnBrk="1" fontAlgn="auto" hangingPunct="1">
              <a:spcAft>
                <a:spcPts val="0"/>
              </a:spcAft>
              <a:buFont typeface="Wingdings 2"/>
              <a:buNone/>
              <a:defRPr/>
            </a:pPr>
            <a:r>
              <a:rPr lang="fr-FR" sz="3200" dirty="0">
                <a:solidFill>
                  <a:schemeClr val="tx2">
                    <a:lumMod val="75000"/>
                  </a:schemeClr>
                </a:solidFill>
                <a:latin typeface="Calibri" pitchFamily="34" charset="0"/>
              </a:rPr>
              <a:t>promotion de la santé </a:t>
            </a:r>
          </a:p>
          <a:p>
            <a:pPr eaLnBrk="1" fontAlgn="auto" hangingPunct="1">
              <a:spcAft>
                <a:spcPts val="0"/>
              </a:spcAft>
              <a:buFont typeface="Wingdings 2"/>
              <a:buNone/>
              <a:defRPr/>
            </a:pPr>
            <a:r>
              <a:rPr lang="fr-FR" sz="3200" dirty="0">
                <a:solidFill>
                  <a:schemeClr val="tx2">
                    <a:lumMod val="75000"/>
                  </a:schemeClr>
                </a:solidFill>
                <a:latin typeface="Calibri" pitchFamily="34" charset="0"/>
              </a:rPr>
              <a:t>au quotidien</a:t>
            </a:r>
          </a:p>
        </p:txBody>
      </p:sp>
      <p:pic>
        <p:nvPicPr>
          <p:cNvPr id="19462" name="Image 6" descr="CoDES-0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76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654968"/>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Compétences psychosociales - CPS… </a:t>
            </a:r>
            <a:br>
              <a:rPr kumimoji="0" lang="fr-FR" sz="28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br>
            <a:r>
              <a:rPr kumimoji="0" lang="fr-FR" sz="28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Une stratégie clé en éducation pour la santé… et prevention du harcelement</a:t>
            </a: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marR="0" lvl="0" indent="-273050" algn="l"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1" i="0" u="none" strike="noStrike" kern="0" cap="none" spc="0" normalizeH="0" baseline="0" noProof="0" dirty="0">
              <a:ln>
                <a:noFill/>
              </a:ln>
              <a:solidFill>
                <a:prstClr val="black"/>
              </a:solidFill>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r>
              <a:rPr kumimoji="0" lang="fr-FR"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Définition actualisée</a:t>
            </a:r>
            <a:r>
              <a:rPr kumimoji="0" lang="fr-FR" sz="2000" b="1" i="0" u="none" strike="noStrike" kern="0" cap="none" spc="0" normalizeH="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Santé Publique France 2022 </a:t>
            </a:r>
            <a:r>
              <a:rPr kumimoji="0" lang="fr-FR"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0" lvl="0" indent="0" algn="just">
              <a:lnSpc>
                <a:spcPct val="80000"/>
              </a:lnSpc>
              <a:buClr>
                <a:srgbClr val="EDF3AE"/>
              </a:buClr>
              <a:buNone/>
            </a:pPr>
            <a:r>
              <a:rPr lang="fr-FR" sz="1800" b="1" i="1" kern="0" dirty="0">
                <a:solidFill>
                  <a:srgbClr val="0099FF"/>
                </a:solidFill>
                <a:latin typeface="Calibri" pitchFamily="34" charset="0"/>
              </a:rPr>
              <a:t>Les compétences psychosociales constituent un ensemble cohérent et </a:t>
            </a:r>
            <a:r>
              <a:rPr lang="fr-FR" sz="1800" b="1" i="1" kern="0" dirty="0" err="1">
                <a:solidFill>
                  <a:srgbClr val="0099FF"/>
                </a:solidFill>
                <a:latin typeface="Calibri" pitchFamily="34" charset="0"/>
              </a:rPr>
              <a:t>interrelié</a:t>
            </a:r>
            <a:r>
              <a:rPr lang="fr-FR" sz="1800" b="1" i="1" kern="0" dirty="0">
                <a:solidFill>
                  <a:srgbClr val="0099FF"/>
                </a:solidFill>
                <a:latin typeface="Calibri" pitchFamily="34" charset="0"/>
              </a:rPr>
              <a:t> de capacités psychologiques (cognitives, émotionnelles et sociales), impliquant des connaissances, des processus intrapsychiques et des comportements spécifiques, qui permettent d’augmenter l’autonomisation et le pouvoir d’agir (empowerment), de maintenir un état de bien-être psychique, de favoriser un fonctionnement individuel optimal et de développer des interactions constructives. </a:t>
            </a: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a:p>
            <a:pPr marL="273050" marR="0" lvl="0" indent="-273050" algn="l"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97537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Compétences psychosociales - CPS… </a:t>
            </a:r>
            <a:br>
              <a:rPr lang="fr-FR" sz="3200" b="1" cap="small" dirty="0">
                <a:solidFill>
                  <a:srgbClr val="0DB434"/>
                </a:solidFill>
                <a:latin typeface="Calibri" pitchFamily="34" charset="0"/>
                <a:cs typeface="Calibri" pitchFamily="34" charset="0"/>
              </a:rPr>
            </a:br>
            <a:r>
              <a:rPr lang="fr-FR" sz="3200" b="1" cap="small" dirty="0">
                <a:solidFill>
                  <a:srgbClr val="0DB434"/>
                </a:solidFill>
                <a:latin typeface="Calibri" pitchFamily="34" charset="0"/>
                <a:cs typeface="Calibri" pitchFamily="34" charset="0"/>
              </a:rPr>
              <a:t>Une stratégie clé en éducation pour la santé</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indent="-273050" algn="ctr">
              <a:lnSpc>
                <a:spcPct val="80000"/>
              </a:lnSpc>
              <a:buFont typeface="Wingdings" pitchFamily="2" charset="2"/>
              <a:buNone/>
            </a:pPr>
            <a:r>
              <a:rPr lang="fr-FR" b="1" kern="0" dirty="0">
                <a:effectLst>
                  <a:outerShdw blurRad="38100" dist="38100" dir="2700000" algn="tl">
                    <a:srgbClr val="000000">
                      <a:alpha val="43137"/>
                    </a:srgbClr>
                  </a:outerShdw>
                </a:effectLst>
                <a:latin typeface="Calibri" pitchFamily="34" charset="0"/>
              </a:rPr>
              <a:t>Définition OMS – 2001 : </a:t>
            </a:r>
          </a:p>
          <a:p>
            <a:pPr marL="273050" indent="-273050" algn="ctr">
              <a:lnSpc>
                <a:spcPct val="80000"/>
              </a:lnSpc>
              <a:buFont typeface="Wingdings" pitchFamily="2" charset="2"/>
              <a:buNone/>
            </a:pPr>
            <a:endParaRPr lang="fr-FR" kern="0" dirty="0">
              <a:effectLst>
                <a:outerShdw blurRad="38100" dist="38100" dir="2700000" algn="tl">
                  <a:srgbClr val="000000">
                    <a:alpha val="43137"/>
                  </a:srgbClr>
                </a:outerShdw>
              </a:effectLst>
              <a:latin typeface="Calibri" pitchFamily="34" charset="0"/>
            </a:endParaRPr>
          </a:p>
          <a:p>
            <a:pPr marL="273050" indent="-273050" algn="ctr">
              <a:lnSpc>
                <a:spcPct val="80000"/>
              </a:lnSpc>
              <a:buFont typeface="Wingdings" pitchFamily="2" charset="2"/>
              <a:buNone/>
            </a:pPr>
            <a:endParaRPr lang="fr-FR" kern="0" dirty="0">
              <a:effectLst>
                <a:outerShdw blurRad="38100" dist="38100" dir="2700000" algn="tl">
                  <a:srgbClr val="000000">
                    <a:alpha val="43137"/>
                  </a:srgbClr>
                </a:outerShdw>
              </a:effectLst>
              <a:latin typeface="Calibri" pitchFamily="34" charset="0"/>
            </a:endParaRPr>
          </a:p>
          <a:p>
            <a:pPr marL="273050" indent="-273050" algn="ctr">
              <a:lnSpc>
                <a:spcPct val="80000"/>
              </a:lnSpc>
              <a:buFont typeface="Wingdings" pitchFamily="2" charset="2"/>
              <a:buNone/>
            </a:pPr>
            <a:endParaRPr lang="fr-FR" kern="0" dirty="0">
              <a:effectLst>
                <a:outerShdw blurRad="38100" dist="38100" dir="2700000" algn="tl">
                  <a:srgbClr val="000000">
                    <a:alpha val="43137"/>
                  </a:srgbClr>
                </a:outerShdw>
              </a:effectLst>
              <a:latin typeface="Calibri" pitchFamily="34" charset="0"/>
            </a:endParaRPr>
          </a:p>
          <a:p>
            <a:pPr marL="273050" indent="-273050" algn="just">
              <a:lnSpc>
                <a:spcPct val="80000"/>
              </a:lnSpc>
              <a:buFont typeface="Wingdings" pitchFamily="2" charset="2"/>
              <a:buNone/>
            </a:pPr>
            <a:endParaRPr lang="fr-FR" sz="1800" kern="0" dirty="0">
              <a:latin typeface="Calibri" pitchFamily="34" charset="0"/>
            </a:endParaRPr>
          </a:p>
          <a:p>
            <a:pPr marL="273050" indent="-273050">
              <a:lnSpc>
                <a:spcPct val="80000"/>
              </a:lnSpc>
              <a:buFont typeface="Wingdings" pitchFamily="2" charset="2"/>
              <a:buNone/>
            </a:pPr>
            <a:endParaRPr lang="fr-FR" sz="1800" kern="0" dirty="0">
              <a:latin typeface="Calibri" pitchFamily="34" charset="0"/>
            </a:endParaRPr>
          </a:p>
        </p:txBody>
      </p:sp>
      <p:pic>
        <p:nvPicPr>
          <p:cNvPr id="2050" name="Picture 2" descr="https://www.promosante-idf.fr/sites/default/files/schema-classifications-cps_0.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94284" y="1844824"/>
            <a:ext cx="6552728" cy="466400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3545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Compétences psychosociales - CPS… </a:t>
            </a:r>
            <a:br>
              <a:rPr lang="fr-FR" sz="3200" b="1" cap="small" dirty="0">
                <a:solidFill>
                  <a:srgbClr val="0DB434"/>
                </a:solidFill>
                <a:latin typeface="Calibri" pitchFamily="34" charset="0"/>
                <a:cs typeface="Calibri" pitchFamily="34" charset="0"/>
              </a:rPr>
            </a:br>
            <a:r>
              <a:rPr lang="fr-FR" sz="3200" b="1" cap="small" dirty="0">
                <a:solidFill>
                  <a:srgbClr val="0DB434"/>
                </a:solidFill>
                <a:latin typeface="Calibri" pitchFamily="34" charset="0"/>
                <a:cs typeface="Calibri" pitchFamily="34" charset="0"/>
              </a:rPr>
              <a:t>Une stratégie clé en éducation pour la santé</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1619672" y="1124744"/>
            <a:ext cx="5331584" cy="5608550"/>
          </a:xfrm>
          <a:prstGeom prst="rect">
            <a:avLst/>
          </a:prstGeom>
        </p:spPr>
      </p:pic>
    </p:spTree>
    <p:custDataLst>
      <p:tags r:id="rId1"/>
    </p:custDataLst>
    <p:extLst>
      <p:ext uri="{BB962C8B-B14F-4D97-AF65-F5344CB8AC3E}">
        <p14:creationId xmlns:p14="http://schemas.microsoft.com/office/powerpoint/2010/main" val="3401313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Compétences psychosociales - CPS… </a:t>
            </a:r>
            <a:b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b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Effets et Déterminants…</a:t>
            </a: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Imag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0656" y="1124744"/>
            <a:ext cx="4176464" cy="5647657"/>
          </a:xfrm>
          <a:prstGeom prst="rect">
            <a:avLst/>
          </a:prstGeom>
        </p:spPr>
      </p:pic>
    </p:spTree>
    <p:custDataLst>
      <p:tags r:id="rId1"/>
    </p:custDataLst>
    <p:extLst>
      <p:ext uri="{BB962C8B-B14F-4D97-AF65-F5344CB8AC3E}">
        <p14:creationId xmlns:p14="http://schemas.microsoft.com/office/powerpoint/2010/main" val="264781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Compétences psychosociales - CPS… </a:t>
            </a:r>
            <a:b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b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Synthèse des effets des programmes…</a:t>
            </a: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2440596" y="1268760"/>
            <a:ext cx="5256584" cy="5396759"/>
          </a:xfrm>
          <a:prstGeom prst="rect">
            <a:avLst/>
          </a:prstGeom>
        </p:spPr>
      </p:pic>
    </p:spTree>
    <p:custDataLst>
      <p:tags r:id="rId1"/>
    </p:custDataLst>
    <p:extLst>
      <p:ext uri="{BB962C8B-B14F-4D97-AF65-F5344CB8AC3E}">
        <p14:creationId xmlns:p14="http://schemas.microsoft.com/office/powerpoint/2010/main" val="204512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Compétences psychosociales - CPS… </a:t>
            </a:r>
            <a:b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b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Facteurs</a:t>
            </a:r>
            <a:r>
              <a:rPr kumimoji="0" lang="fr-FR" sz="3200" b="1" i="0" u="none" strike="noStrike" kern="1200" cap="small" spc="0" normalizeH="0" noProof="0" dirty="0">
                <a:ln>
                  <a:noFill/>
                </a:ln>
                <a:solidFill>
                  <a:srgbClr val="0DB434"/>
                </a:solidFill>
                <a:effectLst/>
                <a:uLnTx/>
                <a:uFillTx/>
                <a:latin typeface="Calibri" pitchFamily="34" charset="0"/>
                <a:ea typeface="+mn-ea"/>
                <a:cs typeface="Calibri" pitchFamily="34" charset="0"/>
              </a:rPr>
              <a:t> d’</a:t>
            </a:r>
            <a:r>
              <a:rPr kumimoji="0" lang="fr-FR" sz="3200" b="1" i="0" u="none" strike="noStrike" kern="1200" cap="small" spc="0" normalizeH="0" noProof="0" dirty="0" err="1">
                <a:ln>
                  <a:noFill/>
                </a:ln>
                <a:solidFill>
                  <a:srgbClr val="0DB434"/>
                </a:solidFill>
                <a:effectLst/>
                <a:uLnTx/>
                <a:uFillTx/>
                <a:latin typeface="Calibri" pitchFamily="34" charset="0"/>
                <a:ea typeface="+mn-ea"/>
                <a:cs typeface="Calibri" pitchFamily="34" charset="0"/>
              </a:rPr>
              <a:t>efficacite</a:t>
            </a: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a:t>
            </a: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Image 2"/>
          <p:cNvPicPr>
            <a:picLocks noChangeAspect="1"/>
          </p:cNvPicPr>
          <p:nvPr/>
        </p:nvPicPr>
        <p:blipFill>
          <a:blip r:embed="rId5"/>
          <a:stretch>
            <a:fillRect/>
          </a:stretch>
        </p:blipFill>
        <p:spPr>
          <a:xfrm>
            <a:off x="200559" y="1563688"/>
            <a:ext cx="8475897" cy="4909732"/>
          </a:xfrm>
          <a:prstGeom prst="rect">
            <a:avLst/>
          </a:prstGeom>
        </p:spPr>
      </p:pic>
    </p:spTree>
    <p:custDataLst>
      <p:tags r:id="rId1"/>
    </p:custDataLst>
    <p:extLst>
      <p:ext uri="{BB962C8B-B14F-4D97-AF65-F5344CB8AC3E}">
        <p14:creationId xmlns:p14="http://schemas.microsoft.com/office/powerpoint/2010/main" val="139590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postures et principes pour proposer une action de qualité… </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p:cNvSpPr/>
          <p:nvPr/>
        </p:nvSpPr>
        <p:spPr>
          <a:xfrm>
            <a:off x="467544" y="1700808"/>
            <a:ext cx="8122692" cy="5201424"/>
          </a:xfrm>
          <a:prstGeom prst="rect">
            <a:avLst/>
          </a:prstGeom>
        </p:spPr>
        <p:txBody>
          <a:bodyPr wrap="square">
            <a:spAutoFit/>
          </a:bodyPr>
          <a:lstStyle/>
          <a:p>
            <a:pPr algn="just"/>
            <a:r>
              <a:rPr lang="fr-FR" b="1" dirty="0">
                <a:solidFill>
                  <a:srgbClr val="0070C0"/>
                </a:solidFill>
                <a:latin typeface="Calibri" panose="020F0502020204030204" pitchFamily="34" charset="0"/>
                <a:cs typeface="Calibri" panose="020F0502020204030204" pitchFamily="34" charset="0"/>
              </a:rPr>
              <a:t>› Être réaliste et être en phase avec les réalités socioculturelles du public.</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adapté à l’âge, au niveau de développement et aux capacités intellectuelles des individus.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dans une approche pluridisciplinaire et intersectorielle en faisant intervenir différentes catégories de professionnels.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mise en place de manière continue dans le temps dans une logique de parcours éducatif en santé.</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fondé sur une approche citoyenne et respectueuse de la dignité humaine.</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fondé sur l’égalité des sexes, l’autodétermination et l’acceptation de la diversité.</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Soutenir les ressources et les compétences des individus.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basé sur des informations précises et scientifiquement étayées.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Respecter la sphère privée des individus et instaurer un climat de confiance mutuelle.</a:t>
            </a:r>
          </a:p>
        </p:txBody>
      </p:sp>
    </p:spTree>
    <p:custDataLst>
      <p:tags r:id="rId1"/>
    </p:custDataLst>
    <p:extLst>
      <p:ext uri="{BB962C8B-B14F-4D97-AF65-F5344CB8AC3E}">
        <p14:creationId xmlns:p14="http://schemas.microsoft.com/office/powerpoint/2010/main" val="15810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Image 2">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536" y="1412776"/>
            <a:ext cx="3248524" cy="4594434"/>
          </a:xfrm>
          <a:prstGeom prst="rect">
            <a:avLst/>
          </a:prstGeom>
        </p:spPr>
      </p:pic>
      <p:pic>
        <p:nvPicPr>
          <p:cNvPr id="8" name="Imag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12069" y="1057061"/>
            <a:ext cx="3693669" cy="5222470"/>
          </a:xfrm>
          <a:prstGeom prst="rect">
            <a:avLst/>
          </a:prstGeom>
        </p:spPr>
      </p:pic>
    </p:spTree>
    <p:custDataLst>
      <p:tags r:id="rId1"/>
    </p:custDataLst>
    <p:extLst>
      <p:ext uri="{BB962C8B-B14F-4D97-AF65-F5344CB8AC3E}">
        <p14:creationId xmlns:p14="http://schemas.microsoft.com/office/powerpoint/2010/main" val="1638719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Image 2">
            <a:hlinkClick r:id="rId5"/>
          </p:cNvPr>
          <p:cNvPicPr>
            <a:picLocks noChangeAspect="1"/>
          </p:cNvPicPr>
          <p:nvPr/>
        </p:nvPicPr>
        <p:blipFill>
          <a:blip r:embed="rId6"/>
          <a:stretch>
            <a:fillRect/>
          </a:stretch>
        </p:blipFill>
        <p:spPr>
          <a:xfrm>
            <a:off x="2267744" y="944563"/>
            <a:ext cx="4536504" cy="5835262"/>
          </a:xfrm>
          <a:prstGeom prst="rect">
            <a:avLst/>
          </a:prstGeom>
        </p:spPr>
      </p:pic>
    </p:spTree>
    <p:custDataLst>
      <p:tags r:id="rId1"/>
    </p:custDataLst>
    <p:extLst>
      <p:ext uri="{BB962C8B-B14F-4D97-AF65-F5344CB8AC3E}">
        <p14:creationId xmlns:p14="http://schemas.microsoft.com/office/powerpoint/2010/main" val="2426712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232864" y="969344"/>
            <a:ext cx="8526834" cy="5483992"/>
          </a:xfrm>
          <a:prstGeom prst="rect">
            <a:avLst/>
          </a:prstGeom>
        </p:spPr>
      </p:pic>
    </p:spTree>
    <p:custDataLst>
      <p:tags r:id="rId1"/>
    </p:custDataLst>
    <p:extLst>
      <p:ext uri="{BB962C8B-B14F-4D97-AF65-F5344CB8AC3E}">
        <p14:creationId xmlns:p14="http://schemas.microsoft.com/office/powerpoint/2010/main" val="2526054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492375"/>
            <a:ext cx="66262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70DE6D99-8E33-435D-BD99-F38E758D5B7F}"/>
              </a:ext>
            </a:extLst>
          </p:cNvPr>
          <p:cNvSpPr>
            <a:spLocks noGrp="1"/>
          </p:cNvSpPr>
          <p:nvPr>
            <p:ph type="title"/>
            <p:custDataLst>
              <p:tags r:id="rId2"/>
            </p:custDataLst>
          </p:nvPr>
        </p:nvSpPr>
        <p:spPr>
          <a:xfrm>
            <a:off x="722313" y="609600"/>
            <a:ext cx="7881937" cy="1524000"/>
          </a:xfrm>
        </p:spPr>
        <p:txBody>
          <a:bodyPr>
            <a:normAutofit fontScale="90000"/>
          </a:bodyPr>
          <a:lstStyle/>
          <a:p>
            <a:pPr eaLnBrk="1" fontAlgn="auto" hangingPunct="1">
              <a:spcAft>
                <a:spcPts val="0"/>
              </a:spcAft>
              <a:defRPr/>
            </a:pPr>
            <a:r>
              <a:rPr lang="fr-FR" dirty="0"/>
              <a:t>CoDES 05</a:t>
            </a:r>
            <a:br>
              <a:rPr lang="fr-FR" dirty="0"/>
            </a:br>
            <a:r>
              <a:rPr lang="fr-FR" dirty="0"/>
              <a:t>NOS ACTIVITES – NOS MISSIONS</a:t>
            </a:r>
            <a:br>
              <a:rPr lang="fr-FR" dirty="0"/>
            </a:br>
            <a:endParaRPr lang="fr-FR" dirty="0"/>
          </a:p>
        </p:txBody>
      </p:sp>
      <p:sp>
        <p:nvSpPr>
          <p:cNvPr id="2150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F18AFB0-A622-43F4-B88B-56F4E6030B21}"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21509" name="Image 6" descr="CoDES-0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88860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552" y="1098519"/>
            <a:ext cx="3744416" cy="5239013"/>
          </a:xfrm>
          <a:prstGeom prst="rect">
            <a:avLst/>
          </a:prstGeom>
        </p:spPr>
      </p:pic>
      <p:pic>
        <p:nvPicPr>
          <p:cNvPr id="1026" name="Picture 2" descr="Tous ambassadeurs contre le harcèlement !">
            <a:hlinkClick r:id="rId5"/>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67870" y="1486467"/>
            <a:ext cx="3168352" cy="45846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3328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s://www.education.gouv.fr/sites/default/files/styles/embed_image/public/2021-09/plan-de-pr-vention-pour-les-coles-les-coll-ges-et-les-lyc-es-94043.png?itok=G6XTLn4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27784" y="908720"/>
            <a:ext cx="4203418" cy="58952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2678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2519885" y="944563"/>
            <a:ext cx="4407441" cy="5702467"/>
          </a:xfrm>
          <a:prstGeom prst="rect">
            <a:avLst/>
          </a:prstGeom>
        </p:spPr>
      </p:pic>
    </p:spTree>
    <p:custDataLst>
      <p:tags r:id="rId1"/>
    </p:custDataLst>
    <p:extLst>
      <p:ext uri="{BB962C8B-B14F-4D97-AF65-F5344CB8AC3E}">
        <p14:creationId xmlns:p14="http://schemas.microsoft.com/office/powerpoint/2010/main" val="3942093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Imag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8248" y="1204785"/>
            <a:ext cx="7786140" cy="2224611"/>
          </a:xfrm>
          <a:prstGeom prst="rect">
            <a:avLst/>
          </a:prstGeom>
        </p:spPr>
      </p:pic>
    </p:spTree>
    <p:custDataLst>
      <p:tags r:id="rId1"/>
    </p:custDataLst>
    <p:extLst>
      <p:ext uri="{BB962C8B-B14F-4D97-AF65-F5344CB8AC3E}">
        <p14:creationId xmlns:p14="http://schemas.microsoft.com/office/powerpoint/2010/main" val="1113543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6F0561A-6270-4B00-B016-37783F6E746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a:extLst>
              <a:ext uri="{FF2B5EF4-FFF2-40B4-BE49-F238E27FC236}">
                <a16:creationId xmlns:a16="http://schemas.microsoft.com/office/drawing/2014/main" id="{CFDEAC40-392B-48E8-BE86-4AF65AD1F63F}"/>
              </a:ext>
            </a:extLst>
          </p:cNvPr>
          <p:cNvSpPr txBox="1">
            <a:spLocks noChangeArrowheads="1"/>
          </p:cNvSpPr>
          <p:nvPr>
            <p:custDataLst>
              <p:tags r:id="rId2"/>
            </p:custDataLst>
          </p:nvPr>
        </p:nvSpPr>
        <p:spPr>
          <a:xfrm>
            <a:off x="1907704" y="293190"/>
            <a:ext cx="5400600" cy="1551634"/>
          </a:xfrm>
          <a:prstGeom prst="rect">
            <a:avLst/>
          </a:prstGeom>
        </p:spPr>
        <p:txBody>
          <a:bodyPr vert="horz" anchor="b">
            <a:normAutofit fontScale="975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900" b="1" i="0" u="none" strike="noStrike" kern="1200" cap="small" spc="0" normalizeH="0" baseline="0" noProof="0" dirty="0">
                <a:ln>
                  <a:noFill/>
                </a:ln>
                <a:solidFill>
                  <a:srgbClr val="00B050"/>
                </a:solidFill>
                <a:effectLst/>
                <a:uLnTx/>
                <a:uFillTx/>
                <a:latin typeface="Calibri" pitchFamily="34" charset="0"/>
                <a:ea typeface="+mj-ea"/>
                <a:cs typeface="+mj-cs"/>
              </a:rPr>
              <a:t>Les critères de qualité </a:t>
            </a:r>
            <a:br>
              <a:rPr kumimoji="0" lang="fr-FR" sz="2900" b="1" i="0" u="none" strike="noStrike" kern="1200" cap="small" spc="0" normalizeH="0" baseline="0" noProof="0" dirty="0">
                <a:ln>
                  <a:noFill/>
                </a:ln>
                <a:solidFill>
                  <a:srgbClr val="00B050"/>
                </a:solidFill>
                <a:effectLst/>
                <a:uLnTx/>
                <a:uFillTx/>
                <a:latin typeface="Calibri" pitchFamily="34" charset="0"/>
                <a:ea typeface="+mj-ea"/>
                <a:cs typeface="+mj-cs"/>
              </a:rPr>
            </a:br>
            <a:r>
              <a:rPr kumimoji="0" lang="fr-FR" sz="2900" b="1" i="0" u="none" strike="noStrike" kern="1200" cap="small" spc="0" normalizeH="0" baseline="0" noProof="0" dirty="0">
                <a:ln>
                  <a:noFill/>
                </a:ln>
                <a:solidFill>
                  <a:srgbClr val="00B050"/>
                </a:solidFill>
                <a:effectLst/>
                <a:uLnTx/>
                <a:uFillTx/>
                <a:latin typeface="Calibri" pitchFamily="34" charset="0"/>
                <a:ea typeface="+mj-ea"/>
                <a:cs typeface="+mj-cs"/>
              </a:rPr>
              <a:t>des outils d’intervention </a:t>
            </a:r>
            <a:br>
              <a:rPr kumimoji="0" lang="fr-FR" sz="2900" b="1" i="0" u="none" strike="noStrike" kern="1200" cap="small" spc="0" normalizeH="0" baseline="0" noProof="0" dirty="0">
                <a:ln>
                  <a:noFill/>
                </a:ln>
                <a:solidFill>
                  <a:srgbClr val="00B050"/>
                </a:solidFill>
                <a:effectLst/>
                <a:uLnTx/>
                <a:uFillTx/>
                <a:latin typeface="Calibri" pitchFamily="34" charset="0"/>
                <a:ea typeface="+mj-ea"/>
                <a:cs typeface="+mj-cs"/>
              </a:rPr>
            </a:br>
            <a:r>
              <a:rPr kumimoji="0" lang="fr-FR" sz="2900" b="1" i="0" u="none" strike="noStrike" kern="1200" cap="small" spc="0" normalizeH="0" baseline="0" noProof="0" dirty="0">
                <a:ln>
                  <a:noFill/>
                </a:ln>
                <a:solidFill>
                  <a:srgbClr val="00B050"/>
                </a:solidFill>
                <a:effectLst/>
                <a:uLnTx/>
                <a:uFillTx/>
                <a:latin typeface="Calibri" pitchFamily="34" charset="0"/>
                <a:ea typeface="+mj-ea"/>
                <a:cs typeface="+mj-cs"/>
              </a:rPr>
              <a:t>en éducation pour la santé</a:t>
            </a:r>
          </a:p>
        </p:txBody>
      </p:sp>
      <p:pic>
        <p:nvPicPr>
          <p:cNvPr id="4" name="Picture 2" descr="http://www.codes05.org/images/interface/logo_codes05.gif">
            <a:extLst>
              <a:ext uri="{FF2B5EF4-FFF2-40B4-BE49-F238E27FC236}">
                <a16:creationId xmlns:a16="http://schemas.microsoft.com/office/drawing/2014/main" id="{1A54FE45-9D7D-402C-9E66-4FFEFC6E113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5" name="ZoneTexte 4">
            <a:extLst>
              <a:ext uri="{FF2B5EF4-FFF2-40B4-BE49-F238E27FC236}">
                <a16:creationId xmlns:a16="http://schemas.microsoft.com/office/drawing/2014/main" id="{9BD7FEE7-1DB8-4FE0-878F-14457C01AB68}"/>
              </a:ext>
            </a:extLst>
          </p:cNvPr>
          <p:cNvSpPr txBox="1"/>
          <p:nvPr/>
        </p:nvSpPr>
        <p:spPr>
          <a:xfrm>
            <a:off x="396972" y="2424067"/>
            <a:ext cx="8568952" cy="3785652"/>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du contenu</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pédagogique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du support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de la conception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Appréciation d’ensemble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Image 5">
            <a:hlinkClick r:id="rId6" action="ppaction://hlinkfile"/>
            <a:extLst>
              <a:ext uri="{FF2B5EF4-FFF2-40B4-BE49-F238E27FC236}">
                <a16:creationId xmlns:a16="http://schemas.microsoft.com/office/drawing/2014/main" id="{035F7E7E-0B9A-43A0-87E6-2D34293632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48064" y="2099339"/>
            <a:ext cx="2380024" cy="3634711"/>
          </a:xfrm>
          <a:prstGeom prst="rect">
            <a:avLst/>
          </a:prstGeom>
        </p:spPr>
      </p:pic>
    </p:spTree>
    <p:custDataLst>
      <p:tags r:id="rId1"/>
    </p:custDataLst>
    <p:extLst>
      <p:ext uri="{BB962C8B-B14F-4D97-AF65-F5344CB8AC3E}">
        <p14:creationId xmlns:p14="http://schemas.microsoft.com/office/powerpoint/2010/main" val="4008775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B836DE8-5ACA-4E50-8686-7B98CB8DC5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384A03EE-1CE0-4285-AC18-E56A6BBDAD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39458108-5F6D-45CE-87E8-26DD0FC9EFCB}"/>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Feelings </a:t>
            </a:r>
            <a:r>
              <a:rPr kumimoji="0" lang="fr-FR" sz="3200" b="1" i="0" u="none" strike="noStrike" kern="1200" cap="small" spc="0" normalizeH="0" baseline="0" noProof="0" dirty="0" smtClean="0">
                <a:ln>
                  <a:noFill/>
                </a:ln>
                <a:solidFill>
                  <a:srgbClr val="065218">
                    <a:lumMod val="75000"/>
                    <a:lumOff val="25000"/>
                  </a:srgbClr>
                </a:solidFill>
                <a:effectLst/>
                <a:uLnTx/>
                <a:uFillTx/>
                <a:latin typeface="Calibri" pitchFamily="34" charset="0"/>
                <a:ea typeface="+mn-ea"/>
                <a:cs typeface="Calibri" pitchFamily="34" charset="0"/>
              </a:rPr>
              <a:t>harcèlement</a:t>
            </a:r>
            <a:endPar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En parler autrement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endParaRPr>
          </a:p>
        </p:txBody>
      </p:sp>
      <p:sp>
        <p:nvSpPr>
          <p:cNvPr id="6" name="ZoneTexte 5">
            <a:extLst>
              <a:ext uri="{FF2B5EF4-FFF2-40B4-BE49-F238E27FC236}">
                <a16:creationId xmlns:a16="http://schemas.microsoft.com/office/drawing/2014/main" id="{86930A6E-8A1C-4652-BC30-1E516C496937}"/>
              </a:ext>
            </a:extLst>
          </p:cNvPr>
          <p:cNvSpPr txBox="1"/>
          <p:nvPr/>
        </p:nvSpPr>
        <p:spPr>
          <a:xfrm>
            <a:off x="395536" y="2132856"/>
            <a:ext cx="8343652" cy="3123932"/>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Objectif pédagogique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Sensibiliser et lutter contre le harcèlement scolaire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Public cible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Pré-Ado + Ado</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Nombre de joueurs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à 8</a:t>
            </a:r>
          </a:p>
        </p:txBody>
      </p:sp>
      <p:pic>
        <p:nvPicPr>
          <p:cNvPr id="5" name="Picture 2" descr="https://www.bib-bop.org/depot/imagette/bop_9580_vign_2.jpg">
            <a:extLst>
              <a:ext uri="{FF2B5EF4-FFF2-40B4-BE49-F238E27FC236}">
                <a16:creationId xmlns:a16="http://schemas.microsoft.com/office/drawing/2014/main" id="{6445DC9A-7DF4-4820-AABA-3F7BA0132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116632"/>
            <a:ext cx="1238250" cy="2371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70882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B836DE8-5ACA-4E50-8686-7B98CB8DC5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384A03EE-1CE0-4285-AC18-E56A6BBDAD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ZoneTexte 5">
            <a:extLst>
              <a:ext uri="{FF2B5EF4-FFF2-40B4-BE49-F238E27FC236}">
                <a16:creationId xmlns:a16="http://schemas.microsoft.com/office/drawing/2014/main" id="{86930A6E-8A1C-4652-BC30-1E516C496937}"/>
              </a:ext>
            </a:extLst>
          </p:cNvPr>
          <p:cNvSpPr txBox="1"/>
          <p:nvPr/>
        </p:nvSpPr>
        <p:spPr>
          <a:xfrm>
            <a:off x="375080" y="2996952"/>
            <a:ext cx="8343652" cy="2092881"/>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Jeu de société ludique ;</a:t>
            </a:r>
          </a:p>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Support pour débattre ;</a:t>
            </a:r>
          </a:p>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Travail sur l’empathie ; </a:t>
            </a:r>
          </a:p>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Jeu collaboratif</a:t>
            </a:r>
          </a:p>
          <a:p>
            <a:pPr marL="0" marR="0" lvl="0" indent="0" algn="just" defTabSz="914400" rtl="0" eaLnBrk="1" fontAlgn="base" latinLnBrk="0" hangingPunct="1">
              <a:lnSpc>
                <a:spcPct val="100000"/>
              </a:lnSpc>
              <a:spcBef>
                <a:spcPct val="0"/>
              </a:spcBef>
              <a:spcAft>
                <a:spcPts val="60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Rectangle 2">
            <a:extLst>
              <a:ext uri="{FF2B5EF4-FFF2-40B4-BE49-F238E27FC236}">
                <a16:creationId xmlns:a16="http://schemas.microsoft.com/office/drawing/2014/main" id="{BC3809B8-782A-4BBE-9136-B20FE8FBD71F}"/>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Feelings </a:t>
            </a:r>
            <a:r>
              <a:rPr kumimoji="0" lang="fr-FR" sz="3200" b="1" i="0" u="none" strike="noStrike" kern="1200" cap="small" spc="0" normalizeH="0" baseline="0" noProof="0" dirty="0" smtClean="0">
                <a:ln>
                  <a:noFill/>
                </a:ln>
                <a:solidFill>
                  <a:srgbClr val="065218">
                    <a:lumMod val="75000"/>
                    <a:lumOff val="25000"/>
                  </a:srgbClr>
                </a:solidFill>
                <a:effectLst/>
                <a:uLnTx/>
                <a:uFillTx/>
                <a:latin typeface="Calibri" pitchFamily="34" charset="0"/>
                <a:ea typeface="+mn-ea"/>
                <a:cs typeface="Calibri" pitchFamily="34" charset="0"/>
              </a:rPr>
              <a:t>harcèlement </a:t>
            </a:r>
            <a:endPar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En parler autrement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endParaRPr>
          </a:p>
        </p:txBody>
      </p:sp>
      <p:pic>
        <p:nvPicPr>
          <p:cNvPr id="9" name="Picture 2" descr="https://www.bib-bop.org/depot/imagette/bop_9580_vign_2.jpg">
            <a:extLst>
              <a:ext uri="{FF2B5EF4-FFF2-40B4-BE49-F238E27FC236}">
                <a16:creationId xmlns:a16="http://schemas.microsoft.com/office/drawing/2014/main" id="{83CD8C4D-18D8-4424-9088-DC65D76B3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116632"/>
            <a:ext cx="1238250" cy="2371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81881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B836DE8-5ACA-4E50-8686-7B98CB8DC5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384A03EE-1CE0-4285-AC18-E56A6BBDAD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7" name="ZoneTexte 6">
            <a:extLst>
              <a:ext uri="{FF2B5EF4-FFF2-40B4-BE49-F238E27FC236}">
                <a16:creationId xmlns:a16="http://schemas.microsoft.com/office/drawing/2014/main" id="{AD4E3E84-6F6B-452A-9AD8-5AD74BC53BEA}"/>
              </a:ext>
            </a:extLst>
          </p:cNvPr>
          <p:cNvSpPr txBox="1"/>
          <p:nvPr/>
        </p:nvSpPr>
        <p:spPr>
          <a:xfrm>
            <a:off x="439130" y="2163628"/>
            <a:ext cx="8300058" cy="3046988"/>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Contenu de l’outil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21 cartes "émotion",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48 cartes "vote",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1 livret,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1 pion,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1 plateau de jeu,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108 cartes "situations"</a:t>
            </a: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tangle 2">
            <a:extLst>
              <a:ext uri="{FF2B5EF4-FFF2-40B4-BE49-F238E27FC236}">
                <a16:creationId xmlns:a16="http://schemas.microsoft.com/office/drawing/2014/main" id="{8B281906-E540-473C-929A-58AAE75C9437}"/>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Feelings harcèlement.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En parler autrement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endParaRPr>
          </a:p>
        </p:txBody>
      </p:sp>
      <p:pic>
        <p:nvPicPr>
          <p:cNvPr id="9" name="Picture 2" descr="https://www.bib-bop.org/depot/imagette/bop_9580_vign_2.jpg">
            <a:extLst>
              <a:ext uri="{FF2B5EF4-FFF2-40B4-BE49-F238E27FC236}">
                <a16:creationId xmlns:a16="http://schemas.microsoft.com/office/drawing/2014/main" id="{577C3116-F3BB-47E7-BAC5-CA68E944D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116632"/>
            <a:ext cx="1238250" cy="2371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8448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B836DE8-5ACA-4E50-8686-7B98CB8DC5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384A03EE-1CE0-4285-AC18-E56A6BBDAD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39458108-5F6D-45CE-87E8-26DD0FC9EFCB}"/>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BASTA</a:t>
            </a:r>
          </a:p>
        </p:txBody>
      </p:sp>
      <p:sp>
        <p:nvSpPr>
          <p:cNvPr id="6" name="ZoneTexte 5">
            <a:extLst>
              <a:ext uri="{FF2B5EF4-FFF2-40B4-BE49-F238E27FC236}">
                <a16:creationId xmlns:a16="http://schemas.microsoft.com/office/drawing/2014/main" id="{86930A6E-8A1C-4652-BC30-1E516C496937}"/>
              </a:ext>
            </a:extLst>
          </p:cNvPr>
          <p:cNvSpPr txBox="1"/>
          <p:nvPr/>
        </p:nvSpPr>
        <p:spPr>
          <a:xfrm>
            <a:off x="380585" y="1330360"/>
            <a:ext cx="8343652" cy="487825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Objectif pédagogique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Aide à la gestion des situations de harcèlement scolaire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Public cible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10-15 ans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Soit en prévention et sensibilisation, </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S</a:t>
            </a:r>
            <a:r>
              <a:rPr kumimoji="0" lang="fr-FR" sz="2400" b="0" i="0" u="none" strike="noStrike" kern="1200" cap="none" spc="0" normalizeH="0" baseline="0" noProof="0" dirty="0" smtClean="0">
                <a:ln>
                  <a:noFill/>
                </a:ln>
                <a:solidFill>
                  <a:prstClr val="black"/>
                </a:solidFill>
                <a:effectLst/>
                <a:uLnTx/>
                <a:uFillTx/>
                <a:latin typeface="Verdana" pitchFamily="34" charset="0"/>
                <a:ea typeface="+mn-ea"/>
                <a:cs typeface="+mn-cs"/>
              </a:rPr>
              <a:t>oit </a:t>
            </a: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en support partiel de la prise en charge d’un fait avéré, sans stigmatiser l’auteur du harcèlement</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alt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Collation : </a:t>
            </a: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48 cartes recto-verso (français/anglais), 1 fiche de présentation</a:t>
            </a: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4" name="Picture 2" descr="https://www.bib-bop.org/depot/imagette/bop_9570_vign_2.jpg">
            <a:extLst>
              <a:ext uri="{FF2B5EF4-FFF2-40B4-BE49-F238E27FC236}">
                <a16:creationId xmlns:a16="http://schemas.microsoft.com/office/drawing/2014/main" id="{162F4D50-7ECB-4C0A-89DA-B244A545A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767" y="241919"/>
            <a:ext cx="1814539" cy="14588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6753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B836DE8-5ACA-4E50-8686-7B98CB8DC5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384A03EE-1CE0-4285-AC18-E56A6BBDAD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39458108-5F6D-45CE-87E8-26DD0FC9EFCB}"/>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Discriminations et harcèlement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endParaRPr>
          </a:p>
        </p:txBody>
      </p:sp>
      <p:sp>
        <p:nvSpPr>
          <p:cNvPr id="6" name="ZoneTexte 5">
            <a:extLst>
              <a:ext uri="{FF2B5EF4-FFF2-40B4-BE49-F238E27FC236}">
                <a16:creationId xmlns:a16="http://schemas.microsoft.com/office/drawing/2014/main" id="{86930A6E-8A1C-4652-BC30-1E516C496937}"/>
              </a:ext>
            </a:extLst>
          </p:cNvPr>
          <p:cNvSpPr txBox="1"/>
          <p:nvPr/>
        </p:nvSpPr>
        <p:spPr>
          <a:xfrm>
            <a:off x="379812" y="1635896"/>
            <a:ext cx="8343652" cy="460126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Objectif pédagogique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Prévenir les </a:t>
            </a:r>
            <a:r>
              <a:rPr kumimoji="0" lang="fr-FR"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LGBTIphobies</a:t>
            </a: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Public cible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Adolescents + adultes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
            </a:r>
            <a:r>
              <a:rPr kumimoji="0" lang="fr-FR" altLang="fr-FR"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hotolangage</a:t>
            </a: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a:t>
            </a:r>
            <a:r>
              <a:rPr kumimoji="0" lang="fr-FR"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ngager </a:t>
            </a: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 travail personnel sur ses propres représentations et de les confronter, les discuter, en débattre au sein du groupe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Collation : </a:t>
            </a:r>
            <a:r>
              <a:rPr kumimoji="0" lang="fr-FR" alt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livret de </a:t>
            </a: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78 p, 48 photos en couleur</a:t>
            </a:r>
            <a:endParaRPr kumimoji="0" lang="fr-FR" alt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146" name="Picture 2" descr="https://www.bib-bop.org/depot/imagette/bop_8206_vign_2.jpg">
            <a:extLst>
              <a:ext uri="{FF2B5EF4-FFF2-40B4-BE49-F238E27FC236}">
                <a16:creationId xmlns:a16="http://schemas.microsoft.com/office/drawing/2014/main" id="{70BA276B-1F0D-4472-904D-6A0A6C3D3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263" y="182975"/>
            <a:ext cx="1314450" cy="19560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139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E73411-5505-48BC-AB54-57961DA2DAC9}"/>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solidFill>
                <a:srgbClr val="FF0000"/>
              </a:solidFill>
            </a:endParaRPr>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Information</a:t>
            </a:r>
          </a:p>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endParaRPr lang="fr-FR" sz="2800" dirty="0">
              <a:solidFill>
                <a:schemeClr val="tx2">
                  <a:lumMod val="75000"/>
                </a:schemeClr>
              </a:solidFill>
            </a:endParaRPr>
          </a:p>
        </p:txBody>
      </p:sp>
      <p:sp>
        <p:nvSpPr>
          <p:cNvPr id="2355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40E7450-B80E-40F5-ADC2-10209970BAE9}"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23556" name="Image 11" descr="CoDES-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2">
            <a:extLst>
              <a:ext uri="{FF2B5EF4-FFF2-40B4-BE49-F238E27FC236}">
                <a16:creationId xmlns:a16="http://schemas.microsoft.com/office/drawing/2014/main" id="{438301BA-698C-46B9-BA0B-A31E7924EAA9}"/>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235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79913"/>
            <a:ext cx="33845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2781300"/>
            <a:ext cx="52768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https://www.bib-bop.org/depot/imagette/bop_8196_vign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581275"/>
            <a:ext cx="146843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 descr="https://codes05.org/image/13539/4893?size=!500,400&amp;region=full&amp;format=jpg&amp;crop=centre&amp;realWidth=636&amp;realHeight=4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7250" y="3371850"/>
            <a:ext cx="15589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2" descr="https://www.bib-bop.org/depot/imagette/bop_9526_vign_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4324350"/>
            <a:ext cx="16176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 descr="https://www.bib-bop.org/depot/imagette/bop_9276_vign_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4913" y="4730750"/>
            <a:ext cx="11207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19545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B1F6597-FC48-4216-9D48-BE032D42BAB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a:extLst>
              <a:ext uri="{FF2B5EF4-FFF2-40B4-BE49-F238E27FC236}">
                <a16:creationId xmlns:a16="http://schemas.microsoft.com/office/drawing/2014/main" id="{D8E69DCC-2245-4D8F-8639-BD418F0CA0AB}"/>
              </a:ext>
            </a:extLst>
          </p:cNvPr>
          <p:cNvSpPr txBox="1">
            <a:spLocks noChangeArrowheads="1"/>
          </p:cNvSpPr>
          <p:nvPr/>
        </p:nvSpPr>
        <p:spPr>
          <a:xfrm>
            <a:off x="336551" y="340461"/>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Et si on s'parlait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du harcèlement à l'école ?</a:t>
            </a:r>
          </a:p>
        </p:txBody>
      </p:sp>
      <p:pic>
        <p:nvPicPr>
          <p:cNvPr id="1026" name="Picture 2" descr="Serie : Et si on s parlait du harcelement a l ecole pour la matiere EMC - CE2">
            <a:extLst>
              <a:ext uri="{FF2B5EF4-FFF2-40B4-BE49-F238E27FC236}">
                <a16:creationId xmlns:a16="http://schemas.microsoft.com/office/drawing/2014/main" id="{9D920B55-CBED-45CB-BC3B-5EE8750A0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34209"/>
            <a:ext cx="2175892" cy="149362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38DF3F0-4C03-40DF-888D-99779C87A13B}"/>
              </a:ext>
            </a:extLst>
          </p:cNvPr>
          <p:cNvSpPr txBox="1"/>
          <p:nvPr/>
        </p:nvSpPr>
        <p:spPr>
          <a:xfrm>
            <a:off x="395536" y="1627830"/>
            <a:ext cx="8343652" cy="3862596"/>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Objectif pédagogique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Sensibiliser les enfants aux situations de harcèlement à l'école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Public cible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7-11 ans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Collation : </a:t>
            </a: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épisodes de 1 minute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https://www.lumni.fr/programme/et-si-on-s-parlait-du-harcelement-a-l-ecole</a:t>
            </a: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62881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A64E719-0481-4F3A-8ED3-BB52D33E386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a:extLst>
              <a:ext uri="{FF2B5EF4-FFF2-40B4-BE49-F238E27FC236}">
                <a16:creationId xmlns:a16="http://schemas.microsoft.com/office/drawing/2014/main" id="{440D6FCD-1102-4A0E-AD30-3EB5E0E31F35}"/>
              </a:ext>
            </a:extLst>
          </p:cNvPr>
          <p:cNvSpPr txBox="1">
            <a:spLocks noChangeArrowheads="1"/>
          </p:cNvSpPr>
          <p:nvPr/>
        </p:nvSpPr>
        <p:spPr>
          <a:xfrm>
            <a:off x="430889" y="34953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Un chemin de solitude</a:t>
            </a:r>
          </a:p>
        </p:txBody>
      </p:sp>
      <p:sp>
        <p:nvSpPr>
          <p:cNvPr id="4" name="ZoneTexte 3">
            <a:extLst>
              <a:ext uri="{FF2B5EF4-FFF2-40B4-BE49-F238E27FC236}">
                <a16:creationId xmlns:a16="http://schemas.microsoft.com/office/drawing/2014/main" id="{80A71F2A-BDB4-4D84-8F9D-EB8DF56CDE2C}"/>
              </a:ext>
            </a:extLst>
          </p:cNvPr>
          <p:cNvSpPr txBox="1"/>
          <p:nvPr/>
        </p:nvSpPr>
        <p:spPr>
          <a:xfrm>
            <a:off x="395536" y="1627830"/>
            <a:ext cx="8343652" cy="4231928"/>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Objectif pédagogique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Sensibiliser aux situations de harcèlement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Public cible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Adolescents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Ecrit et réalisé par des adolescents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Collation : </a:t>
            </a: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court-métrage de 10 minutes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https://associationmarakuja.wordpress.com/ateliers-cinema-un-chemin-de-solitude/</a:t>
            </a: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050" name="Picture 2" descr="https://www.bib-bop.org/depot/imagette/bop_9565_vign_2.jpg">
            <a:extLst>
              <a:ext uri="{FF2B5EF4-FFF2-40B4-BE49-F238E27FC236}">
                <a16:creationId xmlns:a16="http://schemas.microsoft.com/office/drawing/2014/main" id="{4B24F145-2ADC-4F36-BA10-65FA0578A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86009"/>
            <a:ext cx="1905000" cy="1295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0523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pic>
        <p:nvPicPr>
          <p:cNvPr id="1583" name="Google Shape;1583;p120" descr="diapo19.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496" y="548680"/>
            <a:ext cx="9036496" cy="5428780"/>
          </a:xfrm>
          <a:prstGeom prst="rect">
            <a:avLst/>
          </a:prstGeom>
          <a:noFill/>
          <a:ln>
            <a:noFill/>
          </a:ln>
        </p:spPr>
      </p:pic>
      <p:pic>
        <p:nvPicPr>
          <p:cNvPr id="1586" name="Google Shape;1586;p120" descr="image006">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47622" y="4459770"/>
            <a:ext cx="316511" cy="392079"/>
          </a:xfrm>
          <a:prstGeom prst="rect">
            <a:avLst/>
          </a:prstGeom>
          <a:noFill/>
          <a:ln>
            <a:noFill/>
          </a:ln>
        </p:spPr>
      </p:pic>
      <p:pic>
        <p:nvPicPr>
          <p:cNvPr id="1587" name="Google Shape;1587;p120" descr="image008">
            <a:hlinkClick r:id="rId7"/>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123403" y="4459770"/>
            <a:ext cx="367107" cy="392079"/>
          </a:xfrm>
          <a:prstGeom prst="rect">
            <a:avLst/>
          </a:prstGeom>
          <a:noFill/>
          <a:ln>
            <a:noFill/>
          </a:ln>
        </p:spPr>
      </p:pic>
      <p:pic>
        <p:nvPicPr>
          <p:cNvPr id="1588" name="Google Shape;1588;p120" descr="Instagram — Wikipédia">
            <a:hlinkClick r:id="rId9"/>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739325" y="4437112"/>
            <a:ext cx="389462" cy="415956"/>
          </a:xfrm>
          <a:prstGeom prst="rect">
            <a:avLst/>
          </a:prstGeom>
          <a:noFill/>
          <a:ln>
            <a:noFill/>
          </a:ln>
        </p:spPr>
      </p:pic>
      <p:pic>
        <p:nvPicPr>
          <p:cNvPr id="1589" name="Google Shape;1589;p120" descr="Image1">
            <a:hlinkClick r:id="rId11"/>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43134" y="5012033"/>
            <a:ext cx="1095440" cy="784156"/>
          </a:xfrm>
          <a:prstGeom prst="rect">
            <a:avLst/>
          </a:prstGeom>
          <a:noFill/>
          <a:ln>
            <a:noFill/>
          </a:ln>
        </p:spPr>
      </p:pic>
      <p:sp>
        <p:nvSpPr>
          <p:cNvPr id="1590" name="Google Shape;1590;p120"/>
          <p:cNvSpPr/>
          <p:nvPr/>
        </p:nvSpPr>
        <p:spPr>
          <a:xfrm>
            <a:off x="319244" y="3986559"/>
            <a:ext cx="1883433" cy="569064"/>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Calibri"/>
                <a:cs typeface="Calibri"/>
                <a:sym typeface="Calibri"/>
              </a:rPr>
              <a:t>Rejoignez-nous !</a:t>
            </a:r>
            <a:endParaRPr kumimoji="0" sz="1800" b="1" i="0" u="none" strike="noStrike" kern="1200" cap="none" spc="0" normalizeH="0" baseline="0" noProof="0" dirty="0">
              <a:ln>
                <a:noFill/>
              </a:ln>
              <a:solidFill>
                <a:prstClr val="white"/>
              </a:solidFill>
              <a:effectLst/>
              <a:uLnTx/>
              <a:uFillTx/>
              <a:latin typeface="Calibri"/>
              <a:ea typeface="Calibri"/>
              <a:cs typeface="Calibri"/>
              <a:sym typeface="Calibri"/>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sz="135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426724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odes05.org/images/interface/logo_codes05.gif"/>
          <p:cNvPicPr>
            <a:picLocks noChangeAspect="1" noChangeArrowheads="1"/>
          </p:cNvPicPr>
          <p:nvPr/>
        </p:nvPicPr>
        <p:blipFill>
          <a:blip r:embed="rId4">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A6AC4D1-FA2B-4806-AFF8-4E25F9BBB13E}"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pic>
        <p:nvPicPr>
          <p:cNvPr id="25604" name="Image 2">
            <a:hlinkClick r:id="rId5"/>
          </p:cNvPr>
          <p:cNvPicPr>
            <a:picLocks noChangeAspect="1"/>
          </p:cNvPicPr>
          <p:nvPr/>
        </p:nvPicPr>
        <p:blipFill>
          <a:blip r:embed="rId6">
            <a:extLst>
              <a:ext uri="{28A0092B-C50C-407E-A947-70E740481C1C}">
                <a14:useLocalDpi xmlns:a14="http://schemas.microsoft.com/office/drawing/2010/main" val="0"/>
              </a:ext>
            </a:extLst>
          </a:blip>
          <a:srcRect l="3539" t="12901" r="3143" b="8000"/>
          <a:stretch>
            <a:fillRect/>
          </a:stretch>
        </p:blipFill>
        <p:spPr bwMode="auto">
          <a:xfrm>
            <a:off x="304800" y="1196975"/>
            <a:ext cx="86090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035817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ED8EF8-5612-49E1-A977-BE0EBA395CB4}"/>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solidFill>
                <a:srgbClr val="FF0000"/>
              </a:solidFill>
            </a:endParaRPr>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Information</a:t>
            </a:r>
          </a:p>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endParaRPr lang="fr-FR" sz="2800" dirty="0">
              <a:solidFill>
                <a:schemeClr val="tx2">
                  <a:lumMod val="75000"/>
                </a:schemeClr>
              </a:solidFill>
            </a:endParaRPr>
          </a:p>
        </p:txBody>
      </p:sp>
      <p:sp>
        <p:nvSpPr>
          <p:cNvPr id="27651"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2549E99-FA78-4302-A268-B1AC22B98C03}"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27652" name="Image 11" descr="CoDES-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2">
            <a:extLst>
              <a:ext uri="{FF2B5EF4-FFF2-40B4-BE49-F238E27FC236}">
                <a16:creationId xmlns:a16="http://schemas.microsoft.com/office/drawing/2014/main" id="{97F3D76A-4E97-4007-8100-CFDFC3D736BA}"/>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79913"/>
            <a:ext cx="33845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68675" y="2566988"/>
            <a:ext cx="391477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 descr="http://diffenligne.arkotheque.fr/_depot_codes/documentation/3850_im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44319">
            <a:off x="541338" y="2617788"/>
            <a:ext cx="1169987"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descr="http://diffenligne.arkotheque.fr/_depot_codes/documentation/4029_im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0081">
            <a:off x="1023938" y="4586288"/>
            <a:ext cx="108426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6" descr="http://diffenligne.arkotheque.fr/_depot_codes/documentation/3849_im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05947">
            <a:off x="7488238" y="2663825"/>
            <a:ext cx="118586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8" descr="http://diffenligne.arkotheque.fr/_depot_codes/documentation/3160_im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172430">
            <a:off x="6899275" y="4368800"/>
            <a:ext cx="89693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09502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odes05.org/images/interface/logo_codes05.gif"/>
          <p:cNvPicPr>
            <a:picLocks noChangeAspect="1" noChangeArrowheads="1"/>
          </p:cNvPicPr>
          <p:nvPr/>
        </p:nvPicPr>
        <p:blipFill>
          <a:blip r:embed="rId4">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F341C92-0266-475E-A9AC-F20FEDCEBD2A}"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pic>
        <p:nvPicPr>
          <p:cNvPr id="29700" name="Image 1">
            <a:hlinkClick r:id="rId5"/>
          </p:cNvPr>
          <p:cNvPicPr>
            <a:picLocks noChangeAspect="1"/>
          </p:cNvPicPr>
          <p:nvPr/>
        </p:nvPicPr>
        <p:blipFill>
          <a:blip r:embed="rId6">
            <a:extLst>
              <a:ext uri="{28A0092B-C50C-407E-A947-70E740481C1C}">
                <a14:useLocalDpi xmlns:a14="http://schemas.microsoft.com/office/drawing/2010/main" val="0"/>
              </a:ext>
            </a:extLst>
          </a:blip>
          <a:srcRect l="10629" t="12601" r="9439" b="5501"/>
          <a:stretch>
            <a:fillRect/>
          </a:stretch>
        </p:blipFill>
        <p:spPr bwMode="auto">
          <a:xfrm>
            <a:off x="611188" y="1125538"/>
            <a:ext cx="79343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299881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904A33-1BAD-4729-9C31-AA02A75B7A6F}"/>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Formation</a:t>
            </a:r>
          </a:p>
          <a:p>
            <a:pPr eaLnBrk="1" fontAlgn="auto" hangingPunct="1">
              <a:spcAft>
                <a:spcPts val="0"/>
              </a:spcAft>
              <a:buFont typeface="Wingdings 2"/>
              <a:buNone/>
              <a:defRPr/>
            </a:pPr>
            <a:endParaRPr lang="fr-FR" sz="2800" dirty="0"/>
          </a:p>
        </p:txBody>
      </p:sp>
      <p:sp>
        <p:nvSpPr>
          <p:cNvPr id="3174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6B6FB1D-B895-487E-BC80-FD1EB3574F44}"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37892" name="Picture 4" descr="Afficher l'image d'origine">
            <a:extLst>
              <a:ext uri="{FF2B5EF4-FFF2-40B4-BE49-F238E27FC236}">
                <a16:creationId xmlns:a16="http://schemas.microsoft.com/office/drawing/2014/main" id="{3548818C-EC72-4D61-BFE3-078726A5C47D}"/>
              </a:ext>
            </a:extLst>
          </p:cNvPr>
          <p:cNvPicPr>
            <a:picLocks noChangeAspect="1" noChangeArrowheads="1"/>
          </p:cNvPicPr>
          <p:nvPr/>
        </p:nvPicPr>
        <p:blipFill>
          <a:blip r:embed="rId4"/>
          <a:srcRect/>
          <a:stretch>
            <a:fillRect/>
          </a:stretch>
        </p:blipFill>
        <p:spPr bwMode="auto">
          <a:xfrm>
            <a:off x="6245225" y="4672013"/>
            <a:ext cx="2647950" cy="1597025"/>
          </a:xfrm>
          <a:prstGeom prst="rect">
            <a:avLst/>
          </a:prstGeom>
          <a:ln>
            <a:noFill/>
          </a:ln>
          <a:effectLst>
            <a:outerShdw blurRad="292100" dist="139700" dir="2700000" algn="tl" rotWithShape="0">
              <a:srgbClr val="333333">
                <a:alpha val="65000"/>
              </a:srgbClr>
            </a:outerShdw>
          </a:effectLst>
        </p:spPr>
      </p:pic>
      <p:sp>
        <p:nvSpPr>
          <p:cNvPr id="9" name="Titre 2">
            <a:extLst>
              <a:ext uri="{FF2B5EF4-FFF2-40B4-BE49-F238E27FC236}">
                <a16:creationId xmlns:a16="http://schemas.microsoft.com/office/drawing/2014/main" id="{024E2DFC-97CE-4749-8318-90D9452D4A75}"/>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31750" name="Image 9" descr="CoDES-0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descr="https://www.codes05.org/image/9540/3547?size=!500,400&amp;region=full&amp;format=png&amp;crop=centre&amp;realWidth=680&amp;realHeight=4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638" y="2492375"/>
            <a:ext cx="27209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descr="https://www.codes05.org/image/4563/4699?size=!500,400&amp;region=full&amp;format=png&amp;crop=centre&amp;realWidth=710&amp;realHeight=99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2646363"/>
            <a:ext cx="251936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9483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67501C-2EF5-4E39-B990-DAE49399CE77}"/>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action</a:t>
            </a:r>
          </a:p>
        </p:txBody>
      </p:sp>
      <p:sp>
        <p:nvSpPr>
          <p:cNvPr id="3379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DA210C9-7FEE-4830-84C4-D2F4035B4110}"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33796" name="Image 6" descr="wordl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292600"/>
            <a:ext cx="2879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Image 7" descr="wordle 2.png"/>
          <p:cNvPicPr>
            <a:picLocks noChangeAspect="1"/>
          </p:cNvPicPr>
          <p:nvPr/>
        </p:nvPicPr>
        <p:blipFill>
          <a:blip r:embed="rId5" cstate="print">
            <a:extLst>
              <a:ext uri="{28A0092B-C50C-407E-A947-70E740481C1C}">
                <a14:useLocalDpi xmlns:a14="http://schemas.microsoft.com/office/drawing/2010/main" val="0"/>
              </a:ext>
            </a:extLst>
          </a:blip>
          <a:srcRect t="18324" b="22118"/>
          <a:stretch>
            <a:fillRect/>
          </a:stretch>
        </p:blipFill>
        <p:spPr bwMode="auto">
          <a:xfrm>
            <a:off x="5065713" y="4581525"/>
            <a:ext cx="3838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age 8" descr="wordle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2492375"/>
            <a:ext cx="34083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2">
            <a:extLst>
              <a:ext uri="{FF2B5EF4-FFF2-40B4-BE49-F238E27FC236}">
                <a16:creationId xmlns:a16="http://schemas.microsoft.com/office/drawing/2014/main" id="{24467049-8494-4920-B1AE-4FF414051DD5}"/>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33800" name="Image 12" descr="CoDES-0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Rapport d'activités 202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2314919"/>
            <a:ext cx="1568485" cy="22091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4044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24160&quot;&gt;&lt;property id=&quot;20148&quot; value=&quot;5&quot;/&gt;&lt;property id=&quot;20300&quot; value=&quot;Diapositive 1 - &amp;quot;Pôle Régional de Compétences &amp;#x0D;&amp;#x0A;en éducation pour la santé &amp;quot;&quot;/&gt;&lt;property id=&quot;20307&quot; value=&quot;361&quot;/&gt;&lt;/object&gt;&lt;object type=&quot;3&quot; unique_id=&quot;24161&quot;&gt;&lt;property id=&quot;20148&quot; value=&quot;5&quot;/&gt;&lt;property id=&quot;20300&quot; value=&quot;Diapositive 8 - &amp;quot;Quelques préalables indispensables…&amp;quot;&quot;/&gt;&lt;property id=&quot;20307&quot; value=&quot;362&quot;/&gt;&lt;/object&gt;&lt;object type=&quot;3&quot; unique_id=&quot;24162&quot;&gt;&lt;property id=&quot;20148&quot; value=&quot;5&quot;/&gt;&lt;property id=&quot;20300&quot; value=&quot;Diapositive 9&quot;/&gt;&lt;property id=&quot;20307&quot; value=&quot;363&quot;/&gt;&lt;/object&gt;&lt;object type=&quot;3&quot; unique_id=&quot;24163&quot;&gt;&lt;property id=&quot;20148&quot; value=&quot;5&quot;/&gt;&lt;property id=&quot;20300&quot; value=&quot;Diapositive 10&quot;/&gt;&lt;property id=&quot;20307&quot; value=&quot;364&quot;/&gt;&lt;/object&gt;&lt;object type=&quot;3&quot; unique_id=&quot;24164&quot;&gt;&lt;property id=&quot;20148&quot; value=&quot;5&quot;/&gt;&lt;property id=&quot;20300&quot; value=&quot;Diapositive 11&quot;/&gt;&lt;property id=&quot;20307&quot; value=&quot;365&quot;/&gt;&lt;/object&gt;&lt;object type=&quot;3&quot; unique_id=&quot;24165&quot;&gt;&lt;property id=&quot;20148&quot; value=&quot;5&quot;/&gt;&lt;property id=&quot;20300&quot; value=&quot;Diapositive 12 - &amp;quot;    Compétences psychosociales - CPS… &amp;#x0D;&amp;#x0A;Une stratégie clé en éducation pour la santé&amp;quot;&quot;/&gt;&lt;property id=&quot;20307&quot; value=&quot;366&quot;/&gt;&lt;/object&gt;&lt;object type=&quot;3&quot; unique_id=&quot;24166&quot;&gt;&lt;property id=&quot;20148&quot; value=&quot;5&quot;/&gt;&lt;property id=&quot;20300&quot; value=&quot;Diapositive 16 - &amp;quot;Les 10 Compétences psychosociales… &amp;quot;&quot;/&gt;&lt;property id=&quot;20307&quot; value=&quot;367&quot;/&gt;&lt;/object&gt;&lt;object type=&quot;3&quot; unique_id=&quot;24167&quot;&gt;&lt;property id=&quot;20148&quot; value=&quot;5&quot;/&gt;&lt;property id=&quot;20300&quot; value=&quot;Diapositive 17 - &amp;quot;Les 10 Compétences psychosociales… &amp;quot;&quot;/&gt;&lt;property id=&quot;20307&quot; value=&quot;368&quot;/&gt;&lt;/object&gt;&lt;object type=&quot;3&quot; unique_id=&quot;24168&quot;&gt;&lt;property id=&quot;20148&quot; value=&quot;5&quot;/&gt;&lt;property id=&quot;20300&quot; value=&quot;Diapositive 18 - &amp;quot;Les 10 Compétences psychosociales… &amp;quot;&quot;/&gt;&lt;property id=&quot;20307&quot; value=&quot;369&quot;/&gt;&lt;/object&gt;&lt;object type=&quot;3&quot; unique_id=&quot;24169&quot;&gt;&lt;property id=&quot;20148&quot; value=&quot;5&quot;/&gt;&lt;property id=&quot;20300&quot; value=&quot;Diapositive 19 - &amp;quot;Les 10 Compétences psychosociales… &amp;quot;&quot;/&gt;&lt;property id=&quot;20307&quot; value=&quot;370&quot;/&gt;&lt;/object&gt;&lt;object type=&quot;3&quot; unique_id=&quot;24170&quot;&gt;&lt;property id=&quot;20148&quot; value=&quot;5&quot;/&gt;&lt;property id=&quot;20300&quot; value=&quot;Diapositive 20 - &amp;quot;Les 10 Compétences psychosociales… &amp;quot;&quot;/&gt;&lt;property id=&quot;20307&quot; value=&quot;371&quot;/&gt;&lt;/object&gt;&lt;object type=&quot;3&quot; unique_id=&quot;24171&quot;&gt;&lt;property id=&quot;20148&quot; value=&quot;5&quot;/&gt;&lt;property id=&quot;20300&quot; value=&quot;Diapositive 21 - &amp;quot;Les 10 Compétences psychosociales… &amp;quot;&quot;/&gt;&lt;property id=&quot;20307&quot; value=&quot;372&quot;/&gt;&lt;/object&gt;&lt;object type=&quot;3&quot; unique_id=&quot;24172&quot;&gt;&lt;property id=&quot;20148&quot; value=&quot;5&quot;/&gt;&lt;property id=&quot;20300&quot; value=&quot;Diapositive 22 - &amp;quot;Les 10 Compétences psychosociales… &amp;quot;&quot;/&gt;&lt;property id=&quot;20307&quot; value=&quot;373&quot;/&gt;&lt;/object&gt;&lt;object type=&quot;3&quot; unique_id=&quot;24173&quot;&gt;&lt;property id=&quot;20148&quot; value=&quot;5&quot;/&gt;&lt;property id=&quot;20300&quot; value=&quot;Diapositive 23 - &amp;quot;Les 10 Compétences psychosociales… &amp;quot;&quot;/&gt;&lt;property id=&quot;20307&quot; value=&quot;374&quot;/&gt;&lt;/object&gt;&lt;object type=&quot;3&quot; unique_id=&quot;24174&quot;&gt;&lt;property id=&quot;20148&quot; value=&quot;5&quot;/&gt;&lt;property id=&quot;20300&quot; value=&quot;Diapositive 24 - &amp;quot;Les 10 Compétences psychosociales… &amp;quot;&quot;/&gt;&lt;property id=&quot;20307&quot; value=&quot;375&quot;/&gt;&lt;/object&gt;&lt;object type=&quot;3&quot; unique_id=&quot;24175&quot;&gt;&lt;property id=&quot;20148&quot; value=&quot;5&quot;/&gt;&lt;property id=&quot;20300&quot; value=&quot;Diapositive 25 - &amp;quot;Les 10 Compétences psychosociales… &amp;quot;&quot;/&gt;&lt;property id=&quot;20307&quot; value=&quot;376&quot;/&gt;&lt;/object&gt;&lt;object type=&quot;3&quot; unique_id=&quot;24176&quot;&gt;&lt;property id=&quot;20148&quot; value=&quot;5&quot;/&gt;&lt;property id=&quot;20300&quot; value=&quot;Diapositive 26 - &amp;quot;Renforcer les CPS au quotidien &amp;#x0D;&amp;#x0A;par des attitudes éducatives…&amp;quot;&quot;/&gt;&lt;property id=&quot;20307&quot; value=&quot;377&quot;/&gt;&lt;/object&gt;&lt;object type=&quot;3&quot; unique_id=&quot;24177&quot;&gt;&lt;property id=&quot;20148&quot; value=&quot;5&quot;/&gt;&lt;property id=&quot;20300&quot; value=&quot;Diapositive 27 - &amp;quot;Renforcer les CPS au quotidien &amp;#x0D;&amp;#x0A;par des attitudes éducatives…&amp;quot;&quot;/&gt;&lt;property id=&quot;20307&quot; value=&quot;378&quot;/&gt;&lt;/object&gt;&lt;object type=&quot;3&quot; unique_id=&quot;29547&quot;&gt;&lt;property id=&quot;20148&quot; value=&quot;5&quot;/&gt;&lt;property id=&quot;20300&quot; value=&quot;Diapositive 13 - &amp;quot;Compétences psychosociales &amp;amp; &amp;#x0D;&amp;#x0A;Promotion de la santé… &amp;#x0D;&amp;#x0A;Quels liens ?&amp;quot;&quot;/&gt;&lt;property id=&quot;20307&quot; value=&quot;443&quot;/&gt;&lt;/object&gt;&lt;object type=&quot;3&quot; unique_id=&quot;29548&quot;&gt;&lt;property id=&quot;20148&quot; value=&quot;5&quot;/&gt;&lt;property id=&quot;20300&quot; value=&quot;Diapositive 14 - &amp;quot;Déterminant clé de la santé et du bien-être&amp;#x0D;&amp;#x0A;Une pierre angulaire de tout programme de promotion de la santé…&quot;/&gt;&lt;property id=&quot;20307&quot; value=&quot;444&quot;/&gt;&lt;/object&gt;&lt;object type=&quot;3&quot; unique_id=&quot;29549&quot;&gt;&lt;property id=&quot;20148&quot; value=&quot;5&quot;/&gt;&lt;property id=&quot;20300&quot; value=&quot;Diapositive 15 - &amp;quot;Enjeux des CPS &amp;#x0D;&amp;#x0A;Des déterminants de déterminants pour &amp;#x0D;&amp;#x0A;une prévention efficace…&amp;quot;&quot;/&gt;&lt;property id=&quot;20307&quot; value=&quot;445&quot;/&gt;&lt;/object&gt;&lt;object type=&quot;3&quot; unique_id=&quot;30174&quot;&gt;&lt;property id=&quot;20148&quot; value=&quot;5&quot;/&gt;&lt;property id=&quot;20300&quot; value=&quot;Diapositive 2 - &amp;quot;CoDES 05&amp;#x0D;&amp;#x0A;NOS ACTIVITES – NOS MISSIONS&amp;#x0D;&amp;#x0A;&amp;quot;&quot;/&gt;&lt;property id=&quot;20307&quot; value=&quot;446&quot;/&gt;&lt;/object&gt;&lt;object type=&quot;3&quot; unique_id=&quot;30175&quot;&gt;&lt;property id=&quot;20148&quot; value=&quot;5&quot;/&gt;&lt;property id=&quot;20300&quot; value=&quot;Diapositive 3&quot;/&gt;&lt;property id=&quot;20307&quot; value=&quot;447&quot;/&gt;&lt;/object&gt;&lt;object type=&quot;3&quot; unique_id=&quot;30176&quot;&gt;&lt;property id=&quot;20148&quot; value=&quot;5&quot;/&gt;&lt;property id=&quot;20300&quot; value=&quot;Diapositive 4&quot;/&gt;&lt;property id=&quot;20307&quot; value=&quot;448&quot;/&gt;&lt;/object&gt;&lt;object type=&quot;3&quot; unique_id=&quot;30177&quot;&gt;&lt;property id=&quot;20148&quot; value=&quot;5&quot;/&gt;&lt;property id=&quot;20300&quot; value=&quot;Diapositive 5&quot;/&gt;&lt;property id=&quot;20307&quot; value=&quot;449&quot;/&gt;&lt;/object&gt;&lt;object type=&quot;3&quot; unique_id=&quot;30178&quot;&gt;&lt;property id=&quot;20148&quot; value=&quot;5&quot;/&gt;&lt;property id=&quot;20300&quot; value=&quot;Diapositive 6&quot;/&gt;&lt;property id=&quot;20307&quot; value=&quot;450&quot;/&gt;&lt;/object&gt;&lt;object type=&quot;3&quot; unique_id=&quot;30179&quot;&gt;&lt;property id=&quot;20148&quot; value=&quot;5&quot;/&gt;&lt;property id=&quot;20300&quot; value=&quot;Diapositive 7 - &amp;quot;www.codes05.org... UN SITE INTERNET&amp;quot;&quot;/&gt;&lt;property id=&quot;20307&quot; value=&quot;451&quot;/&gt;&lt;/object&gt;&lt;object type=&quot;3&quot; unique_id=&quot;30596&quot;&gt;&lt;property id=&quot;20148&quot; value=&quot;5&quot;/&gt;&lt;property id=&quot;20300&quot; value=&quot;Diapositive 28 - &amp;quot;&amp;#x0D;&amp;#x0A;&amp;#x0D;&amp;#x0A;&amp;#x0D;&amp;#x0A;&amp;#x0D;&amp;#x0A;COMETE… &amp;#x0D;&amp;#x0A;COMPETENCES PSYCHOSOCIALES EN &amp;#x0D;&amp;#x0A;EDUCATION DU PATIENT&amp;quot;&quot;/&gt;&lt;property id=&quot;20307&quot; value=&quot;452&quot;/&gt;&lt;/object&gt;&lt;object type=&quot;3&quot; unique_id=&quot;30597&quot;&gt;&lt;property id=&quot;20148&quot; value=&quot;5&quot;/&gt;&lt;property id=&quot;20300&quot; value=&quot;Diapositive 29 - &amp;quot;&amp;#x0D;&amp;#x0A;&amp;#x0D;&amp;#x0A;&amp;#x0D;&amp;#x0A;&amp;#x0D;&amp;#x0A;COMETE… &amp;#x0D;&amp;#x0A;COMPETENCES PSYCHOSOCIALES EN &amp;#x0D;&amp;#x0A;EDUCATION DU PATIENT&amp;quot;&quot;/&gt;&lt;property id=&quot;20307&quot; value=&quot;455&quot;/&gt;&lt;/object&gt;&lt;object type=&quot;3&quot; unique_id=&quot;30598&quot;&gt;&lt;property id=&quot;20148&quot; value=&quot;5&quot;/&gt;&lt;property id=&quot;20300&quot; value=&quot;Diapositive 30 - &amp;quot;&amp;#x0D;&amp;#x0A;&amp;#x0D;&amp;#x0A;&amp;#x0D;&amp;#x0A;&amp;#x0D;&amp;#x0A;COMETE… &amp;#x0D;&amp;#x0A;COMPETENCES PSYCHOSOCIALES EN &amp;#x0D;&amp;#x0A;EDUCATION DU PATIENT&amp;quot;&quot;/&gt;&lt;property id=&quot;20307&quot; value=&quot;456&quot;/&gt;&lt;/object&gt;&lt;object type=&quot;3&quot; unique_id=&quot;30599&quot;&gt;&lt;property id=&quot;20148&quot; value=&quot;5&quot;/&gt;&lt;property id=&quot;20300&quot; value=&quot;Diapositive 31 - &amp;quot;&amp;#x0D;&amp;#x0A;&amp;#x0D;&amp;#x0A;&amp;#x0D;&amp;#x0A;&amp;#x0D;&amp;#x0A;COMETE… &amp;#x0D;&amp;#x0A;COMPETENCES PSYCHOSOCIALES EN &amp;#x0D;&amp;#x0A;EDUCATION DU PATIENT&amp;quot;&quot;/&gt;&lt;property id=&quot;20307&quot; value=&quot;457&quot;/&gt;&lt;/object&gt;&lt;object type=&quot;3&quot; unique_id=&quot;30600&quot;&gt;&lt;property id=&quot;20148&quot; value=&quot;5&quot;/&gt;&lt;property id=&quot;20300&quot; value=&quot;Diapositive 32 - &amp;quot;&amp;#x0D;&amp;#x0A;&amp;#x0D;&amp;#x0A;&amp;#x0D;&amp;#x0A;&amp;#x0D;&amp;#x0A;COMETE… &amp;#x0D;&amp;#x0A;COMPETENCES PSYCHOSOCIALES EN &amp;#x0D;&amp;#x0A;EDUCATION DU PATIENT&amp;quot;&quot;/&gt;&lt;property id=&quot;20307&quot; value=&quot;458&quot;/&gt;&lt;/object&gt;&lt;object type=&quot;3&quot; unique_id=&quot;30601&quot;&gt;&lt;property id=&quot;20148&quot; value=&quot;5&quot;/&gt;&lt;property id=&quot;20300&quot; value=&quot;Diapositive 33 - &amp;quot;&amp;#x0D;&amp;#x0A;&amp;#x0D;&amp;#x0A;&amp;#x0D;&amp;#x0A;&amp;#x0D;&amp;#x0A;COMETE… &amp;#x0D;&amp;#x0A;COMPETENCES PSYCHOSOCIALES EN &amp;#x0D;&amp;#x0A;EDUCATION DU PATIENT&amp;quot;&quot;/&gt;&lt;property id=&quot;20307&quot; value=&quot;459&quot;/&gt;&lt;/object&gt;&lt;/object&gt;&lt;/object&gt;&lt;/database&gt;"/>
  <p:tag name="SECTOMILLISECCONVERTED" val="1"/>
  <p:tag name="ARS_RESPONSE_PERSONNUM" val="100"/>
  <p:tag name="ARS_PPT_DBNAME" val="Journée Harcèlement EP AOP CoDES 05 Octobre 2023[20231012085217341].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2.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docProps/app.xml><?xml version="1.0" encoding="utf-8"?>
<Properties xmlns="http://schemas.openxmlformats.org/officeDocument/2006/extended-properties" xmlns:vt="http://schemas.openxmlformats.org/officeDocument/2006/docPropsVTypes">
  <Template>Level</Template>
  <TotalTime>5788</TotalTime>
  <Words>3424</Words>
  <Application>Microsoft Office PowerPoint</Application>
  <PresentationFormat>Affichage à l'écran (4:3)</PresentationFormat>
  <Paragraphs>499</Paragraphs>
  <Slides>42</Slides>
  <Notes>35</Notes>
  <HiddenSlides>3</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42</vt:i4>
      </vt:variant>
    </vt:vector>
  </HeadingPairs>
  <TitlesOfParts>
    <vt:vector size="56" baseType="lpstr">
      <vt:lpstr>Arial</vt:lpstr>
      <vt:lpstr>Calibri</vt:lpstr>
      <vt:lpstr>Century Schoolbook</vt:lpstr>
      <vt:lpstr>Georgia</vt:lpstr>
      <vt:lpstr>Times New Roman</vt:lpstr>
      <vt:lpstr>Trebuchet MS</vt:lpstr>
      <vt:lpstr>Verdana</vt:lpstr>
      <vt:lpstr>Webdings</vt:lpstr>
      <vt:lpstr>Wingdings</vt:lpstr>
      <vt:lpstr>Wingdings 2</vt:lpstr>
      <vt:lpstr>1_Oriel</vt:lpstr>
      <vt:lpstr>Civil</vt:lpstr>
      <vt:lpstr>3_Oriel</vt:lpstr>
      <vt:lpstr>1_Civil</vt:lpstr>
      <vt:lpstr>HARCELEMENT -  Ateliers d'échanges de pratiques et  de présentation d'outils   JEUDI 12 OCTOBRE 2023  </vt:lpstr>
      <vt:lpstr>CoDES 05 NOS ACTIVITES – NOS MISSIONS </vt:lpstr>
      <vt:lpstr>CoDES 05 NOS ACTIVITES – NOS MISSIONS </vt:lpstr>
      <vt:lpstr>Présentation PowerPoint</vt:lpstr>
      <vt:lpstr>Présentation PowerPoint</vt:lpstr>
      <vt:lpstr>Présentation PowerPoint</vt:lpstr>
      <vt:lpstr>Présentation PowerPoint</vt:lpstr>
      <vt:lpstr>Présentation PowerPoint</vt:lpstr>
      <vt:lpstr>Présentation PowerPoint</vt:lpstr>
      <vt:lpstr>COMMUNICATION…</vt:lpstr>
      <vt:lpstr>OBJECTIFS DE LA JOURNEE</vt:lpstr>
      <vt:lpstr>Présentation PowerPoint</vt:lpstr>
      <vt:lpstr>Présentation PowerPoint</vt:lpstr>
      <vt:lpstr>Présentation PowerPoint</vt:lpstr>
      <vt:lpstr>Présentation PowerPoint</vt:lpstr>
      <vt:lpstr>Présentation PowerPoint</vt:lpstr>
      <vt:lpstr>Présentation PowerPoint</vt:lpstr>
      <vt:lpstr>Education à la santé : Principes clés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CODES 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Formation</dc:creator>
  <cp:lastModifiedBy>Ordinateur</cp:lastModifiedBy>
  <cp:revision>375</cp:revision>
  <cp:lastPrinted>2022-03-09T15:27:15Z</cp:lastPrinted>
  <dcterms:created xsi:type="dcterms:W3CDTF">2010-12-01T15:48:27Z</dcterms:created>
  <dcterms:modified xsi:type="dcterms:W3CDTF">2023-10-12T10:24:38Z</dcterms:modified>
</cp:coreProperties>
</file>